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313863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13C258-E120-4944-AA7A-F3CC8DCF3C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t-EE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t-EE" alt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n-US" smtClean="0"/>
              <a:t>Click to edit Master text styles</a:t>
            </a:r>
          </a:p>
          <a:p>
            <a:pPr lvl="1"/>
            <a:r>
              <a:rPr lang="et-EE" altLang="en-US" smtClean="0"/>
              <a:t>Second level</a:t>
            </a:r>
          </a:p>
          <a:p>
            <a:pPr lvl="2"/>
            <a:r>
              <a:rPr lang="et-EE" altLang="en-US" smtClean="0"/>
              <a:t>Third level</a:t>
            </a:r>
          </a:p>
          <a:p>
            <a:pPr lvl="3"/>
            <a:r>
              <a:rPr lang="et-EE" altLang="en-US" smtClean="0"/>
              <a:t>Fourth level</a:t>
            </a:r>
          </a:p>
          <a:p>
            <a:pPr lvl="4"/>
            <a:r>
              <a:rPr lang="et-EE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t-EE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EB9134-5A69-4626-97DF-A4EB59E15762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2B2432-56E2-4C9A-9966-38655F8F74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3585A1-4E99-42CC-8217-2600891B30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48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ED64B6-0B20-43C8-97F8-7C47F5F6E2C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039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itel, tekst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B16C62-AEF8-4D52-A5A2-42BD9589785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943DC-2ACD-4F18-B9D7-560BCF1B17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ED9DEB-198C-4400-88F7-515AF707E6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0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175087-956A-4538-999F-9417D43D6B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6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004FAC-A741-4FF7-876C-DCAB2A7C49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Kuupäeva kohatäid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1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2948E3-03DB-4390-AFE0-75B5BB12D1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07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aluse kohatäid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aidinumbri kohatä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66F8C2-4F6C-4BAD-B277-0F687ACB0E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52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5948D3-1A04-41AC-9F86-0AAC12B030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3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A52CAD-DB2C-4AFB-85DC-7FB40734EA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0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431DE51F-2E9C-4FD3-9F66-2733F166477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ik.ee/riigikantselei/atp/Koolitus/oppematerjal/aseoko.htm" TargetMode="External"/><Relationship Id="rId2" Type="http://schemas.openxmlformats.org/officeDocument/2006/relationships/hyperlink" Target="http://et.wikipedia.org/wiki/Paternal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altLang="en-US"/>
              <a:t>10. Paternalism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altLang="en-US"/>
              <a:t>12. klass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E8CA9F-B007-4EF1-8DDF-4E03F35CB03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10.1.Sissejuhatuseks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t-EE" altLang="en-US" sz="2800"/>
              <a:t>Paternalism (ld </a:t>
            </a:r>
            <a:r>
              <a:rPr lang="et-EE" altLang="en-US" sz="2800" i="1"/>
              <a:t>pater</a:t>
            </a:r>
            <a:r>
              <a:rPr lang="et-EE" altLang="en-US" sz="2800"/>
              <a:t> “isa”) on isiku või institutsiooni võim kellegi üle viimase enda huvisid silmas pidades.</a:t>
            </a:r>
          </a:p>
          <a:p>
            <a:pPr marL="609600" indent="-609600">
              <a:lnSpc>
                <a:spcPct val="80000"/>
              </a:lnSpc>
            </a:pPr>
            <a:r>
              <a:rPr lang="et-EE" altLang="en-US" sz="2800"/>
              <a:t>Paternalismi võib ilmutada: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t-EE" altLang="en-US" sz="2800"/>
              <a:t>riik;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t-EE" altLang="en-US" sz="2800"/>
              <a:t>mingi grupi liider või juhtkond;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t-EE" altLang="en-US" sz="2800"/>
              <a:t>arst või arstide kolleegium;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t-EE" altLang="en-US" sz="2800"/>
              <a:t>inimese perekond ja teised lähedased isikud.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t-EE" altLang="en-US" sz="2800"/>
              <a:t>Paternalismi esindab nt </a:t>
            </a:r>
            <a:r>
              <a:rPr lang="et-EE" altLang="en-US" sz="2800" i="1"/>
              <a:t>Aristoteles.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DC2DE7-5363-406C-A878-73B3121C71F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10.2. Üldiseloomustus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altLang="en-US" sz="2800"/>
              <a:t>Eeldatakse, et see, kelle suhtes ilmutatakse paternalismi, ei suuda ise kompententselt otsustada, mida on tema huvides kõige kasulikum teha.</a:t>
            </a:r>
          </a:p>
          <a:p>
            <a:pPr>
              <a:lnSpc>
                <a:spcPct val="90000"/>
              </a:lnSpc>
            </a:pPr>
            <a:r>
              <a:rPr lang="et-EE" altLang="en-US" sz="2800"/>
              <a:t>Seega – paternalismi puhul piiratakse inimese vabadust ja privaatsust.</a:t>
            </a:r>
          </a:p>
          <a:p>
            <a:pPr>
              <a:lnSpc>
                <a:spcPct val="90000"/>
              </a:lnSpc>
            </a:pPr>
            <a:r>
              <a:rPr lang="et-EE" altLang="en-US" sz="2800"/>
              <a:t>Paternalism on arvatavasti õigustatud siis, kui patsient ei suuda kompetentselt otsustada, milline raviviis on tema jaoks kõige parem.</a:t>
            </a:r>
          </a:p>
          <a:p>
            <a:pPr>
              <a:lnSpc>
                <a:spcPct val="90000"/>
              </a:lnSpc>
            </a:pPr>
            <a:endParaRPr lang="et-EE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568F61-A9F6-43EE-B687-FBE6ADA502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10.3. Näiteid paternalismist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t-EE" altLang="en-US" sz="2800"/>
              <a:t>Eutanaasia sooritamine – arst, arstide kolleegium või patsiendi lähedane isik </a:t>
            </a:r>
            <a:r>
              <a:rPr lang="et-EE" altLang="en-US" sz="2800" b="1"/>
              <a:t>otsustavad eutanaasia sooritamise kasuks</a:t>
            </a:r>
            <a:r>
              <a:rPr lang="et-EE" altLang="en-US" sz="2800"/>
              <a:t>, kuna patsient ise pole ajusurma tõttu võimeline enam millegi üle otsustama.</a:t>
            </a:r>
          </a:p>
          <a:p>
            <a:pPr marL="609600" indent="-609600">
              <a:buFontTx/>
              <a:buAutoNum type="arabicPeriod"/>
            </a:pPr>
            <a:r>
              <a:rPr lang="et-EE" altLang="en-US" sz="2800" b="1"/>
              <a:t>Religioosse kogukonna liider</a:t>
            </a:r>
            <a:r>
              <a:rPr lang="et-EE" altLang="en-US" sz="2800"/>
              <a:t> jagab kogukonna liikmetele juhiseid selleks, kuidas on õige ja hea elada.</a:t>
            </a:r>
          </a:p>
          <a:p>
            <a:pPr marL="609600" indent="-609600">
              <a:buFontTx/>
              <a:buAutoNum type="arabicPeriod"/>
            </a:pPr>
            <a:endParaRPr lang="et-EE" altLang="en-US" sz="2800"/>
          </a:p>
          <a:p>
            <a:pPr marL="609600" indent="-609600">
              <a:buFontTx/>
              <a:buAutoNum type="arabicPeriod"/>
            </a:pPr>
            <a:endParaRPr lang="et-EE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FEA00-82FF-4384-9D89-B6B86D833D1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549275"/>
            <a:ext cx="6985000" cy="29511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t-EE" altLang="en-US" sz="2800"/>
              <a:t>3. Riigi valitsus </a:t>
            </a:r>
            <a:r>
              <a:rPr lang="et-EE" altLang="en-US" sz="2800" b="1"/>
              <a:t>keelab inimestel mingi tegevuse avalikes kohtades</a:t>
            </a:r>
            <a:r>
              <a:rPr lang="et-EE" altLang="en-US" sz="2800"/>
              <a:t> (nt suitsetamise; paternalistliku seisukoha äärmuslikud pooldajad keelaksid selle ka kodus ära, sest seal viibib inimene suurema osa oma ajast).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t-EE" altLang="en-US" sz="2800"/>
          </a:p>
        </p:txBody>
      </p:sp>
      <p:pic>
        <p:nvPicPr>
          <p:cNvPr id="6149" name="Picture 5" descr="no_smokin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3573463"/>
            <a:ext cx="2905125" cy="290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BFD3A-82FA-4B4B-9848-1F74DC50FA3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229600" cy="3886200"/>
          </a:xfrm>
        </p:spPr>
        <p:txBody>
          <a:bodyPr/>
          <a:lstStyle/>
          <a:p>
            <a:r>
              <a:rPr lang="et-EE" altLang="en-US"/>
              <a:t>4. Kui sillale minnes ähvardab inimest </a:t>
            </a:r>
            <a:r>
              <a:rPr lang="et-EE" altLang="en-US" b="1"/>
              <a:t>ainult oht</a:t>
            </a:r>
            <a:r>
              <a:rPr lang="et-EE" altLang="en-US"/>
              <a:t>, mitte paratamatu hukkumine, siis on </a:t>
            </a:r>
            <a:r>
              <a:rPr lang="et-EE" altLang="en-US" b="1"/>
              <a:t>inimese enda asi</a:t>
            </a:r>
            <a:r>
              <a:rPr lang="et-EE" altLang="en-US"/>
              <a:t>, kas seada end ohtu või mitte ning kellelgi pole õigust teda takistada – teda peaks ainult ohu eest hoiatama. </a:t>
            </a:r>
          </a:p>
          <a:p>
            <a:r>
              <a:rPr lang="et-EE" altLang="en-US"/>
              <a:t>Siinjuures on erandiks </a:t>
            </a:r>
            <a:r>
              <a:rPr lang="et-EE" altLang="en-US" u="sng"/>
              <a:t>lapsed</a:t>
            </a:r>
            <a:r>
              <a:rPr lang="et-EE" altLang="en-US"/>
              <a:t>, </a:t>
            </a:r>
            <a:r>
              <a:rPr lang="et-EE" altLang="en-US" u="sng"/>
              <a:t>hullumeelsed</a:t>
            </a:r>
            <a:r>
              <a:rPr lang="et-EE" altLang="en-US"/>
              <a:t> ning </a:t>
            </a:r>
            <a:r>
              <a:rPr lang="et-EE" altLang="en-US" u="sng"/>
              <a:t>ärritunud inimesed</a:t>
            </a:r>
            <a:r>
              <a:rPr lang="et-EE" altLang="en-US"/>
              <a:t>, keda tuleks tõepoolest takistada. (Mill’i näide)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10EDA-EEA1-4C82-941A-35EE6A8D413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10.4. Paternalismi kriitika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t-EE" altLang="en-US"/>
              <a:t>Paternalism piirab inimese valikuvabadust.</a:t>
            </a:r>
          </a:p>
          <a:p>
            <a:pPr marL="609600" indent="-609600">
              <a:buFontTx/>
              <a:buAutoNum type="arabicPeriod"/>
            </a:pPr>
            <a:r>
              <a:rPr lang="et-EE" altLang="en-US"/>
              <a:t>Paternalism ohustab inimese õigust eraelule.</a:t>
            </a:r>
          </a:p>
          <a:p>
            <a:pPr marL="609600" indent="-609600">
              <a:buFontTx/>
              <a:buAutoNum type="arabicPeriod"/>
            </a:pPr>
            <a:r>
              <a:rPr lang="et-EE" altLang="en-US"/>
              <a:t>Paternalism alahindab inimese võimet tulla oma eluga toime.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E8702-CBDF-4D4B-8085-6C8B8864C0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Edasiseks mõtlemiseks...</a:t>
            </a: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altLang="en-US" sz="2800"/>
              <a:t>Kes peaks otsustama selle inimese kompetentsuse üle (või mis on sellisel juhul kõige määravam?), kes soovib järjekindlalt teiste kompetentsuse üle otsustada?</a:t>
            </a:r>
          </a:p>
          <a:p>
            <a:pPr>
              <a:lnSpc>
                <a:spcPct val="90000"/>
              </a:lnSpc>
            </a:pPr>
            <a:r>
              <a:rPr lang="et-EE" altLang="en-US" sz="2800"/>
              <a:t>Kui Sinu elukaaslasel on suitsidaalsed kalduvused, siis kas peidaksid tema eest tablette või lased tal endal otsustada?</a:t>
            </a:r>
          </a:p>
          <a:p>
            <a:pPr>
              <a:lnSpc>
                <a:spcPct val="90000"/>
              </a:lnSpc>
            </a:pPr>
            <a:r>
              <a:rPr lang="et-EE" altLang="en-US" sz="2800"/>
              <a:t>Kas ja millisel määral on õigustatud vanemate paternalism laste suhtes?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93948-C151-4422-B675-2BF0E4EAF33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n-US"/>
              <a:t>Kasutatud infoallikad</a:t>
            </a: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et-EE" altLang="en-US"/>
              <a:t>Meos, Indrek. </a:t>
            </a:r>
            <a:r>
              <a:rPr lang="et-EE" altLang="en-US" i="1"/>
              <a:t>Filosoofia sõnaraamat</a:t>
            </a:r>
            <a:r>
              <a:rPr lang="et-EE" altLang="en-US"/>
              <a:t>. Tallinn, Koolibri 2002</a:t>
            </a:r>
          </a:p>
          <a:p>
            <a:r>
              <a:rPr lang="en-US" altLang="en-US">
                <a:hlinkClick r:id="rId2"/>
              </a:rPr>
              <a:t>http://et.wikipedia.org/wiki/Paternalism</a:t>
            </a:r>
            <a:endParaRPr lang="et-EE" altLang="en-US"/>
          </a:p>
          <a:p>
            <a:r>
              <a:rPr lang="en-US" altLang="en-US">
                <a:hlinkClick r:id="rId3"/>
              </a:rPr>
              <a:t>http://www.riik.ee/riigikantselei/atp/Koolitus/oppematerjal/aseoko.htm</a:t>
            </a:r>
            <a:endParaRPr lang="et-EE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213</TotalTime>
  <Words>362</Words>
  <Application>Microsoft Office PowerPoint</Application>
  <PresentationFormat>Ekraaniseanss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Arial Black</vt:lpstr>
      <vt:lpstr>Pixel</vt:lpstr>
      <vt:lpstr>10. Paternalism</vt:lpstr>
      <vt:lpstr>10.1.Sissejuhatuseks</vt:lpstr>
      <vt:lpstr>10.2. Üldiseloomustus</vt:lpstr>
      <vt:lpstr>10.3. Näiteid paternalismist</vt:lpstr>
      <vt:lpstr>PowerPointi esitlus</vt:lpstr>
      <vt:lpstr>PowerPointi esitlus</vt:lpstr>
      <vt:lpstr>10.4. Paternalismi kriitika</vt:lpstr>
      <vt:lpstr>Edasiseks mõtlemiseks...</vt:lpstr>
      <vt:lpstr>Kasutatud infoallikad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Paternalism</dc:title>
  <dc:creator>peedus</dc:creator>
  <cp:lastModifiedBy>Kasutaja</cp:lastModifiedBy>
  <cp:revision>8</cp:revision>
  <dcterms:created xsi:type="dcterms:W3CDTF">2006-11-16T12:20:24Z</dcterms:created>
  <dcterms:modified xsi:type="dcterms:W3CDTF">2018-11-27T11:43:51Z</dcterms:modified>
</cp:coreProperties>
</file>