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3484-536E-4D29-B2E4-72655548DFD4}" type="datetimeFigureOut">
              <a:rPr lang="et-EE" smtClean="0"/>
              <a:t>27.10.2017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7A26-E177-4B01-9551-1DDCD880E6C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3484-536E-4D29-B2E4-72655548DFD4}" type="datetimeFigureOut">
              <a:rPr lang="et-EE" smtClean="0"/>
              <a:t>27.10.2017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7A26-E177-4B01-9551-1DDCD880E6C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3484-536E-4D29-B2E4-72655548DFD4}" type="datetimeFigureOut">
              <a:rPr lang="et-EE" smtClean="0"/>
              <a:t>27.10.2017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7A26-E177-4B01-9551-1DDCD880E6C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B91A0A55-24E8-4EAD-A2ED-D0A08CC3FB73}" type="datetime1">
              <a:rPr lang="en-US" altLang="et-EE"/>
              <a:pPr/>
              <a:t>10/27/2017</a:t>
            </a:fld>
            <a:endParaRPr lang="en-US" alt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53D83B75-2E1E-4DF1-BC9C-5D541BAB675A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17116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3484-536E-4D29-B2E4-72655548DFD4}" type="datetimeFigureOut">
              <a:rPr lang="et-EE" smtClean="0"/>
              <a:t>27.10.2017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7A26-E177-4B01-9551-1DDCD880E6C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3484-536E-4D29-B2E4-72655548DFD4}" type="datetimeFigureOut">
              <a:rPr lang="et-EE" smtClean="0"/>
              <a:t>27.10.2017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7A26-E177-4B01-9551-1DDCD880E6C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3484-536E-4D29-B2E4-72655548DFD4}" type="datetimeFigureOut">
              <a:rPr lang="et-EE" smtClean="0"/>
              <a:t>27.10.2017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7A26-E177-4B01-9551-1DDCD880E6C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3484-536E-4D29-B2E4-72655548DFD4}" type="datetimeFigureOut">
              <a:rPr lang="et-EE" smtClean="0"/>
              <a:t>27.10.2017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7A26-E177-4B01-9551-1DDCD880E6C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3484-536E-4D29-B2E4-72655548DFD4}" type="datetimeFigureOut">
              <a:rPr lang="et-EE" smtClean="0"/>
              <a:t>27.10.2017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7A26-E177-4B01-9551-1DDCD880E6C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3484-536E-4D29-B2E4-72655548DFD4}" type="datetimeFigureOut">
              <a:rPr lang="et-EE" smtClean="0"/>
              <a:t>27.10.2017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7A26-E177-4B01-9551-1DDCD880E6C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3484-536E-4D29-B2E4-72655548DFD4}" type="datetimeFigureOut">
              <a:rPr lang="et-EE" smtClean="0"/>
              <a:t>27.10.2017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7A26-E177-4B01-9551-1DDCD880E6C0}" type="slidenum">
              <a:rPr lang="et-EE" smtClean="0"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3484-536E-4D29-B2E4-72655548DFD4}" type="datetimeFigureOut">
              <a:rPr lang="et-EE" smtClean="0"/>
              <a:t>27.10.2017</a:t>
            </a:fld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267A26-E177-4B01-9551-1DDCD880E6C0}" type="slidenum">
              <a:rPr lang="et-EE" smtClean="0"/>
              <a:t>‹#›</a:t>
            </a:fld>
            <a:endParaRPr lang="et-E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7267A26-E177-4B01-9551-1DDCD880E6C0}" type="slidenum">
              <a:rPr lang="et-EE" smtClean="0"/>
              <a:t>‹#›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F063484-536E-4D29-B2E4-72655548DFD4}" type="datetimeFigureOut">
              <a:rPr lang="et-EE" smtClean="0"/>
              <a:t>27.10.2017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aprende.org/" TargetMode="External"/><Relationship Id="rId7" Type="http://schemas.openxmlformats.org/officeDocument/2006/relationships/hyperlink" Target="http://www.liveyourmagic.com/2014/02/aristotle-the-purpose-of-life/" TargetMode="External"/><Relationship Id="rId2" Type="http://schemas.openxmlformats.org/officeDocument/2006/relationships/hyperlink" Target="http://www.history.com/topics/ancient-history/ancient-gree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biography/Aristotle" TargetMode="External"/><Relationship Id="rId5" Type="http://schemas.openxmlformats.org/officeDocument/2006/relationships/hyperlink" Target="http://scienceworld.wolfram.com/biography/Plato.html" TargetMode="External"/><Relationship Id="rId4" Type="http://schemas.openxmlformats.org/officeDocument/2006/relationships/hyperlink" Target="https://en.wikipedia.org/wiki/Plat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Antiikaja eelsotsioloogia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70151"/>
            <a:ext cx="3743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930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2780928"/>
            <a:ext cx="205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Platon ja Aristoteles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2268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Aristotelese õpetus riigist ja poliitilisest korraldusest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Filosoofi jaoks on kõige täiuslikum ühiskond </a:t>
            </a:r>
            <a:r>
              <a:rPr lang="et-EE" b="1" dirty="0" smtClean="0"/>
              <a:t>riik</a:t>
            </a:r>
          </a:p>
          <a:p>
            <a:r>
              <a:rPr lang="et-EE" dirty="0" smtClean="0"/>
              <a:t>Riik ise aga pärineb </a:t>
            </a:r>
            <a:r>
              <a:rPr lang="et-EE" b="1" dirty="0" smtClean="0"/>
              <a:t>perekonnast</a:t>
            </a:r>
            <a:r>
              <a:rPr lang="et-EE" dirty="0" smtClean="0"/>
              <a:t>, mis on filosoofi jaoks kõik koos elavad inimesed (isand, naine, lapsed, orjad)</a:t>
            </a:r>
          </a:p>
          <a:p>
            <a:r>
              <a:rPr lang="et-EE" dirty="0" smtClean="0"/>
              <a:t>Ka Aristoteles eristab oma ühiskonnafilosoofias kolme klassi:</a:t>
            </a:r>
          </a:p>
          <a:p>
            <a:pPr marL="571500" indent="-457200">
              <a:buAutoNum type="arabicPeriod"/>
            </a:pPr>
            <a:r>
              <a:rPr lang="et-EE" dirty="0" smtClean="0"/>
              <a:t>Rikkad ehk ülemklass – need, kes on oma olemuselt </a:t>
            </a:r>
            <a:r>
              <a:rPr lang="et-EE" i="1" dirty="0" smtClean="0"/>
              <a:t>saamahimulised</a:t>
            </a:r>
          </a:p>
          <a:p>
            <a:pPr marL="571500" indent="-457200">
              <a:buAutoNum type="arabicPeriod"/>
            </a:pPr>
            <a:r>
              <a:rPr lang="et-EE" dirty="0" smtClean="0"/>
              <a:t>Keskkiht ehk keskklass – filosoofi hinnangul </a:t>
            </a:r>
            <a:r>
              <a:rPr lang="et-EE" i="1" dirty="0" smtClean="0"/>
              <a:t>väärtuslik</a:t>
            </a:r>
          </a:p>
          <a:p>
            <a:pPr marL="571500" indent="-457200">
              <a:buAutoNum type="arabicPeriod"/>
            </a:pPr>
            <a:r>
              <a:rPr lang="et-EE" dirty="0" smtClean="0"/>
              <a:t>Vaesed ehk madalam klass – need, kes sõltuvad ning on seetõttu </a:t>
            </a:r>
            <a:r>
              <a:rPr lang="et-EE" i="1" dirty="0" smtClean="0"/>
              <a:t>orjameelsed</a:t>
            </a:r>
            <a:r>
              <a:rPr lang="et-EE" dirty="0" smtClean="0"/>
              <a:t> </a:t>
            </a:r>
          </a:p>
          <a:p>
            <a:pPr marL="114300" indent="0">
              <a:buNone/>
            </a:pPr>
            <a:r>
              <a:rPr lang="et-EE" dirty="0" smtClean="0"/>
              <a:t>Võim ei tohi Aristotelese arvates kuuluda ei rikastele ega vaestele, vaid hoopis </a:t>
            </a:r>
            <a:r>
              <a:rPr lang="et-EE" b="1" dirty="0" smtClean="0"/>
              <a:t>keskklassile</a:t>
            </a:r>
            <a:r>
              <a:rPr lang="et-EE" dirty="0" smtClean="0"/>
              <a:t>, kes on stabiilsuse hoidja</a:t>
            </a:r>
          </a:p>
        </p:txBody>
      </p:sp>
    </p:spTree>
    <p:extLst>
      <p:ext uri="{BB962C8B-B14F-4D97-AF65-F5344CB8AC3E}">
        <p14:creationId xmlns:p14="http://schemas.microsoft.com/office/powerpoint/2010/main" val="149986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4618856" cy="6140152"/>
          </a:xfrm>
        </p:spPr>
        <p:txBody>
          <a:bodyPr>
            <a:normAutofit/>
          </a:bodyPr>
          <a:lstStyle/>
          <a:p>
            <a:r>
              <a:rPr lang="et-EE" dirty="0" smtClean="0"/>
              <a:t>Ka Aristoteles ei pooldanud demokraatiat, vaid demokraatia ja aristokraatia (parimate esindajate valitsus) kombinatsiooni</a:t>
            </a:r>
          </a:p>
          <a:p>
            <a:r>
              <a:rPr lang="et-EE" dirty="0" smtClean="0"/>
              <a:t>Kodanike kasvatus peab olema </a:t>
            </a:r>
            <a:r>
              <a:rPr lang="et-EE" b="1" dirty="0" smtClean="0"/>
              <a:t>riigi käes</a:t>
            </a:r>
            <a:r>
              <a:rPr lang="et-EE" dirty="0" smtClean="0"/>
              <a:t>, st kodanikku peab kujundama valitseva riigikorra alusel</a:t>
            </a:r>
          </a:p>
          <a:p>
            <a:r>
              <a:rPr lang="et-EE" dirty="0" smtClean="0"/>
              <a:t>Inimene on filosoofi jaoks ühiskondlik olend, kes muutub inimeseks ainult ühiskonnas: inimene vajab ühiskonda nii enese alalhoiuks ja täiendamiseks, kuid ka seepärast, et hästi korraldatud ühiskonnas osutub võimalikuks inimese </a:t>
            </a:r>
            <a:r>
              <a:rPr lang="et-EE" b="1" dirty="0" smtClean="0"/>
              <a:t>kasvatus</a:t>
            </a:r>
          </a:p>
          <a:p>
            <a:endParaRPr lang="et-EE" b="1" dirty="0" smtClean="0"/>
          </a:p>
          <a:p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402205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78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000" dirty="0" smtClean="0"/>
              <a:t>Info:</a:t>
            </a:r>
          </a:p>
          <a:p>
            <a:pPr marL="0" indent="0">
              <a:buNone/>
            </a:pPr>
            <a:r>
              <a:rPr lang="fi-FI" altLang="et-EE" sz="2000" dirty="0" smtClean="0"/>
              <a:t>E</a:t>
            </a:r>
            <a:r>
              <a:rPr lang="et-EE" altLang="et-EE" sz="2000" dirty="0" smtClean="0"/>
              <a:t>. </a:t>
            </a:r>
            <a:r>
              <a:rPr lang="fi-FI" altLang="et-EE" sz="2000" dirty="0" smtClean="0"/>
              <a:t>Saarinen</a:t>
            </a:r>
            <a:r>
              <a:rPr lang="et-EE" altLang="et-EE" sz="2000" dirty="0" smtClean="0"/>
              <a:t>. </a:t>
            </a:r>
            <a:r>
              <a:rPr lang="fi-FI" altLang="et-EE" sz="2000" i="1" dirty="0" smtClean="0"/>
              <a:t>Läänemaise </a:t>
            </a:r>
            <a:r>
              <a:rPr lang="fi-FI" altLang="et-EE" sz="2000" i="1" dirty="0"/>
              <a:t>filosoofia ajalugu tipult tipule Sokratesest Marxini. </a:t>
            </a:r>
            <a:r>
              <a:rPr lang="en-US" altLang="et-EE" sz="2000" dirty="0"/>
              <a:t>Tallinn, </a:t>
            </a:r>
            <a:r>
              <a:rPr lang="en-US" altLang="et-EE" sz="2000" dirty="0" err="1"/>
              <a:t>Avita</a:t>
            </a:r>
            <a:r>
              <a:rPr lang="en-US" altLang="et-EE" sz="2000" dirty="0"/>
              <a:t> 1996</a:t>
            </a:r>
            <a:endParaRPr lang="et-EE" altLang="et-EE" sz="2000" dirty="0"/>
          </a:p>
          <a:p>
            <a:pPr marL="0" indent="0">
              <a:buNone/>
            </a:pPr>
            <a:r>
              <a:rPr lang="fi-FI" sz="2000" dirty="0"/>
              <a:t>I. Aimre. </a:t>
            </a:r>
            <a:r>
              <a:rPr lang="fi-FI" sz="2000" i="1" dirty="0"/>
              <a:t>Sotsioloogia</a:t>
            </a:r>
            <a:r>
              <a:rPr lang="fi-FI" sz="2000" dirty="0"/>
              <a:t>. Tallinn, 2006</a:t>
            </a:r>
            <a:endParaRPr lang="et-EE" sz="2000" dirty="0"/>
          </a:p>
          <a:p>
            <a:pPr marL="0" indent="0">
              <a:buNone/>
            </a:pPr>
            <a:r>
              <a:rPr lang="et-EE" sz="2000" dirty="0" smtClean="0"/>
              <a:t>J. Wolff. </a:t>
            </a:r>
            <a:r>
              <a:rPr lang="et-EE" sz="2000" dirty="0"/>
              <a:t>(2005). </a:t>
            </a:r>
            <a:r>
              <a:rPr lang="et-EE" sz="2000" i="1" dirty="0"/>
              <a:t>Sissejuhatus poliitikafilosoofiasse</a:t>
            </a:r>
            <a:r>
              <a:rPr lang="et-EE" sz="2000" dirty="0"/>
              <a:t>. Tartu, Tartu Ülikooli Kirjastus.</a:t>
            </a:r>
          </a:p>
          <a:p>
            <a:pPr marL="0" indent="0">
              <a:buNone/>
            </a:pPr>
            <a:endParaRPr lang="et-EE" sz="2000" dirty="0" smtClean="0"/>
          </a:p>
          <a:p>
            <a:pPr marL="0" indent="0">
              <a:buNone/>
            </a:pPr>
            <a:r>
              <a:rPr lang="et-EE" sz="2000" dirty="0" smtClean="0"/>
              <a:t>Pildid</a:t>
            </a:r>
            <a:r>
              <a:rPr lang="et-EE" sz="2000" dirty="0" smtClean="0"/>
              <a:t>:</a:t>
            </a:r>
          </a:p>
          <a:p>
            <a:pPr marL="0" indent="0">
              <a:buNone/>
            </a:pPr>
            <a:r>
              <a:rPr lang="et-EE" sz="2000" dirty="0" smtClean="0">
                <a:hlinkClick r:id="rId2"/>
              </a:rPr>
              <a:t>http://www.history.com/topics/ancient-history/ancient-greece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ocw.aprende.org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>
                <a:hlinkClick r:id="rId4"/>
              </a:rPr>
              <a:t>https://</a:t>
            </a:r>
            <a:r>
              <a:rPr lang="et-EE" sz="2000" dirty="0" smtClean="0">
                <a:hlinkClick r:id="rId4"/>
              </a:rPr>
              <a:t>en.wikipedia.org/wiki/Plato</a:t>
            </a:r>
            <a:r>
              <a:rPr lang="et-EE" sz="2000" dirty="0" smtClean="0"/>
              <a:t>   </a:t>
            </a:r>
          </a:p>
          <a:p>
            <a:pPr marL="0" indent="0">
              <a:buNone/>
            </a:pPr>
            <a:r>
              <a:rPr lang="et-EE" sz="2000" dirty="0">
                <a:hlinkClick r:id="rId5"/>
              </a:rPr>
              <a:t>http://</a:t>
            </a:r>
            <a:r>
              <a:rPr lang="et-EE" sz="2000" dirty="0" smtClean="0">
                <a:hlinkClick r:id="rId5"/>
              </a:rPr>
              <a:t>scienceworld.wolfram.com/biography/Plato.html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>
                <a:hlinkClick r:id="rId6"/>
              </a:rPr>
              <a:t>https://</a:t>
            </a:r>
            <a:r>
              <a:rPr lang="et-EE" sz="2000" dirty="0" smtClean="0">
                <a:hlinkClick r:id="rId6"/>
              </a:rPr>
              <a:t>www.britannica.com/biography/Aristotle</a:t>
            </a:r>
            <a:r>
              <a:rPr lang="et-EE" sz="2000" dirty="0" smtClean="0"/>
              <a:t> </a:t>
            </a:r>
          </a:p>
          <a:p>
            <a:pPr marL="0" indent="0">
              <a:buNone/>
            </a:pPr>
            <a:r>
              <a:rPr lang="et-EE" sz="2000" dirty="0">
                <a:hlinkClick r:id="rId7"/>
              </a:rPr>
              <a:t>http://www.liveyourmagic.com/2014/02/aristotle-the-purpose-of-life</a:t>
            </a:r>
            <a:r>
              <a:rPr lang="et-EE" sz="2000" dirty="0" smtClean="0">
                <a:hlinkClick r:id="rId7"/>
              </a:rPr>
              <a:t>/</a:t>
            </a:r>
            <a:r>
              <a:rPr lang="et-EE" sz="2000" dirty="0" smtClean="0"/>
              <a:t>   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225775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Eelsotsioloogia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Sotsioloogia, nii nagu paljude teiste teaduste, alged on Vana-Kreeka filosoofias</a:t>
            </a:r>
          </a:p>
          <a:p>
            <a:r>
              <a:rPr lang="et-EE" dirty="0" smtClean="0"/>
              <a:t>Sotsioloogias uuritavad probleemid ei ole iseenesest uued – võimu, ühiskonna toimimist, kasvatust, moraali jne uurisid ning püüdsid selgitada väga tuntud filosoofid </a:t>
            </a:r>
            <a:r>
              <a:rPr lang="et-EE" b="1" dirty="0" smtClean="0"/>
              <a:t>Platon</a:t>
            </a:r>
            <a:r>
              <a:rPr lang="et-EE" dirty="0" smtClean="0"/>
              <a:t> ja </a:t>
            </a:r>
            <a:r>
              <a:rPr lang="et-EE" b="1" dirty="0" smtClean="0"/>
              <a:t>Aristoteles</a:t>
            </a:r>
          </a:p>
          <a:p>
            <a:r>
              <a:rPr lang="et-EE" dirty="0" smtClean="0"/>
              <a:t>Tänu nende filosoofide mitmekülgsusele ja süsteemsusele loodi esimesed piirjooned sotsiaalse mõtte uurimisel</a:t>
            </a:r>
          </a:p>
          <a:p>
            <a:r>
              <a:rPr lang="et-EE" dirty="0" smtClean="0"/>
              <a:t>Platoni ja Aristotelese mõtete analüüsimine on jätkunud tänase päevani, sõltumata tehnika ja tehnoloogia kiirest arengust ning inimkonna muutumisest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243753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6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Kes oli Platon?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altLang="et-EE" dirty="0" smtClean="0"/>
              <a:t>Oli </a:t>
            </a:r>
            <a:r>
              <a:rPr lang="et-EE" altLang="et-EE" dirty="0"/>
              <a:t>Sokratese andekaim </a:t>
            </a:r>
            <a:r>
              <a:rPr lang="et-EE" altLang="et-EE" dirty="0" smtClean="0"/>
              <a:t>õpilane</a:t>
            </a:r>
            <a:endParaRPr lang="et-EE" altLang="et-EE" dirty="0"/>
          </a:p>
          <a:p>
            <a:r>
              <a:rPr lang="et-EE" altLang="et-EE" dirty="0"/>
              <a:t>Õpetaja traagiline surm vapustas teda sügavalt – Platon hakkas õpetajat kaitsma oma </a:t>
            </a:r>
            <a:r>
              <a:rPr lang="et-EE" altLang="et-EE" dirty="0" smtClean="0"/>
              <a:t>kirjutistes</a:t>
            </a:r>
            <a:endParaRPr lang="et-EE" altLang="et-EE" dirty="0"/>
          </a:p>
          <a:p>
            <a:r>
              <a:rPr lang="et-EE" altLang="et-EE" dirty="0"/>
              <a:t>Oli päritolult jõukas </a:t>
            </a:r>
            <a:r>
              <a:rPr lang="et-EE" altLang="et-EE" dirty="0" smtClean="0"/>
              <a:t>aristokraat, sai hea hariduse ja kasvatuse</a:t>
            </a:r>
          </a:p>
          <a:p>
            <a:pPr>
              <a:lnSpc>
                <a:spcPct val="90000"/>
              </a:lnSpc>
            </a:pPr>
            <a:r>
              <a:rPr lang="et-EE" altLang="et-EE" dirty="0"/>
              <a:t>Kirjutas palju ja </a:t>
            </a:r>
            <a:r>
              <a:rPr lang="et-EE" altLang="et-EE" dirty="0" smtClean="0"/>
              <a:t>mõjuvõimsalt</a:t>
            </a:r>
            <a:endParaRPr lang="et-EE" altLang="et-EE" dirty="0"/>
          </a:p>
          <a:p>
            <a:pPr>
              <a:lnSpc>
                <a:spcPct val="90000"/>
              </a:lnSpc>
            </a:pPr>
            <a:r>
              <a:rPr lang="et-EE" altLang="et-EE" dirty="0"/>
              <a:t>Kõik tema kirjutised on täielikult </a:t>
            </a:r>
            <a:r>
              <a:rPr lang="et-EE" altLang="et-EE" dirty="0" smtClean="0"/>
              <a:t>säilinud</a:t>
            </a:r>
            <a:endParaRPr lang="et-EE" altLang="et-EE" dirty="0"/>
          </a:p>
          <a:p>
            <a:pPr>
              <a:lnSpc>
                <a:spcPct val="90000"/>
              </a:lnSpc>
            </a:pPr>
            <a:r>
              <a:rPr lang="et-EE" altLang="et-EE" dirty="0"/>
              <a:t>Pühendas elu filosoofiale ning rajas filosoofide kooli nimega </a:t>
            </a:r>
            <a:r>
              <a:rPr lang="et-EE" altLang="et-EE" i="1" dirty="0" smtClean="0"/>
              <a:t>Akadeemia</a:t>
            </a:r>
            <a:r>
              <a:rPr lang="et-EE" altLang="et-EE" dirty="0" smtClean="0"/>
              <a:t> </a:t>
            </a:r>
            <a:r>
              <a:rPr lang="et-EE" altLang="et-EE" dirty="0"/>
              <a:t>(see eksisteeris u 1000 aastat ning on olnud eeskujuks Euroopa ülikoolidele</a:t>
            </a:r>
            <a:r>
              <a:rPr lang="et-EE" altLang="et-EE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t-EE" altLang="et-EE" dirty="0" smtClean="0"/>
              <a:t>Lisaks filosoofiale tegeles ka kirjanduse ning kunstiga</a:t>
            </a:r>
          </a:p>
          <a:p>
            <a:pPr>
              <a:lnSpc>
                <a:spcPct val="90000"/>
              </a:lnSpc>
            </a:pPr>
            <a:r>
              <a:rPr lang="et-EE" altLang="et-EE" sz="2400" dirty="0"/>
              <a:t>Temaga seoses on tekkinud väljend “platooniline armastus” (see on meelelisusest vabanenud armastus, puhas hingeline side</a:t>
            </a:r>
            <a:r>
              <a:rPr lang="et-EE" altLang="et-EE" sz="2400" dirty="0" smtClean="0"/>
              <a:t>)</a:t>
            </a:r>
            <a:endParaRPr lang="en-US" altLang="et-EE" sz="2400" dirty="0"/>
          </a:p>
          <a:p>
            <a:pPr>
              <a:lnSpc>
                <a:spcPct val="90000"/>
              </a:lnSpc>
            </a:pPr>
            <a:endParaRPr lang="et-EE" altLang="et-EE" dirty="0"/>
          </a:p>
          <a:p>
            <a:pPr>
              <a:lnSpc>
                <a:spcPct val="90000"/>
              </a:lnSpc>
            </a:pPr>
            <a:endParaRPr lang="en-US" altLang="et-EE" dirty="0"/>
          </a:p>
          <a:p>
            <a:endParaRPr lang="en-US" altLang="et-EE" dirty="0"/>
          </a:p>
          <a:p>
            <a:pPr marL="114300" indent="0">
              <a:buNone/>
            </a:pPr>
            <a:endParaRPr lang="et-E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24"/>
            <a:ext cx="1303728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89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Platoni õpetus ideaalsest riigist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Filosoof esitas õpetuse ideaalsest riigist (Utoopiast)</a:t>
            </a:r>
          </a:p>
          <a:p>
            <a:r>
              <a:rPr lang="et-EE" dirty="0" smtClean="0"/>
              <a:t>Platon ei pooldanud demokraatiat, sest inimesed pole ette valmistatud selleks, et valida endale parimaid juhte</a:t>
            </a:r>
          </a:p>
          <a:p>
            <a:r>
              <a:rPr lang="et-EE" dirty="0" smtClean="0"/>
              <a:t>Demokraatia ei sobi Platonile ka seepärast, et demokraatias võib pööbel (ehk lihtrahas) saada valitsejaks</a:t>
            </a:r>
          </a:p>
          <a:p>
            <a:r>
              <a:rPr lang="et-EE" dirty="0" smtClean="0"/>
              <a:t>Lihtrahval aga ei ole ju valitsemiseks väljaõpet</a:t>
            </a:r>
          </a:p>
          <a:p>
            <a:r>
              <a:rPr lang="et-EE" dirty="0" smtClean="0"/>
              <a:t>Seepärast tuleb riigi valitsemine Platoni arvates usaldada spetsialistide kätte</a:t>
            </a:r>
          </a:p>
          <a:p>
            <a:r>
              <a:rPr lang="et-EE" altLang="et-EE" sz="2400" dirty="0"/>
              <a:t>Teisisõnu: </a:t>
            </a:r>
            <a:r>
              <a:rPr lang="et-EE" altLang="et-EE" sz="2400" dirty="0" smtClean="0"/>
              <a:t>riik vajab kedagi</a:t>
            </a:r>
            <a:r>
              <a:rPr lang="et-EE" altLang="et-EE" sz="2400" dirty="0"/>
              <a:t>, kes on saanud </a:t>
            </a:r>
            <a:r>
              <a:rPr lang="et-EE" altLang="et-EE" sz="2400" b="1" dirty="0"/>
              <a:t>spestiaalse väljaõppe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5631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-30243" y="188640"/>
            <a:ext cx="6694650" cy="5924128"/>
          </a:xfrm>
        </p:spPr>
        <p:txBody>
          <a:bodyPr/>
          <a:lstStyle/>
          <a:p>
            <a:pPr marL="114300" indent="0">
              <a:lnSpc>
                <a:spcPct val="80000"/>
              </a:lnSpc>
              <a:buNone/>
            </a:pPr>
            <a:r>
              <a:rPr lang="et-EE" altLang="et-EE" sz="2400" dirty="0" smtClean="0"/>
              <a:t>Et oma arusaama ideaalsest riigist paremini selgitada, kasutab Platon </a:t>
            </a:r>
            <a:r>
              <a:rPr lang="et-EE" altLang="et-EE" sz="2400" b="1" dirty="0" smtClean="0"/>
              <a:t>oskustöö analoogiat </a:t>
            </a:r>
            <a:r>
              <a:rPr lang="et-EE" altLang="et-EE" sz="2400" dirty="0" smtClean="0"/>
              <a:t>(st filosoof võrdleb riigi juhtimist oskustööga):</a:t>
            </a:r>
            <a:endParaRPr lang="et-EE" altLang="et-EE" sz="2400" dirty="0"/>
          </a:p>
          <a:p>
            <a:pPr marL="114300" indent="0">
              <a:lnSpc>
                <a:spcPct val="80000"/>
              </a:lnSpc>
              <a:buNone/>
            </a:pPr>
            <a:endParaRPr lang="et-EE" altLang="et-EE" sz="2400" dirty="0" smtClean="0"/>
          </a:p>
          <a:p>
            <a:pPr marL="114300" indent="0">
              <a:lnSpc>
                <a:spcPct val="80000"/>
              </a:lnSpc>
              <a:buNone/>
            </a:pPr>
            <a:r>
              <a:rPr lang="et-EE" altLang="et-EE" sz="2400" dirty="0" smtClean="0"/>
              <a:t>Kui </a:t>
            </a:r>
            <a:r>
              <a:rPr lang="et-EE" altLang="et-EE" sz="2400" dirty="0"/>
              <a:t>olete haige, </a:t>
            </a:r>
            <a:r>
              <a:rPr lang="et-EE" altLang="et-EE" sz="2400" dirty="0" smtClean="0"/>
              <a:t>siis </a:t>
            </a:r>
            <a:r>
              <a:rPr lang="et-EE" altLang="et-EE" sz="2400" dirty="0"/>
              <a:t>te lähete asjatundja juurde ehk arsti </a:t>
            </a:r>
            <a:r>
              <a:rPr lang="et-EE" altLang="et-EE" sz="2400" dirty="0" smtClean="0"/>
              <a:t>juurde, st te </a:t>
            </a:r>
            <a:r>
              <a:rPr lang="et-EE" altLang="et-EE" sz="2400" dirty="0"/>
              <a:t>vajate spetsiaalset/asjatundlikku nõu</a:t>
            </a:r>
          </a:p>
          <a:p>
            <a:pPr>
              <a:lnSpc>
                <a:spcPct val="80000"/>
              </a:lnSpc>
              <a:buFontTx/>
              <a:buNone/>
            </a:pPr>
            <a:endParaRPr lang="et-EE" altLang="et-EE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t-EE" altLang="et-EE" sz="2400" dirty="0" smtClean="0"/>
              <a:t>Teisisõnu</a:t>
            </a:r>
            <a:r>
              <a:rPr lang="et-EE" altLang="et-EE" sz="2400" dirty="0"/>
              <a:t>: te vajate kedagi, kes on saanud </a:t>
            </a:r>
            <a:r>
              <a:rPr lang="et-EE" altLang="et-EE" sz="2400" b="1" dirty="0" smtClean="0"/>
              <a:t>spestiaalse väljaõppe</a:t>
            </a:r>
            <a:endParaRPr lang="et-EE" altLang="et-EE" sz="2400" b="1" dirty="0"/>
          </a:p>
          <a:p>
            <a:pPr>
              <a:lnSpc>
                <a:spcPct val="80000"/>
              </a:lnSpc>
              <a:buFontTx/>
              <a:buNone/>
            </a:pPr>
            <a:endParaRPr lang="et-EE" altLang="et-EE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t-EE" altLang="et-EE" sz="2400" dirty="0"/>
              <a:t>Te kindlasti ei kogu kokku </a:t>
            </a:r>
            <a:r>
              <a:rPr lang="et-EE" altLang="et-EE" sz="2400" dirty="0" smtClean="0"/>
              <a:t>rahvahulka </a:t>
            </a:r>
            <a:r>
              <a:rPr lang="et-EE" altLang="et-EE" sz="2400" dirty="0"/>
              <a:t>ja ei lase neil hääletada õige ravimi </a:t>
            </a:r>
            <a:r>
              <a:rPr lang="et-EE" altLang="et-EE" sz="2400" dirty="0" smtClean="0"/>
              <a:t>osas</a:t>
            </a:r>
          </a:p>
          <a:p>
            <a:pPr>
              <a:lnSpc>
                <a:spcPct val="80000"/>
              </a:lnSpc>
              <a:buFontTx/>
              <a:buNone/>
            </a:pPr>
            <a:endParaRPr lang="et-EE" altLang="et-EE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t-EE" altLang="et-EE" sz="2400" dirty="0" smtClean="0"/>
              <a:t>Platoni järeldus: </a:t>
            </a:r>
            <a:r>
              <a:rPr lang="et-EE" altLang="et-EE" sz="2400" b="1" dirty="0" smtClean="0"/>
              <a:t>riigi tervis pole vähem tähtis, ka riigi juhtimine on oskus</a:t>
            </a:r>
            <a:endParaRPr lang="et-EE" altLang="et-EE" sz="2400" b="1" dirty="0"/>
          </a:p>
          <a:p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391"/>
            <a:ext cx="1821162" cy="249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62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Veel väiteid demokraatia vastu (Platon)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t-EE" altLang="et-EE" dirty="0"/>
              <a:t>Poliitiliste otsuste (nagu nt meditsiiniliste otsuste) tegemine nõuab </a:t>
            </a:r>
            <a:r>
              <a:rPr lang="et-EE" altLang="et-EE" b="1" dirty="0"/>
              <a:t>arukust ja oskusi</a:t>
            </a:r>
          </a:p>
          <a:p>
            <a:pPr>
              <a:lnSpc>
                <a:spcPct val="90000"/>
              </a:lnSpc>
            </a:pPr>
            <a:endParaRPr lang="et-EE" altLang="et-EE" b="1" dirty="0"/>
          </a:p>
          <a:p>
            <a:pPr>
              <a:lnSpc>
                <a:spcPct val="90000"/>
              </a:lnSpc>
            </a:pPr>
            <a:r>
              <a:rPr lang="et-EE" altLang="et-EE" b="1" dirty="0"/>
              <a:t>Seetõttu: riigi tervise eest hoolitsemine tuleb jätta asjatundjate </a:t>
            </a:r>
            <a:r>
              <a:rPr lang="et-EE" altLang="et-EE" b="1" dirty="0" smtClean="0"/>
              <a:t>hooleks</a:t>
            </a:r>
          </a:p>
          <a:p>
            <a:pPr>
              <a:lnSpc>
                <a:spcPct val="90000"/>
              </a:lnSpc>
            </a:pPr>
            <a:endParaRPr lang="et-EE" altLang="et-EE" b="1" dirty="0"/>
          </a:p>
          <a:p>
            <a:pPr>
              <a:lnSpc>
                <a:spcPct val="90000"/>
              </a:lnSpc>
            </a:pPr>
            <a:r>
              <a:rPr lang="et-EE" altLang="et-EE" dirty="0"/>
              <a:t>Lasta rahval otsustada on sama, mis sõita merd reisijate nõuannetele </a:t>
            </a:r>
            <a:r>
              <a:rPr lang="et-EE" altLang="et-EE" dirty="0" smtClean="0"/>
              <a:t>toetudes</a:t>
            </a:r>
          </a:p>
          <a:p>
            <a:pPr>
              <a:lnSpc>
                <a:spcPct val="90000"/>
              </a:lnSpc>
            </a:pPr>
            <a:endParaRPr lang="et-EE" altLang="et-EE" dirty="0"/>
          </a:p>
          <a:p>
            <a:pPr>
              <a:lnSpc>
                <a:spcPct val="90000"/>
              </a:lnSpc>
            </a:pPr>
            <a:r>
              <a:rPr lang="et-EE" altLang="et-EE" dirty="0" smtClean="0"/>
              <a:t>Seega, kui valitsemine </a:t>
            </a:r>
            <a:r>
              <a:rPr lang="et-EE" altLang="et-EE" dirty="0"/>
              <a:t>on oskus, siis on absurdne lasta seda teha pööblil!</a:t>
            </a:r>
          </a:p>
          <a:p>
            <a:pPr>
              <a:lnSpc>
                <a:spcPct val="90000"/>
              </a:lnSpc>
            </a:pPr>
            <a:endParaRPr lang="et-EE" alt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874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dirty="0" smtClean="0"/>
              <a:t>Kes siis sobivad valitsejateks?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t-EE" altLang="et-EE" sz="2800" dirty="0" smtClean="0"/>
              <a:t>Filosoofidest kuningad ehk arukad inimesed, kellel on: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t-EE" altLang="et-EE" sz="2800" dirty="0" smtClean="0"/>
              <a:t>muusikaline haridus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t-EE" altLang="et-EE" sz="2800" dirty="0" smtClean="0"/>
              <a:t>matemaatiline haridus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t-EE" altLang="et-EE" sz="2800" dirty="0" smtClean="0"/>
              <a:t>sõjaline haridus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t-EE" altLang="et-EE" sz="2800" dirty="0" smtClean="0"/>
              <a:t>kehaline kasvatus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t-EE" altLang="et-EE" sz="2800" dirty="0" smtClean="0"/>
              <a:t>filosoofiline haridus (ei õpita enne 30 ea):</a:t>
            </a:r>
            <a:r>
              <a:rPr lang="et-EE" altLang="et-EE" sz="2800" dirty="0"/>
              <a:t> </a:t>
            </a:r>
            <a:r>
              <a:rPr lang="et-EE" altLang="et-EE" sz="2800" dirty="0" smtClean="0"/>
              <a:t>viiele aastale filosoofiale järgneb 15 a sõjaväeteenistust (seejärel saab hakata püsivalt tegelema filosoofiaga)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t-EE" altLang="et-EE" sz="2800" dirty="0" smtClean="0"/>
              <a:t>   </a:t>
            </a:r>
            <a:r>
              <a:rPr lang="et-EE" altLang="et-EE" sz="2800" i="1" dirty="0" smtClean="0"/>
              <a:t>Ideaalis tuleks valvurid välja valida juba varases eas</a:t>
            </a:r>
          </a:p>
          <a:p>
            <a:pPr>
              <a:lnSpc>
                <a:spcPct val="80000"/>
              </a:lnSpc>
              <a:buFontTx/>
              <a:buNone/>
            </a:pPr>
            <a:endParaRPr lang="et-EE" altLang="et-EE" sz="28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t-EE" altLang="et-EE" sz="2400" b="1" dirty="0" smtClean="0"/>
              <a:t>    </a:t>
            </a:r>
            <a:r>
              <a:rPr lang="et-EE" altLang="et-EE" sz="2400" b="1" dirty="0" smtClean="0">
                <a:solidFill>
                  <a:srgbClr val="00B050"/>
                </a:solidFill>
              </a:rPr>
              <a:t>Platoni järeldus: ühiskonna hädad ei lõppe enne, kui filosoofid (haritud inimesed) saavad valitsejateks või kui olemasolevad valitsejad hakkavad filosofeerima</a:t>
            </a:r>
          </a:p>
        </p:txBody>
      </p:sp>
    </p:spTree>
    <p:extLst>
      <p:ext uri="{BB962C8B-B14F-4D97-AF65-F5344CB8AC3E}">
        <p14:creationId xmlns:p14="http://schemas.microsoft.com/office/powerpoint/2010/main" val="5108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9D48-CB39-4D42-B3D3-2B30E6129405}" type="slidenum">
              <a:rPr lang="en-US" altLang="et-EE"/>
              <a:pPr/>
              <a:t>8</a:t>
            </a:fld>
            <a:endParaRPr lang="en-US" altLang="et-EE"/>
          </a:p>
        </p:txBody>
      </p:sp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0"/>
            <a:ext cx="8540750" cy="1143000"/>
          </a:xfrm>
        </p:spPr>
        <p:txBody>
          <a:bodyPr/>
          <a:lstStyle/>
          <a:p>
            <a:pPr algn="l"/>
            <a:r>
              <a:rPr lang="et-EE" altLang="et-EE" sz="3600" dirty="0" smtClean="0">
                <a:solidFill>
                  <a:schemeClr val="accent4">
                    <a:lumMod val="75000"/>
                  </a:schemeClr>
                </a:solidFill>
              </a:rPr>
              <a:t>Platoni ühiskonnafilosoofia</a:t>
            </a:r>
            <a:endParaRPr lang="en-US" altLang="et-EE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340768"/>
            <a:ext cx="4194175" cy="449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t-EE" altLang="et-EE" sz="2800" dirty="0"/>
              <a:t>   </a:t>
            </a:r>
            <a:r>
              <a:rPr lang="et-EE" altLang="et-EE" sz="2800" dirty="0" smtClean="0"/>
              <a:t>- Platon </a:t>
            </a:r>
            <a:r>
              <a:rPr lang="et-EE" altLang="et-EE" sz="2800" dirty="0"/>
              <a:t>jagab ühiskonna kolme erinevasse </a:t>
            </a:r>
            <a:r>
              <a:rPr lang="et-EE" altLang="et-EE" sz="2800" dirty="0" smtClean="0"/>
              <a:t>klassi</a:t>
            </a:r>
          </a:p>
          <a:p>
            <a:pPr>
              <a:buFont typeface="Arial" charset="0"/>
              <a:buNone/>
            </a:pPr>
            <a:endParaRPr lang="et-EE" altLang="et-EE" sz="2800" dirty="0" smtClean="0"/>
          </a:p>
          <a:p>
            <a:pPr>
              <a:buFont typeface="Arial" charset="0"/>
              <a:buNone/>
            </a:pPr>
            <a:r>
              <a:rPr lang="et-EE" altLang="et-EE" sz="2800" dirty="0"/>
              <a:t> </a:t>
            </a:r>
            <a:r>
              <a:rPr lang="et-EE" altLang="et-EE" sz="2800" dirty="0" smtClean="0"/>
              <a:t>  - Nagu eespool selgus, sobivad valitsejateks üksnes </a:t>
            </a:r>
            <a:r>
              <a:rPr lang="et-EE" altLang="et-EE" sz="2800" dirty="0"/>
              <a:t>filosoofid, sest nemad usaldavad kõige enam </a:t>
            </a:r>
            <a:r>
              <a:rPr lang="et-EE" altLang="et-EE" sz="2800" dirty="0" smtClean="0"/>
              <a:t>mõistust</a:t>
            </a:r>
            <a:endParaRPr lang="et-EE" altLang="et-EE" sz="2800" dirty="0"/>
          </a:p>
          <a:p>
            <a:pPr>
              <a:buFont typeface="Arial" charset="0"/>
              <a:buNone/>
            </a:pPr>
            <a:endParaRPr lang="en-US" altLang="et-EE" sz="2800" dirty="0"/>
          </a:p>
        </p:txBody>
      </p:sp>
      <p:graphicFrame>
        <p:nvGraphicFramePr>
          <p:cNvPr id="53269" name="Group 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7870362"/>
              </p:ext>
            </p:extLst>
          </p:nvPr>
        </p:nvGraphicFramePr>
        <p:xfrm>
          <a:off x="4283968" y="1052736"/>
          <a:ext cx="4194175" cy="4498976"/>
        </p:xfrm>
        <a:graphic>
          <a:graphicData uri="http://schemas.openxmlformats.org/drawingml/2006/table">
            <a:tbl>
              <a:tblPr/>
              <a:tblGrid>
                <a:gridCol w="2097088"/>
                <a:gridCol w="2097087"/>
              </a:tblGrid>
              <a:tr h="1125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t-EE" altLang="et-E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KLASS</a:t>
                      </a:r>
                      <a:endParaRPr kumimoji="0" lang="en-US" altLang="et-E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t-EE" altLang="et-E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VOORUS</a:t>
                      </a:r>
                      <a:endParaRPr kumimoji="0" lang="en-US" altLang="et-E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t-EE" altLang="et-E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Töölised</a:t>
                      </a:r>
                      <a:endParaRPr kumimoji="0" lang="en-US" altLang="et-E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t-EE" altLang="et-E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Mõõdukus</a:t>
                      </a:r>
                      <a:endParaRPr kumimoji="0" lang="en-US" altLang="et-E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t-EE" altLang="et-E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Sõdurid</a:t>
                      </a:r>
                      <a:endParaRPr kumimoji="0" lang="en-US" altLang="et-E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t-EE" altLang="et-E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Vaprus</a:t>
                      </a:r>
                      <a:endParaRPr kumimoji="0" lang="en-US" altLang="et-E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t-EE" altLang="et-E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Valitsejad e filosoofid</a:t>
                      </a:r>
                      <a:endParaRPr kumimoji="0" lang="en-US" altLang="et-EE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t-EE" altLang="et-E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Tarkus</a:t>
                      </a:r>
                      <a:endParaRPr kumimoji="0" lang="en-US" altLang="et-E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5517232"/>
            <a:ext cx="5292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Platoni loodud Utoopias valitseb selge tööjaotus:</a:t>
            </a:r>
          </a:p>
          <a:p>
            <a:r>
              <a:rPr lang="et-EE" b="1" dirty="0" smtClean="0"/>
              <a:t>1. Valvurid ehk filosoofid tegelevad riigi valitsemisega</a:t>
            </a:r>
          </a:p>
          <a:p>
            <a:r>
              <a:rPr lang="et-EE" b="1" dirty="0" smtClean="0"/>
              <a:t>2. Sõjamehed tegelevad riigi kaitsmisega</a:t>
            </a:r>
          </a:p>
          <a:p>
            <a:r>
              <a:rPr lang="et-EE" b="1" dirty="0" smtClean="0"/>
              <a:t>3. Töölised tegelevad varade loomisega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38136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Kes oli Aristoteles?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48" y="1340768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Makedooniast arstide perekonnast pärit antiikfilosoof</a:t>
            </a:r>
          </a:p>
          <a:p>
            <a:r>
              <a:rPr lang="et-EE" dirty="0" smtClean="0"/>
              <a:t>Platoni õpilane</a:t>
            </a:r>
          </a:p>
          <a:p>
            <a:r>
              <a:rPr lang="et-EE" dirty="0" smtClean="0"/>
              <a:t>18-aastaselt läks õppima Platoni </a:t>
            </a:r>
            <a:r>
              <a:rPr lang="et-EE" i="1" dirty="0" smtClean="0"/>
              <a:t>Akadeemiasse ning lahkus sealt 37-aastasena</a:t>
            </a:r>
          </a:p>
          <a:p>
            <a:r>
              <a:rPr lang="et-EE" dirty="0" smtClean="0"/>
              <a:t>Aristoteles oli Aleksander Suure koduõpetaja</a:t>
            </a:r>
          </a:p>
          <a:p>
            <a:r>
              <a:rPr lang="et-EE" dirty="0" smtClean="0"/>
              <a:t>Kuulsa väejuhi abiga sai filosoof vahendeid oma hiigeluuringute jaoks</a:t>
            </a:r>
          </a:p>
          <a:p>
            <a:r>
              <a:rPr lang="et-EE" dirty="0" smtClean="0"/>
              <a:t>Aristotelese looming on tohutu – filosoof kirjutas kunstist, spordist, psühholoogiast, bioloogiast, kohtupraktikast, moraalist jne, kuid eeskätt on ta tuntud filosoofina ja teaduste aluste rajajana</a:t>
            </a:r>
          </a:p>
          <a:p>
            <a:r>
              <a:rPr lang="et-EE" dirty="0" smtClean="0"/>
              <a:t>Ta lõi teadusliku uurimistöö alused ning rakendas neid ka ise oma loodusuuringutes ja ühiskonnaprobleemide uurimisel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10946"/>
            <a:ext cx="1512168" cy="18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09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</TotalTime>
  <Words>820</Words>
  <Application>Microsoft Office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Antiikaja eelsotsioloogia</vt:lpstr>
      <vt:lpstr>Eelsotsioloogia</vt:lpstr>
      <vt:lpstr>Kes oli Platon?</vt:lpstr>
      <vt:lpstr>Platoni õpetus ideaalsest riigist</vt:lpstr>
      <vt:lpstr>PowerPoint Presentation</vt:lpstr>
      <vt:lpstr>Veel väiteid demokraatia vastu (Platon)</vt:lpstr>
      <vt:lpstr>Kes siis sobivad valitsejateks?</vt:lpstr>
      <vt:lpstr>Platoni ühiskonnafilosoofia</vt:lpstr>
      <vt:lpstr>Kes oli Aristoteles?</vt:lpstr>
      <vt:lpstr>Aristotelese õpetus riigist ja poliitilisest korraldusest</vt:lpstr>
      <vt:lpstr>PowerPoint Presentation</vt:lpstr>
      <vt:lpstr>Kasutatud allikad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Antiikaja eelsotsioloogia</dc:title>
  <dc:creator>Peedu</dc:creator>
  <cp:lastModifiedBy>Peedu</cp:lastModifiedBy>
  <cp:revision>12</cp:revision>
  <dcterms:created xsi:type="dcterms:W3CDTF">2017-10-27T11:22:33Z</dcterms:created>
  <dcterms:modified xsi:type="dcterms:W3CDTF">2017-10-27T14:27:44Z</dcterms:modified>
</cp:coreProperties>
</file>