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E556F-5FA4-456C-A2AA-AA32B05A2903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5FDE-DC03-4A72-BDCF-3357517F406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64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õistus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CAE86-2684-4660-9754-35B42BA55B5E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645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028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6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155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6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030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852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478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9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476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72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405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92EA-46A4-456C-A23F-B33315F1AA61}" type="datetimeFigureOut">
              <a:rPr lang="et-EE" smtClean="0"/>
              <a:t>31.12.2019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069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id.ee/john" TargetMode="External"/><Relationship Id="rId2" Type="http://schemas.openxmlformats.org/officeDocument/2006/relationships/hyperlink" Target="https://lingid.ee/lock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Järgmisel slaidil on kahekümne </a:t>
            </a:r>
            <a:r>
              <a:rPr lang="et-EE" dirty="0" err="1" smtClean="0"/>
              <a:t>Locke’i</a:t>
            </a:r>
            <a:r>
              <a:rPr lang="et-EE" dirty="0" smtClean="0"/>
              <a:t> õpetusega seotud mõiste seletused.</a:t>
            </a:r>
          </a:p>
          <a:p>
            <a:pPr marL="0" indent="0">
              <a:buNone/>
            </a:pPr>
            <a:r>
              <a:rPr lang="et-EE" smtClean="0"/>
              <a:t>Kasuta nende mõistete </a:t>
            </a:r>
            <a:r>
              <a:rPr lang="et-EE" dirty="0" smtClean="0"/>
              <a:t>otsimisel järgmiseid allikaid:</a:t>
            </a:r>
          </a:p>
          <a:p>
            <a:pPr marL="0" indent="0">
              <a:buNone/>
            </a:pPr>
            <a:r>
              <a:rPr lang="et-EE" u="sng" dirty="0">
                <a:hlinkClick r:id="rId2"/>
              </a:rPr>
              <a:t>https://lingid.ee/locke</a:t>
            </a: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u="sng" dirty="0" smtClean="0">
                <a:hlinkClick r:id="rId3"/>
              </a:rPr>
              <a:t>https</a:t>
            </a:r>
            <a:r>
              <a:rPr lang="et-EE" u="sng" dirty="0">
                <a:hlinkClick r:id="rId3"/>
              </a:rPr>
              <a:t>://lingid.ee/john</a:t>
            </a:r>
            <a:r>
              <a:rPr lang="et-EE" dirty="0"/>
              <a:t>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693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-30275"/>
            <a:ext cx="9396536" cy="61261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sz="1900" dirty="0" smtClean="0"/>
              <a:t>teadmine</a:t>
            </a:r>
            <a:r>
              <a:rPr lang="et-EE" sz="1900" dirty="0"/>
              <a:t>, mida vahendavad meeled (nt istun hetkel </a:t>
            </a:r>
            <a:r>
              <a:rPr lang="et-EE" sz="1900" dirty="0" smtClean="0"/>
              <a:t>klassiruumis) </a:t>
            </a:r>
          </a:p>
          <a:p>
            <a:pPr marL="514350" indent="-514350">
              <a:buAutoNum type="arabicPeriod"/>
            </a:pPr>
            <a:r>
              <a:rPr lang="fi-FI" sz="1900" dirty="0" err="1" smtClean="0"/>
              <a:t>ümbritseva</a:t>
            </a:r>
            <a:r>
              <a:rPr lang="fi-FI" sz="1900" dirty="0" smtClean="0"/>
              <a:t> </a:t>
            </a:r>
            <a:r>
              <a:rPr lang="fi-FI" sz="1900" dirty="0" err="1"/>
              <a:t>vaatlemine/uurimine</a:t>
            </a:r>
            <a:r>
              <a:rPr lang="fi-FI" sz="1900" dirty="0"/>
              <a:t>; </a:t>
            </a:r>
            <a:r>
              <a:rPr lang="fi-FI" sz="1900" dirty="0" err="1"/>
              <a:t>tegevus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annab</a:t>
            </a:r>
            <a:r>
              <a:rPr lang="fi-FI" sz="1900" dirty="0"/>
              <a:t> </a:t>
            </a:r>
            <a:r>
              <a:rPr lang="fi-FI" sz="1900" dirty="0" err="1"/>
              <a:t>mõistusele</a:t>
            </a:r>
            <a:r>
              <a:rPr lang="fi-FI" sz="1900" dirty="0"/>
              <a:t> </a:t>
            </a:r>
            <a:r>
              <a:rPr lang="et-EE" sz="1900" dirty="0" smtClean="0"/>
              <a:t>ideid </a:t>
            </a:r>
          </a:p>
          <a:p>
            <a:pPr marL="514350" indent="-514350">
              <a:buAutoNum type="arabicPeriod"/>
            </a:pPr>
            <a:r>
              <a:rPr lang="et-EE" sz="1900" dirty="0"/>
              <a:t>see, </a:t>
            </a:r>
            <a:r>
              <a:rPr lang="et-EE" sz="1900" dirty="0" smtClean="0"/>
              <a:t>mis </a:t>
            </a:r>
            <a:r>
              <a:rPr lang="et-EE" sz="1900" dirty="0"/>
              <a:t>tekib vahetult midagi (soojus, </a:t>
            </a:r>
            <a:r>
              <a:rPr lang="et-EE" sz="1900" dirty="0" smtClean="0"/>
              <a:t>nauding</a:t>
            </a:r>
            <a:r>
              <a:rPr lang="et-EE" sz="1900" dirty="0"/>
              <a:t>) </a:t>
            </a:r>
            <a:r>
              <a:rPr lang="et-EE" sz="1900" dirty="0" smtClean="0"/>
              <a:t>tajudes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inimest</a:t>
            </a:r>
            <a:r>
              <a:rPr lang="fi-FI" sz="1900" dirty="0"/>
              <a:t> </a:t>
            </a:r>
            <a:r>
              <a:rPr lang="fi-FI" sz="1900" dirty="0" err="1"/>
              <a:t>iseloomustav</a:t>
            </a:r>
            <a:r>
              <a:rPr lang="fi-FI" sz="1900" dirty="0"/>
              <a:t> </a:t>
            </a:r>
            <a:r>
              <a:rPr lang="fi-FI" sz="1900" dirty="0" err="1"/>
              <a:t>kujund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pärineb</a:t>
            </a:r>
            <a:r>
              <a:rPr lang="fi-FI" sz="1900" dirty="0"/>
              <a:t> </a:t>
            </a:r>
            <a:r>
              <a:rPr lang="fi-FI" sz="1900" dirty="0" err="1" smtClean="0"/>
              <a:t>Aristoteleselt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keha</a:t>
            </a:r>
            <a:r>
              <a:rPr lang="fi-FI" sz="1900" dirty="0"/>
              <a:t> </a:t>
            </a:r>
            <a:r>
              <a:rPr lang="fi-FI" sz="1900" dirty="0" err="1"/>
              <a:t>esmased</a:t>
            </a:r>
            <a:r>
              <a:rPr lang="fi-FI" sz="1900" dirty="0"/>
              <a:t> </a:t>
            </a:r>
            <a:r>
              <a:rPr lang="fi-FI" sz="1900" dirty="0" err="1"/>
              <a:t>omadused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smtClean="0"/>
              <a:t>ei </a:t>
            </a:r>
            <a:r>
              <a:rPr lang="fi-FI" sz="1900" dirty="0" err="1"/>
              <a:t>sõltu</a:t>
            </a:r>
            <a:r>
              <a:rPr lang="fi-FI" sz="1900" dirty="0"/>
              <a:t> </a:t>
            </a:r>
            <a:r>
              <a:rPr lang="fi-FI" sz="1900" dirty="0" err="1" smtClean="0"/>
              <a:t>muutustest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/>
              <a:t> </a:t>
            </a: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on </a:t>
            </a:r>
            <a:r>
              <a:rPr lang="fi-FI" sz="1900" dirty="0" err="1"/>
              <a:t>sünni</a:t>
            </a:r>
            <a:r>
              <a:rPr lang="fi-FI" sz="1900" dirty="0"/>
              <a:t> </a:t>
            </a:r>
            <a:r>
              <a:rPr lang="fi-FI" sz="1900" dirty="0" err="1"/>
              <a:t>hetkel</a:t>
            </a:r>
            <a:r>
              <a:rPr lang="fi-FI" sz="1900" dirty="0"/>
              <a:t> ilma </a:t>
            </a:r>
            <a:r>
              <a:rPr lang="fi-FI" sz="1900" dirty="0" err="1"/>
              <a:t>igasuguste</a:t>
            </a:r>
            <a:r>
              <a:rPr lang="fi-FI" sz="1900" dirty="0"/>
              <a:t> </a:t>
            </a:r>
            <a:r>
              <a:rPr lang="fi-FI" sz="1900" dirty="0" err="1" smtClean="0"/>
              <a:t>ideedeta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arusaam, et kõik teadmised pärinevad </a:t>
            </a:r>
            <a:r>
              <a:rPr lang="et-EE" sz="1900" dirty="0" smtClean="0"/>
              <a:t>kogemusest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teadmine</a:t>
            </a:r>
            <a:r>
              <a:rPr lang="fi-FI" sz="1900" dirty="0"/>
              <a:t>, milles </a:t>
            </a:r>
            <a:r>
              <a:rPr lang="fi-FI" sz="1900" dirty="0" err="1"/>
              <a:t>saab</a:t>
            </a:r>
            <a:r>
              <a:rPr lang="fi-FI" sz="1900" dirty="0"/>
              <a:t> olla </a:t>
            </a:r>
            <a:r>
              <a:rPr lang="fi-FI" sz="1900" dirty="0" err="1"/>
              <a:t>kindel</a:t>
            </a:r>
            <a:r>
              <a:rPr lang="fi-FI" sz="1900" dirty="0"/>
              <a:t> (</a:t>
            </a:r>
            <a:r>
              <a:rPr lang="fi-FI" sz="1900" dirty="0" err="1"/>
              <a:t>nt</a:t>
            </a:r>
            <a:r>
              <a:rPr lang="fi-FI" sz="1900" dirty="0"/>
              <a:t> </a:t>
            </a:r>
            <a:r>
              <a:rPr lang="fi-FI" sz="1900" dirty="0" err="1"/>
              <a:t>ring</a:t>
            </a:r>
            <a:r>
              <a:rPr lang="fi-FI" sz="1900" dirty="0"/>
              <a:t> ei ole </a:t>
            </a:r>
            <a:r>
              <a:rPr lang="fi-FI" sz="1900" dirty="0" err="1"/>
              <a:t>kolmnurk</a:t>
            </a:r>
            <a:r>
              <a:rPr lang="fi-FI" sz="1900" dirty="0" smtClean="0"/>
              <a:t>)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tõestusel põhinev teadmine (nt kolmnurga sisenurkade summa on 180°) 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mille </a:t>
            </a:r>
            <a:r>
              <a:rPr lang="fi-FI" sz="1900" dirty="0" err="1"/>
              <a:t>tõttu</a:t>
            </a:r>
            <a:r>
              <a:rPr lang="fi-FI" sz="1900" dirty="0"/>
              <a:t> on 9/10 </a:t>
            </a:r>
            <a:r>
              <a:rPr lang="fi-FI" sz="1900" dirty="0" err="1"/>
              <a:t>inimestest</a:t>
            </a:r>
            <a:r>
              <a:rPr lang="fi-FI" sz="1900" dirty="0"/>
              <a:t> suuresti </a:t>
            </a:r>
            <a:r>
              <a:rPr lang="fi-FI" sz="1900" dirty="0" err="1"/>
              <a:t>need</a:t>
            </a:r>
            <a:r>
              <a:rPr lang="fi-FI" sz="1900" dirty="0"/>
              <a:t>, </a:t>
            </a:r>
            <a:r>
              <a:rPr lang="fi-FI" sz="1900" dirty="0" err="1"/>
              <a:t>kes</a:t>
            </a:r>
            <a:r>
              <a:rPr lang="fi-FI" sz="1900" dirty="0"/>
              <a:t> </a:t>
            </a:r>
            <a:r>
              <a:rPr lang="fi-FI" sz="1900" dirty="0" err="1"/>
              <a:t>nad</a:t>
            </a:r>
            <a:r>
              <a:rPr lang="fi-FI" sz="1900" dirty="0"/>
              <a:t> </a:t>
            </a:r>
            <a:r>
              <a:rPr lang="fi-FI" sz="1900" dirty="0" smtClean="0"/>
              <a:t>on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t</a:t>
            </a:r>
            <a:r>
              <a:rPr lang="et-EE" sz="1900" dirty="0" smtClean="0"/>
              <a:t>eadmine, </a:t>
            </a:r>
            <a:r>
              <a:rPr lang="fi-FI" sz="1900" dirty="0" err="1"/>
              <a:t>mis</a:t>
            </a:r>
            <a:r>
              <a:rPr lang="fi-FI" sz="1900" dirty="0"/>
              <a:t> on </a:t>
            </a:r>
            <a:r>
              <a:rPr lang="fi-FI" sz="1900" dirty="0" err="1"/>
              <a:t>paratamatu</a:t>
            </a:r>
            <a:r>
              <a:rPr lang="fi-FI" sz="1900" dirty="0"/>
              <a:t> ja </a:t>
            </a:r>
            <a:r>
              <a:rPr lang="fi-FI" sz="1900" dirty="0" err="1" smtClean="0"/>
              <a:t>üldkehtiv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aitab</a:t>
            </a:r>
            <a:r>
              <a:rPr lang="fi-FI" sz="1900" dirty="0"/>
              <a:t> siis, </a:t>
            </a:r>
            <a:r>
              <a:rPr lang="fi-FI" sz="1900" dirty="0" err="1"/>
              <a:t>kui</a:t>
            </a:r>
            <a:r>
              <a:rPr lang="fi-FI" sz="1900" dirty="0"/>
              <a:t> </a:t>
            </a:r>
            <a:r>
              <a:rPr lang="fi-FI" sz="1900" dirty="0" err="1"/>
              <a:t>millegi</a:t>
            </a:r>
            <a:r>
              <a:rPr lang="fi-FI" sz="1900" dirty="0"/>
              <a:t> </a:t>
            </a:r>
            <a:r>
              <a:rPr lang="fi-FI" sz="1900" dirty="0" err="1"/>
              <a:t>tunnetamine/kogemine</a:t>
            </a:r>
            <a:r>
              <a:rPr lang="fi-FI" sz="1900" dirty="0"/>
              <a:t> on </a:t>
            </a:r>
            <a:r>
              <a:rPr lang="fi-FI" sz="1900" dirty="0" err="1" smtClean="0"/>
              <a:t>võimatu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miski, mis moodustub mitmest </a:t>
            </a:r>
            <a:r>
              <a:rPr lang="et-EE" sz="1900" dirty="0" smtClean="0"/>
              <a:t>lihtideest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konkreetse</a:t>
            </a:r>
            <a:r>
              <a:rPr lang="fi-FI" sz="1900" dirty="0"/>
              <a:t> objekti </a:t>
            </a:r>
            <a:r>
              <a:rPr lang="fi-FI" sz="1900" dirty="0" err="1"/>
              <a:t>koguidee</a:t>
            </a:r>
            <a:r>
              <a:rPr lang="fi-FI" sz="1900" dirty="0"/>
              <a:t> (</a:t>
            </a:r>
            <a:r>
              <a:rPr lang="fi-FI" sz="1900" dirty="0" err="1"/>
              <a:t>nt</a:t>
            </a:r>
            <a:r>
              <a:rPr lang="fi-FI" sz="1900" dirty="0"/>
              <a:t> </a:t>
            </a:r>
            <a:r>
              <a:rPr lang="fi-FI" sz="1900" dirty="0" err="1"/>
              <a:t>mitu</a:t>
            </a:r>
            <a:r>
              <a:rPr lang="fi-FI" sz="1900" dirty="0"/>
              <a:t> </a:t>
            </a:r>
            <a:r>
              <a:rPr lang="fi-FI" sz="1900" dirty="0" err="1"/>
              <a:t>lihtideed</a:t>
            </a:r>
            <a:r>
              <a:rPr lang="fi-FI" sz="1900" dirty="0"/>
              <a:t> </a:t>
            </a:r>
            <a:r>
              <a:rPr lang="fi-FI" sz="1900" dirty="0" err="1"/>
              <a:t>Päikese</a:t>
            </a:r>
            <a:r>
              <a:rPr lang="fi-FI" sz="1900" dirty="0"/>
              <a:t> kohta</a:t>
            </a:r>
            <a:r>
              <a:rPr lang="fi-FI" sz="1900" dirty="0" smtClean="0"/>
              <a:t>)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keha omadused, mis sõltuvad teatud </a:t>
            </a:r>
            <a:r>
              <a:rPr lang="et-EE" sz="1900" dirty="0" smtClean="0"/>
              <a:t>tingimustest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mida</a:t>
            </a:r>
            <a:r>
              <a:rPr lang="fi-FI" sz="1900" dirty="0"/>
              <a:t> </a:t>
            </a:r>
            <a:r>
              <a:rPr lang="fi-FI" sz="1900" dirty="0" err="1"/>
              <a:t>mõistus</a:t>
            </a:r>
            <a:r>
              <a:rPr lang="fi-FI" sz="1900" dirty="0"/>
              <a:t> </a:t>
            </a:r>
            <a:r>
              <a:rPr lang="fi-FI" sz="1900" dirty="0" err="1"/>
              <a:t>tajub</a:t>
            </a:r>
            <a:r>
              <a:rPr lang="fi-FI" sz="1900" dirty="0"/>
              <a:t> </a:t>
            </a:r>
            <a:r>
              <a:rPr lang="fi-FI" sz="1900" dirty="0" err="1"/>
              <a:t>või</a:t>
            </a:r>
            <a:r>
              <a:rPr lang="fi-FI" sz="1900" dirty="0"/>
              <a:t> </a:t>
            </a:r>
            <a:r>
              <a:rPr lang="fi-FI" sz="1900" dirty="0" err="1"/>
              <a:t>mis</a:t>
            </a:r>
            <a:r>
              <a:rPr lang="fi-FI" sz="1900" dirty="0"/>
              <a:t> on taju </a:t>
            </a:r>
            <a:r>
              <a:rPr lang="fi-FI" sz="1900" dirty="0" err="1" smtClean="0"/>
              <a:t>objekt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kogemus, mille saame esemeid </a:t>
            </a:r>
            <a:r>
              <a:rPr lang="et-EE" sz="1900" dirty="0" smtClean="0"/>
              <a:t>tajudes </a:t>
            </a:r>
          </a:p>
          <a:p>
            <a:pPr marL="514350" indent="-514350">
              <a:buAutoNum type="arabicPeriod"/>
            </a:pPr>
            <a:r>
              <a:rPr lang="et-EE" sz="1900" dirty="0"/>
              <a:t>see, millest pärineb tõsikindel </a:t>
            </a:r>
            <a:r>
              <a:rPr lang="et-EE" sz="1900" dirty="0" smtClean="0"/>
              <a:t>teadmine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kogemus</a:t>
            </a:r>
            <a:r>
              <a:rPr lang="fi-FI" sz="1900" dirty="0"/>
              <a:t>, mille saame </a:t>
            </a:r>
            <a:r>
              <a:rPr lang="fi-FI" sz="1900" dirty="0" err="1"/>
              <a:t>mõistust</a:t>
            </a:r>
            <a:r>
              <a:rPr lang="fi-FI" sz="1900" dirty="0"/>
              <a:t> </a:t>
            </a:r>
            <a:r>
              <a:rPr lang="fi-FI" sz="1900" dirty="0" err="1" smtClean="0"/>
              <a:t>jälgides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empirismi </a:t>
            </a:r>
            <a:r>
              <a:rPr lang="et-EE" sz="1900" dirty="0" smtClean="0"/>
              <a:t>vastand </a:t>
            </a:r>
            <a:endParaRPr lang="et-EE" sz="1900" dirty="0"/>
          </a:p>
        </p:txBody>
      </p:sp>
    </p:spTree>
    <p:extLst>
      <p:ext uri="{BB962C8B-B14F-4D97-AF65-F5344CB8AC3E}">
        <p14:creationId xmlns:p14="http://schemas.microsoft.com/office/powerpoint/2010/main" val="891133418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197</Words>
  <Application>Microsoft Office PowerPoint</Application>
  <PresentationFormat>Ekraaniseanss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3" baseType="lpstr">
      <vt:lpstr>Tarkvarakomplekti Office kujundus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1</cp:revision>
  <dcterms:created xsi:type="dcterms:W3CDTF">2019-12-30T23:22:32Z</dcterms:created>
  <dcterms:modified xsi:type="dcterms:W3CDTF">2019-12-30T23:26:34Z</dcterms:modified>
</cp:coreProperties>
</file>