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495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548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65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BEF0-E665-49C3-BA56-D7438096BA67}" type="slidenum">
              <a:rPr lang="et-EE" altLang="en-US"/>
              <a:pPr>
                <a:defRPr/>
              </a:pPr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283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6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3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0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550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664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47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885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95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31DA-3BBF-4686-95FE-4A8023C0F4B0}" type="datetimeFigureOut">
              <a:rPr lang="et-EE" smtClean="0"/>
              <a:t>25.09.2016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350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t.wikipedia.org/wiki/Feminism" TargetMode="External"/><Relationship Id="rId2" Type="http://schemas.openxmlformats.org/officeDocument/2006/relationships/hyperlink" Target="http://www.fem.ee/editor_files/107.ppt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9. Feminism</a:t>
            </a:r>
          </a:p>
        </p:txBody>
      </p:sp>
      <p:pic>
        <p:nvPicPr>
          <p:cNvPr id="3075" name="Picture 5" descr="femini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6250"/>
            <a:ext cx="138588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95288" y="3284538"/>
            <a:ext cx="6269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/>
              <a:t>Feminism (ld femina “naine”) on arusaam, et </a:t>
            </a:r>
          </a:p>
          <a:p>
            <a:pPr eaLnBrk="1" hangingPunct="1"/>
            <a:r>
              <a:rPr lang="et-EE" altLang="et-EE" sz="2400"/>
              <a:t>mehe ja naise suhted peavad olema </a:t>
            </a:r>
          </a:p>
          <a:p>
            <a:pPr eaLnBrk="1" hangingPunct="1"/>
            <a:r>
              <a:rPr lang="et-EE" altLang="et-EE" sz="2400"/>
              <a:t>võrdõiguslikud</a:t>
            </a:r>
          </a:p>
          <a:p>
            <a:pPr eaLnBrk="1" hangingPunct="1"/>
            <a:endParaRPr lang="et-EE" altLang="et-EE" sz="24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7675" y="5440363"/>
            <a:ext cx="6389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000" i="1" dirty="0"/>
              <a:t>“Juba kehaehituse järgi võib öelda, et tõsisem mõttetöö</a:t>
            </a:r>
          </a:p>
          <a:p>
            <a:pPr eaLnBrk="1" hangingPunct="1"/>
            <a:r>
              <a:rPr lang="et-EE" altLang="et-EE" sz="2000" i="1" dirty="0"/>
              <a:t>naistele ei sobi</a:t>
            </a:r>
            <a:r>
              <a:rPr lang="et-EE" altLang="et-EE" sz="2000" i="1" dirty="0" smtClean="0"/>
              <a:t>.” </a:t>
            </a:r>
            <a:r>
              <a:rPr lang="et-EE" altLang="et-EE" sz="2000" dirty="0" smtClean="0"/>
              <a:t>A. Schopenhauer</a:t>
            </a:r>
            <a:endParaRPr lang="et-EE" altLang="et-EE" sz="2000" dirty="0"/>
          </a:p>
        </p:txBody>
      </p:sp>
    </p:spTree>
    <p:extLst>
      <p:ext uri="{BB962C8B-B14F-4D97-AF65-F5344CB8AC3E}">
        <p14:creationId xmlns:p14="http://schemas.microsoft.com/office/powerpoint/2010/main" val="219406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Kuidas muuta?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Nt </a:t>
            </a:r>
            <a:r>
              <a:rPr lang="et-EE" b="1" dirty="0" smtClean="0"/>
              <a:t>sotsiaalpoliitika</a:t>
            </a:r>
            <a:r>
              <a:rPr lang="et-EE" dirty="0" smtClean="0"/>
              <a:t> kaudu: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Emaduspuhkuse asendamine „vanemapuhkusega“ – võib kasutada ükskõik kumb vanematest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Kui me püüame aga ühendada naiste karjääri perega, siis tekivad „topelttööpäevad“</a:t>
            </a:r>
            <a:endParaRPr lang="et-EE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79202E-005B-4E6B-94F8-5F9CD0D1CC3C}" type="slidenum">
              <a:rPr lang="et-EE" altLang="en-US" smtClean="0"/>
              <a:pPr eaLnBrk="1" hangingPunct="1"/>
              <a:t>10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7702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0" smtClean="0"/>
              <a:t>Topelttööpäevad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t-EE" dirty="0" smtClean="0"/>
              <a:t>On väidetud:</a:t>
            </a: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„Täiskohaga töötavate naiste abikaasad tegid päevas keskmiselt kaks minutit rohkem majapidamistöid kui koduperenaiste abikaasad – aeg, millest vaevalt piisab muna pehmekskeetmiseks“. (Barbara R. Bergmann, tsiteeritud Wolff 2005, lk 219)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Järeldus: </a:t>
            </a:r>
            <a:r>
              <a:rPr lang="et-EE" i="1" dirty="0" smtClean="0"/>
              <a:t>naisel puudub selline autonoomia, mis on tema mehel</a:t>
            </a:r>
            <a:endParaRPr lang="et-EE" i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B0FD6-ED67-4AB8-A32F-EDEC83F8F377}" type="slidenum">
              <a:rPr lang="et-EE" altLang="en-US" smtClean="0"/>
              <a:pPr eaLnBrk="1" hangingPunct="1"/>
              <a:t>11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067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D473CF-B0F8-43A6-B151-F62AD5D05A88}" type="slidenum">
              <a:rPr lang="et-EE" altLang="en-US" smtClean="0"/>
              <a:pPr eaLnBrk="1" hangingPunct="1"/>
              <a:t>12</a:t>
            </a:fld>
            <a:endParaRPr lang="et-EE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2 tähtsat mõistet</a:t>
            </a:r>
            <a:endParaRPr lang="en-US" altLang="et-EE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z="2600" smtClean="0"/>
              <a:t>Feministide ühine veendumus on see, et tuleb vahet teha kahel olulisel mõistel: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smtClean="0">
                <a:solidFill>
                  <a:srgbClr val="FF0000"/>
                </a:solidFill>
              </a:rPr>
              <a:t>sugu</a:t>
            </a:r>
            <a:r>
              <a:rPr lang="et-EE" altLang="et-EE" sz="2600" smtClean="0"/>
              <a:t> (ingl </a:t>
            </a:r>
            <a:r>
              <a:rPr lang="et-EE" altLang="et-EE" sz="2600" i="1" smtClean="0"/>
              <a:t>sex</a:t>
            </a:r>
            <a:r>
              <a:rPr lang="et-EE" altLang="et-EE" sz="2600" smtClean="0"/>
              <a:t>), mis on naise biloloogiline iseloomustus;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smtClean="0">
                <a:solidFill>
                  <a:srgbClr val="FF0000"/>
                </a:solidFill>
              </a:rPr>
              <a:t>geenus</a:t>
            </a:r>
            <a:r>
              <a:rPr lang="et-EE" altLang="et-EE" sz="2600" smtClean="0"/>
              <a:t> (ingl </a:t>
            </a:r>
            <a:r>
              <a:rPr lang="et-EE" altLang="et-EE" sz="2600" i="1" smtClean="0"/>
              <a:t>gender</a:t>
            </a:r>
            <a:r>
              <a:rPr lang="et-EE" altLang="et-EE" sz="2600" smtClean="0"/>
              <a:t>), mis on naise sotsiaalne iseloomustus.</a:t>
            </a:r>
          </a:p>
          <a:p>
            <a:pPr eaLnBrk="1" hangingPunct="1"/>
            <a:r>
              <a:rPr lang="et-EE" altLang="et-EE" sz="2600" smtClean="0"/>
              <a:t>Seega – naissoost olendina </a:t>
            </a:r>
            <a:r>
              <a:rPr lang="et-EE" altLang="et-EE" sz="2600" u="sng" smtClean="0"/>
              <a:t>sünnitakse</a:t>
            </a:r>
            <a:r>
              <a:rPr lang="et-EE" altLang="et-EE" sz="2600" smtClean="0"/>
              <a:t>, naiseks aga </a:t>
            </a:r>
            <a:r>
              <a:rPr lang="et-EE" altLang="et-EE" sz="2600" u="sng" smtClean="0"/>
              <a:t>kujunetakse</a:t>
            </a:r>
            <a:r>
              <a:rPr lang="et-EE" altLang="et-EE" sz="2600" smtClean="0"/>
              <a:t>!  </a:t>
            </a:r>
          </a:p>
          <a:p>
            <a:pPr eaLnBrk="1" hangingPunct="1"/>
            <a:r>
              <a:rPr lang="et-EE" altLang="et-EE" sz="2600" smtClean="0"/>
              <a:t>Feministide seisukoht: </a:t>
            </a:r>
            <a:r>
              <a:rPr lang="et-EE" altLang="et-EE" sz="2600" b="1" smtClean="0"/>
              <a:t>selleks, et muuta naise rolli ühiskonnas, ei pea muutma naise anatoomiat!</a:t>
            </a:r>
          </a:p>
        </p:txBody>
      </p:sp>
    </p:spTree>
    <p:extLst>
      <p:ext uri="{BB962C8B-B14F-4D97-AF65-F5344CB8AC3E}">
        <p14:creationId xmlns:p14="http://schemas.microsoft.com/office/powerpoint/2010/main" val="1308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75B9F-8304-420C-A8A5-17B3D0A2550D}" type="slidenum">
              <a:rPr lang="et-EE" altLang="en-US" smtClean="0"/>
              <a:pPr eaLnBrk="1" hangingPunct="1"/>
              <a:t>13</a:t>
            </a:fld>
            <a:endParaRPr lang="et-EE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Võimalikud variandid</a:t>
            </a:r>
            <a:endParaRPr lang="et-EE" altLang="et-EE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t-EE" altLang="et-EE" smtClean="0"/>
              <a:t>Sotsiaalne naine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Sotsiaalne mees</a:t>
            </a:r>
          </a:p>
          <a:p>
            <a:pPr eaLnBrk="1" hangingPunct="1">
              <a:lnSpc>
                <a:spcPct val="90000"/>
              </a:lnSpc>
            </a:pPr>
            <a:endParaRPr lang="et-EE" altLang="et-EE" smtClean="0"/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Bioloogiline naine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Bioloogiline mees</a:t>
            </a:r>
          </a:p>
          <a:p>
            <a:pPr eaLnBrk="1" hangingPunct="1">
              <a:lnSpc>
                <a:spcPct val="90000"/>
              </a:lnSpc>
            </a:pPr>
            <a:endParaRPr lang="et-EE" altLang="et-EE" smtClean="0"/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Transvestiidid (esialgne biol sugu, hormoonravi ja muuga “ümber tehtud” biol sugu, sotsiaalne sugu)</a:t>
            </a:r>
          </a:p>
        </p:txBody>
      </p:sp>
    </p:spTree>
    <p:extLst>
      <p:ext uri="{BB962C8B-B14F-4D97-AF65-F5344CB8AC3E}">
        <p14:creationId xmlns:p14="http://schemas.microsoft.com/office/powerpoint/2010/main" val="104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D0C98-714A-4DF5-A48C-8FE1B061772D}" type="slidenum">
              <a:rPr lang="et-EE" altLang="en-US" smtClean="0"/>
              <a:pPr eaLnBrk="1" hangingPunct="1"/>
              <a:t>14</a:t>
            </a:fld>
            <a:endParaRPr lang="et-EE" altLang="en-US" smtClean="0"/>
          </a:p>
        </p:txBody>
      </p:sp>
      <p:pic>
        <p:nvPicPr>
          <p:cNvPr id="16387" name="Picture 5" descr="sx0ph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2609850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08038" y="6040438"/>
            <a:ext cx="2662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/>
              <a:t>Bioloogiline mees,</a:t>
            </a:r>
          </a:p>
          <a:p>
            <a:pPr eaLnBrk="1" hangingPunct="1"/>
            <a:r>
              <a:rPr lang="et-EE" altLang="et-EE" sz="2400"/>
              <a:t>Sotsiaalne naine?</a:t>
            </a:r>
          </a:p>
        </p:txBody>
      </p:sp>
    </p:spTree>
    <p:extLst>
      <p:ext uri="{BB962C8B-B14F-4D97-AF65-F5344CB8AC3E}">
        <p14:creationId xmlns:p14="http://schemas.microsoft.com/office/powerpoint/2010/main" val="8743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?saduie=AG9B_P_z9CVaNznbRD-tuHTp6JZ5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t-EE" altLang="et-EE"/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88640"/>
            <a:ext cx="384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Tunnis toimunud arutelu (rühmatöö)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573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C8F2E7-E66C-400C-A643-0DB1B5E713FE}" type="slidenum">
              <a:rPr lang="et-EE" altLang="en-US" smtClean="0"/>
              <a:pPr eaLnBrk="1" hangingPunct="1"/>
              <a:t>16</a:t>
            </a:fld>
            <a:endParaRPr lang="et-EE" alt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Mõned näited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Vendluse vaim</a:t>
            </a:r>
          </a:p>
          <a:p>
            <a:pPr eaLnBrk="1" hangingPunct="1"/>
            <a:r>
              <a:rPr lang="et-EE" altLang="et-EE" smtClean="0"/>
              <a:t>Naispiloot</a:t>
            </a:r>
          </a:p>
          <a:p>
            <a:pPr eaLnBrk="1" hangingPunct="1"/>
            <a:r>
              <a:rPr lang="et-EE" altLang="et-EE" smtClean="0"/>
              <a:t>Meessekretär</a:t>
            </a:r>
          </a:p>
          <a:p>
            <a:pPr eaLnBrk="1" hangingPunct="1"/>
            <a:r>
              <a:rPr lang="et-EE" altLang="et-EE" smtClean="0"/>
              <a:t>Meesõde</a:t>
            </a:r>
          </a:p>
          <a:p>
            <a:pPr eaLnBrk="1" hangingPunct="1"/>
            <a:r>
              <a:rPr lang="et-EE" altLang="et-EE" smtClean="0"/>
              <a:t>Aseesimees (nt parlamendis)</a:t>
            </a:r>
          </a:p>
          <a:p>
            <a:pPr eaLnBrk="1" hangingPunct="1"/>
            <a:r>
              <a:rPr lang="et-EE" altLang="et-EE" smtClean="0"/>
              <a:t>“Vabadus, võrdsus, vendlus!”</a:t>
            </a:r>
          </a:p>
          <a:p>
            <a:pPr eaLnBrk="1" hangingPunct="1"/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64702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1212C6-13E4-439B-A9D3-3F18410F97DA}" type="slidenum">
              <a:rPr lang="et-EE" altLang="en-US" smtClean="0"/>
              <a:pPr eaLnBrk="1" hangingPunct="1"/>
              <a:t>17</a:t>
            </a:fld>
            <a:endParaRPr lang="et-EE" alt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Näide elus enesest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ÕL 30. okt 2009, Kadri Aavik</a:t>
            </a:r>
          </a:p>
          <a:p>
            <a:pPr eaLnBrk="1" hangingPunct="1"/>
            <a:r>
              <a:rPr lang="et-EE" altLang="et-EE" dirty="0" smtClean="0"/>
              <a:t>Vigursõit jalgrattaga ühes pealinna lasteaias (5-6 a</a:t>
            </a:r>
            <a:r>
              <a:rPr lang="et-EE" altLang="et-EE" dirty="0" smtClean="0"/>
              <a:t>)</a:t>
            </a:r>
          </a:p>
          <a:p>
            <a:pPr eaLnBrk="1" hangingPunct="1"/>
            <a:r>
              <a:rPr lang="et-EE" altLang="et-EE" dirty="0" smtClean="0"/>
              <a:t>Kes võitsid – poisid või tüdrukud? (rääkisime tunnis)</a:t>
            </a:r>
            <a:endParaRPr lang="et-EE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2321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827491-0AFE-4D17-8965-6481E539522A}" type="slidenum">
              <a:rPr lang="et-EE" altLang="en-US" smtClean="0"/>
              <a:pPr eaLnBrk="1" hangingPunct="1"/>
              <a:t>18</a:t>
            </a:fld>
            <a:endParaRPr lang="et-EE" alt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43800" cy="576262"/>
          </a:xfrm>
        </p:spPr>
        <p:txBody>
          <a:bodyPr>
            <a:normAutofit fontScale="90000"/>
          </a:bodyPr>
          <a:lstStyle/>
          <a:p>
            <a:pPr defTabSz="407988" eaLnBrk="1" hangingPunct="1"/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  <a:t>Eesti saavutused soolise </a:t>
            </a:r>
            <a:b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</a:br>
            <a: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  <a:t>võrdõiguslikkuse osas</a:t>
            </a: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1800" dirty="0" smtClean="0">
                <a:latin typeface="Times New Roman" pitchFamily="18" charset="0"/>
              </a:rPr>
              <a:t>(vt </a:t>
            </a:r>
            <a:r>
              <a:rPr lang="et-EE" altLang="et-EE" sz="1800" dirty="0" smtClean="0"/>
              <a:t>http://www.fem.ee/editor_files/107.ppt#7)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 defTabSz="407988" eaLnBrk="1" hangingPunct="1"/>
            <a:r>
              <a:rPr lang="et-EE" altLang="et-EE" sz="3200" dirty="0" smtClean="0"/>
              <a:t>J</a:t>
            </a:r>
            <a:r>
              <a:rPr lang="fi-FI" altLang="et-EE" sz="3200" dirty="0" smtClean="0"/>
              <a:t>õustunud on soolise võrdõiguslikkuse seadus (01.05.2004)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T</a:t>
            </a:r>
            <a:r>
              <a:rPr lang="fi-FI" altLang="et-EE" sz="3200" dirty="0" smtClean="0"/>
              <a:t>ööle on asunud  soolise võrdõiguslikkuse volinik (03.10.2005)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S</a:t>
            </a:r>
            <a:r>
              <a:rPr lang="fi-FI" altLang="et-EE" sz="3200" dirty="0" smtClean="0"/>
              <a:t>oolise võrdõiguslikkuse üle diskuteeritakse pidevalt meedias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fi-FI" altLang="et-EE" sz="3200" dirty="0" smtClean="0"/>
              <a:t> </a:t>
            </a:r>
            <a:r>
              <a:rPr lang="et-EE" altLang="et-EE" sz="3200" dirty="0" smtClean="0"/>
              <a:t>S</a:t>
            </a:r>
            <a:r>
              <a:rPr lang="fi-FI" altLang="et-EE" sz="3200" dirty="0" smtClean="0"/>
              <a:t>uur mõju on  olnud Põhjamaadel</a:t>
            </a:r>
            <a:r>
              <a:rPr lang="et-EE" altLang="et-EE" sz="3200" dirty="0" smtClean="0"/>
              <a:t> ja </a:t>
            </a:r>
            <a:r>
              <a:rPr lang="fi-FI" altLang="et-EE" sz="3200" dirty="0" smtClean="0"/>
              <a:t> </a:t>
            </a:r>
            <a:r>
              <a:rPr lang="et-EE" altLang="et-EE" sz="3200" dirty="0" smtClean="0"/>
              <a:t>Euroopa Liidul </a:t>
            </a:r>
            <a:r>
              <a:rPr lang="et-EE" altLang="et-EE" sz="2400" dirty="0" smtClean="0"/>
              <a:t>(nt Rootsis ja Soomes üle poole poliitikutest on naised, Eestis u 13%)</a:t>
            </a:r>
          </a:p>
        </p:txBody>
      </p:sp>
    </p:spTree>
    <p:extLst>
      <p:ext uri="{BB962C8B-B14F-4D97-AF65-F5344CB8AC3E}">
        <p14:creationId xmlns:p14="http://schemas.microsoft.com/office/powerpoint/2010/main" val="3410929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F3C7C8-E5D6-4864-8B6D-8977FB485ADA}" type="slidenum">
              <a:rPr lang="et-EE" altLang="en-US" smtClean="0"/>
              <a:pPr eaLnBrk="1" hangingPunct="1"/>
              <a:t>19</a:t>
            </a:fld>
            <a:endParaRPr lang="et-EE" alt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 smtClean="0"/>
              <a:t>Feminism jaguneb üldjoontes kaheks:</a:t>
            </a:r>
            <a:endParaRPr lang="en-US" altLang="et-EE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et-EE" altLang="et-EE" sz="260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2600" b="1" smtClean="0">
                <a:solidFill>
                  <a:srgbClr val="CC3300"/>
                </a:solidFill>
              </a:rPr>
              <a:t>võrdsete õiguste feminism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2600" i="1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2600" i="1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2600" b="1" smtClean="0">
                <a:solidFill>
                  <a:srgbClr val="CC3300"/>
                </a:solidFill>
              </a:rPr>
              <a:t>radikaalne feminism</a:t>
            </a:r>
          </a:p>
        </p:txBody>
      </p:sp>
      <p:pic>
        <p:nvPicPr>
          <p:cNvPr id="21509" name="Picture 5" descr="normal_feminism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8713" y="2024063"/>
            <a:ext cx="3457575" cy="3800475"/>
          </a:xfrm>
          <a:noFill/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851275" y="5949950"/>
            <a:ext cx="4548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t-EE" sz="1200"/>
              <a:t>http://www.pildid.ee/albums/userpics/10322/normal_feminism.jpg</a:t>
            </a:r>
          </a:p>
        </p:txBody>
      </p:sp>
    </p:spTree>
    <p:extLst>
      <p:ext uri="{BB962C8B-B14F-4D97-AF65-F5344CB8AC3E}">
        <p14:creationId xmlns:p14="http://schemas.microsoft.com/office/powerpoint/2010/main" val="19515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04064-5646-4502-87A8-2848867E7178}" type="slidenum">
              <a:rPr lang="et-EE" altLang="en-US" smtClean="0"/>
              <a:pPr eaLnBrk="1" hangingPunct="1"/>
              <a:t>2</a:t>
            </a:fld>
            <a:endParaRPr lang="et-EE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Õpilaste näited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Tooge näiteid patriarhaalse </a:t>
            </a:r>
            <a:r>
              <a:rPr lang="et-EE" altLang="et-EE" i="1" dirty="0" smtClean="0"/>
              <a:t>rõhumise</a:t>
            </a:r>
            <a:r>
              <a:rPr lang="et-EE" altLang="et-EE" dirty="0" smtClean="0"/>
              <a:t> </a:t>
            </a:r>
            <a:r>
              <a:rPr lang="et-EE" altLang="et-EE" dirty="0" smtClean="0"/>
              <a:t>kohta (rääkisime tunnis)</a:t>
            </a:r>
            <a:endParaRPr lang="et-EE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9897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8F981-BEF3-45AA-822A-133F6765CB02}" type="slidenum">
              <a:rPr lang="et-EE" altLang="en-US" smtClean="0"/>
              <a:pPr eaLnBrk="1" hangingPunct="1"/>
              <a:t>20</a:t>
            </a:fld>
            <a:endParaRPr lang="et-EE" alt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Võrdsete õiguste feminism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Selle suuna pooldajad leiavad, et meeste ja naiste ebavõrdsus tuleneb eelkõige </a:t>
            </a:r>
            <a:r>
              <a:rPr lang="et-EE" altLang="et-EE" b="1" dirty="0" smtClean="0"/>
              <a:t>puudulikust seadusandlusest</a:t>
            </a:r>
            <a:r>
              <a:rPr lang="et-EE" altLang="et-EE" dirty="0" smtClean="0"/>
              <a:t>.</a:t>
            </a:r>
          </a:p>
          <a:p>
            <a:pPr eaLnBrk="1" hangingPunct="1"/>
            <a:r>
              <a:rPr lang="et-EE" altLang="et-EE" dirty="0" smtClean="0"/>
              <a:t>Nad leiavad, et seadusi muutes kaob ka meeste ja naiste sotsiaalne ebavõrdsus.</a:t>
            </a:r>
          </a:p>
          <a:p>
            <a:pPr eaLnBrk="1" hangingPunct="1"/>
            <a:r>
              <a:rPr lang="et-EE" altLang="et-EE" dirty="0" smtClean="0"/>
              <a:t>Seadused peaksid naistele andma hääleõiguse, õiguse vallata abielus oma varandust, lahutada abielu jne.</a:t>
            </a:r>
          </a:p>
        </p:txBody>
      </p:sp>
    </p:spTree>
    <p:extLst>
      <p:ext uri="{BB962C8B-B14F-4D97-AF65-F5344CB8AC3E}">
        <p14:creationId xmlns:p14="http://schemas.microsoft.com/office/powerpoint/2010/main" val="22738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96ED1-9D82-40C9-897B-E07902E94FF2}" type="slidenum">
              <a:rPr lang="et-EE" altLang="en-US" smtClean="0"/>
              <a:pPr eaLnBrk="1" hangingPunct="1"/>
              <a:t>21</a:t>
            </a:fld>
            <a:endParaRPr lang="et-EE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Radikaalne feminism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835525" cy="4878387"/>
          </a:xfrm>
        </p:spPr>
        <p:txBody>
          <a:bodyPr/>
          <a:lstStyle/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Radikaalne feminism väidab, et ühiskonnas tuleb muuta naiste suhtes </a:t>
            </a:r>
            <a:r>
              <a:rPr lang="et-EE" altLang="et-EE" sz="2400" b="1" smtClean="0"/>
              <a:t>kehtivat mõtteviisi</a:t>
            </a:r>
            <a:r>
              <a:rPr lang="et-EE" altLang="et-EE" sz="2400" smtClean="0"/>
              <a:t>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Radikaalsed feministid kinnitavad, et sajanditevanused arusaamad naisest on eelarvamuslikud ning määravad naise teisejärguliseks ja alistatud olevuseks.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Olukorra muudab hullemaks see, et ka naised ise on taolisest eelarvamuslikust suhtumisest läbi imbunud ega suudagi teisiti mõelda.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altLang="et-EE" sz="2000" smtClean="0"/>
          </a:p>
        </p:txBody>
      </p:sp>
      <p:pic>
        <p:nvPicPr>
          <p:cNvPr id="30725" name="Picture 5" descr="My-new-feminism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2852738"/>
            <a:ext cx="2411412" cy="2422525"/>
          </a:xfrm>
          <a:noFill/>
        </p:spPr>
      </p:pic>
    </p:spTree>
    <p:extLst>
      <p:ext uri="{BB962C8B-B14F-4D97-AF65-F5344CB8AC3E}">
        <p14:creationId xmlns:p14="http://schemas.microsoft.com/office/powerpoint/2010/main" val="41527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B22124-BA15-4541-981A-5DF79D13E28D}" type="slidenum">
              <a:rPr lang="et-EE" altLang="en-US" smtClean="0"/>
              <a:pPr eaLnBrk="1" hangingPunct="1"/>
              <a:t>22</a:t>
            </a:fld>
            <a:endParaRPr lang="et-EE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2400" b="1" dirty="0" smtClean="0">
                <a:solidFill>
                  <a:srgbClr val="00B050"/>
                </a:solidFill>
              </a:rPr>
              <a:t>Radikaalsed feministid tahavad muuta järgmisi kivistunud seisukohti meeste ja naiste kohta:</a:t>
            </a:r>
            <a:endParaRPr lang="en-US" altLang="et-EE" sz="2400" b="1" dirty="0" smtClean="0">
              <a:solidFill>
                <a:srgbClr val="00B05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1. Naine on loomult emotsionaalne, mees aga mõistuslik olend.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2. Mees olevat loomult aktiivne, naine aga passiivne. (Tüüpiliseks peetakse, et mees käib tööl ning naise tegevus peaks jääma kolme K raamidesse (sks </a:t>
            </a:r>
            <a:r>
              <a:rPr lang="et-EE" altLang="et-EE" sz="2600" i="1" smtClean="0"/>
              <a:t>Kinder, Küche, Kirche</a:t>
            </a:r>
            <a:r>
              <a:rPr lang="et-EE" altLang="et-EE" sz="2600" smtClean="0"/>
              <a:t>, “lapsed, köök, kirik”).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3. Naine on teisejärguline, kuna ta on loodud mehe küljeluust.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4. Kuna Vana Testamendi järgi meelitas naine meest maitsma keelatud puu vilju, on naine seetõttu mehele ohtlik ning teda ei tasu usaldada.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5. Naine peab olema allaheitlik oma mehele ning kuulama mehe sõna.</a:t>
            </a:r>
          </a:p>
        </p:txBody>
      </p:sp>
    </p:spTree>
    <p:extLst>
      <p:ext uri="{BB962C8B-B14F-4D97-AF65-F5344CB8AC3E}">
        <p14:creationId xmlns:p14="http://schemas.microsoft.com/office/powerpoint/2010/main" val="189694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altLang="et-EE" sz="3000" smtClean="0">
                <a:solidFill>
                  <a:srgbClr val="FF0000"/>
                </a:solidFill>
              </a:rPr>
              <a:t>Platoni feminism</a:t>
            </a:r>
            <a:endParaRPr lang="en-US" altLang="et-EE" sz="3000" smtClean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 Kõik ametid riigis, kuni kõige kõrgemani välja, peaksid olema avatud ka naistele!</a:t>
            </a:r>
          </a:p>
          <a:p>
            <a:pPr eaLnBrk="1" hangingPunct="1"/>
            <a:r>
              <a:rPr lang="et-EE" altLang="et-EE" smtClean="0"/>
              <a:t>Naised ei tohi kõrvale jääda kasvatusest, teadmistest ega heast haridusest.</a:t>
            </a:r>
          </a:p>
          <a:p>
            <a:pPr eaLnBrk="1" hangingPunct="1"/>
            <a:r>
              <a:rPr lang="et-EE" altLang="et-EE" smtClean="0"/>
              <a:t>Ainus vahe, mis meest ja naist eristab, on see, et </a:t>
            </a:r>
            <a:r>
              <a:rPr lang="et-EE" altLang="et-EE" b="1" smtClean="0"/>
              <a:t>üks sigitab ja teine sünnitab</a:t>
            </a:r>
            <a:r>
              <a:rPr lang="et-EE" altLang="et-EE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t-EE" smtClean="0"/>
              <a:t>NB! Sellised Platoni ideed jäid aastasadadeks suureks utoopiaks. </a:t>
            </a:r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7100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672"/>
            <a:ext cx="8424862" cy="6381328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Tuntuim feminist, kes väitis, et naise sooroll konstrueeritakse meeste poolt.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Meestekesksus ühiskonnas.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Seadus, mille Eesti riik on vastu võtnud soolise ebavõrdsuse leevendamiseks.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Inimese bioloogiline iseloomustus.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Feminismi haru, mille kohaselt ebavõrdsus tuleneb puudulikust seadusandlusest.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Inimese sotsiaalne iseloomustus.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Feminismi haru, mis rõhutab, et ühiskonnas tuleb muuta ühiskonnas kehtivat mõtteviisi naiste suhtes.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Aeg, mil Eesti naised said esmakordselt valimisõiguse.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Vasakpoolne liikumine, mille eesmärgiks on olnud nõuda naiste jaoks õiglasemat ühiskonnakorraldust.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Intellektuaalne feminism, mille eesmärk pole olnud radikaalne ühiskonna uuendamine, vaid pigem probleemide mõistuslik analüüs.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Inimene, kelle tööülesanne on lahendada EV-s soolise võrdõiguslikkusega seonduvat.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Naistele soodustuste tegemine selleks, et nad pääseks hõlpsamini poliitikasse.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Arusaam, mille kohaselt keegi ei sünni naiseks, vaid saab naiseks (ühiskondlikus mõttes).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Feminismi haru, mis eitab igavest naisolemust.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1900" b="1" dirty="0" smtClean="0"/>
              <a:t>Üks kuulsamaid feministe Ameerikas (elas 1921-2006).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et-EE" altLang="et-EE" sz="19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FF0000"/>
                </a:solidFill>
              </a:rPr>
              <a:t>Olulised mõisted ja isikud  seoses feminismiga (tegime tunnis)</a:t>
            </a:r>
            <a:endParaRPr lang="et-E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800" b="1" dirty="0" smtClean="0"/>
              <a:t>Kasutatud allikad</a:t>
            </a:r>
            <a:endParaRPr lang="et-E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sz="2400" dirty="0" smtClean="0"/>
              <a:t>Meos, Indrek. </a:t>
            </a:r>
            <a:r>
              <a:rPr lang="et-EE" altLang="et-EE" sz="2400" i="1" dirty="0" smtClean="0"/>
              <a:t>Filosoofia sõnaraamat</a:t>
            </a:r>
            <a:r>
              <a:rPr lang="et-EE" altLang="et-EE" sz="2400" dirty="0" smtClean="0"/>
              <a:t>. Tallinn, Koolibri 2002</a:t>
            </a:r>
          </a:p>
          <a:p>
            <a:r>
              <a:rPr lang="fi-FI" sz="2400" dirty="0"/>
              <a:t>Jonathan </a:t>
            </a:r>
            <a:r>
              <a:rPr lang="fi-FI" sz="2400" dirty="0" smtClean="0"/>
              <a:t>Wolff</a:t>
            </a:r>
            <a:r>
              <a:rPr lang="et-EE" sz="2400" dirty="0" smtClean="0"/>
              <a:t>. </a:t>
            </a:r>
            <a:r>
              <a:rPr lang="et-EE" sz="2400" i="1" dirty="0" smtClean="0"/>
              <a:t>Sissejuhatus poliitikafilosoofiasse</a:t>
            </a:r>
            <a:r>
              <a:rPr lang="et-EE" sz="2400" dirty="0" smtClean="0"/>
              <a:t>. </a:t>
            </a:r>
            <a:r>
              <a:rPr lang="fi-FI" sz="2400" dirty="0" smtClean="0"/>
              <a:t>Tartu </a:t>
            </a:r>
            <a:r>
              <a:rPr lang="fi-FI" sz="2400" dirty="0"/>
              <a:t>Ülikooli </a:t>
            </a:r>
            <a:r>
              <a:rPr lang="fi-FI" sz="2400" dirty="0" smtClean="0"/>
              <a:t>kirjastus</a:t>
            </a:r>
            <a:r>
              <a:rPr lang="et-EE" sz="2400" dirty="0" smtClean="0"/>
              <a:t>, </a:t>
            </a:r>
            <a:r>
              <a:rPr lang="fi-FI" sz="2400" dirty="0" smtClean="0"/>
              <a:t>2005</a:t>
            </a:r>
            <a:endParaRPr lang="et-EE" altLang="et-EE" sz="2400" dirty="0" smtClean="0"/>
          </a:p>
          <a:p>
            <a:r>
              <a:rPr lang="et-EE" altLang="et-EE" sz="2400" dirty="0" smtClean="0">
                <a:hlinkClick r:id="rId2"/>
              </a:rPr>
              <a:t>http://www.fem.ee/editor_files/107.ppt#7</a:t>
            </a:r>
            <a:r>
              <a:rPr lang="et-EE" altLang="et-EE" sz="2400" dirty="0" smtClean="0"/>
              <a:t> </a:t>
            </a:r>
            <a:endParaRPr lang="en-US" altLang="et-EE" sz="2400" dirty="0" smtClean="0"/>
          </a:p>
          <a:p>
            <a:r>
              <a:rPr lang="en-US" altLang="et-EE" sz="2400" dirty="0" smtClean="0">
                <a:hlinkClick r:id="rId3"/>
              </a:rPr>
              <a:t>http://et.wikipedia.org/wiki/Feminism</a:t>
            </a:r>
            <a:r>
              <a:rPr lang="et-EE" altLang="et-EE" sz="2400" dirty="0" smtClean="0"/>
              <a:t>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979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CD8B36-C95B-4466-A3B5-FB93937B5367}" type="slidenum">
              <a:rPr lang="et-EE" altLang="en-US" smtClean="0"/>
              <a:pPr eaLnBrk="1" hangingPunct="1"/>
              <a:t>3</a:t>
            </a:fld>
            <a:endParaRPr lang="et-EE" alt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Patriarhaalne rõhumine</a:t>
            </a:r>
            <a:endParaRPr lang="en-US" altLang="et-EE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t-EE" altLang="et-EE" smtClean="0"/>
              <a:t>Feministid juhivad tähelepanu sellele, et meie ühiskond on patriarhaalne, st selles </a:t>
            </a:r>
            <a:r>
              <a:rPr lang="et-EE" altLang="et-EE" b="1" smtClean="0"/>
              <a:t>domineerivad mehed</a:t>
            </a:r>
            <a:r>
              <a:rPr lang="et-EE" altLang="et-EE" smtClean="0"/>
              <a:t>.</a:t>
            </a:r>
          </a:p>
          <a:p>
            <a:pPr eaLnBrk="1" hangingPunct="1"/>
            <a:r>
              <a:rPr lang="et-EE" altLang="et-EE" smtClean="0"/>
              <a:t>Patriarhaalsuse tulemuseks on naiste tõrjutus “tühisematesse sfääridesse” (nt koju või mehest vähemtasustatavale tööle).</a:t>
            </a:r>
          </a:p>
          <a:p>
            <a:pPr eaLnBrk="1" hangingPunct="1"/>
            <a:r>
              <a:rPr lang="et-EE" altLang="et-EE" smtClean="0"/>
              <a:t>Naised on feministide arvates kaasatud </a:t>
            </a:r>
            <a:r>
              <a:rPr lang="et-EE" altLang="et-EE" b="1" smtClean="0"/>
              <a:t>meeste </a:t>
            </a:r>
            <a:r>
              <a:rPr lang="et-EE" altLang="et-EE" smtClean="0"/>
              <a:t>loodud struktuuridesse ja </a:t>
            </a:r>
            <a:r>
              <a:rPr lang="et-EE" altLang="et-EE" b="1" smtClean="0"/>
              <a:t>meeste</a:t>
            </a:r>
            <a:r>
              <a:rPr lang="et-EE" altLang="et-EE" smtClean="0"/>
              <a:t> ootustesse. </a:t>
            </a:r>
          </a:p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26236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C7F031-4778-4341-B3B7-FB2D449302DD}" type="slidenum">
              <a:rPr lang="et-EE" altLang="en-US" smtClean="0"/>
              <a:pPr eaLnBrk="1" hangingPunct="1"/>
              <a:t>4</a:t>
            </a:fld>
            <a:endParaRPr lang="et-EE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eaLnBrk="1" hangingPunct="1"/>
            <a:r>
              <a:rPr lang="et-EE" altLang="et-EE" smtClean="0"/>
              <a:t>Neli näidet patriarhaalsusest</a:t>
            </a:r>
            <a:endParaRPr lang="en-US" altLang="et-EE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229600" cy="5256213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Kui naine abiellub, võtab ta sageli ootuspäraselt mehe perekonnanime ning kannab sõrmust, mis näitab, et ta “kuulub mehele”.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Naiselt oodatakse üldjuhul, et ta teeks koduseid töid ja kasvataks lapsi, isegi kui ta käib palgatööl. (Tema kodutöö on ju “nähtamatu” ja rahaliselt tasustamata, kuid ometi hindamatu!).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Üldjuhul naise kodutöö ja laste kasvatamine võimaldabki mehel raha teenimas käia – ta saab palka ja tal on kõrgem staatus, sest tal on “tõeline” töö.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Ühiskonnas püsivad järgmised rollijaotused: naised on enamasti haiglaõed, mehed aga üldjuhul arstid (kas olete näinud haiglaõde, kes on mees?); naised on enamasti õpetajad, mehed aga õppealajuhatajad või direktorid; naised saavad meestest vähem palka jne.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t-EE" sz="2100" smtClean="0"/>
          </a:p>
        </p:txBody>
      </p:sp>
    </p:spTree>
    <p:extLst>
      <p:ext uri="{BB962C8B-B14F-4D97-AF65-F5344CB8AC3E}">
        <p14:creationId xmlns:p14="http://schemas.microsoft.com/office/powerpoint/2010/main" val="116850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smtClean="0"/>
              <a:t>Toetav toimimine – eelistuslik vastuvõtupoliitika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78850" cy="4411662"/>
          </a:xfrm>
        </p:spPr>
        <p:txBody>
          <a:bodyPr/>
          <a:lstStyle/>
          <a:p>
            <a:pPr>
              <a:defRPr/>
            </a:pPr>
            <a:r>
              <a:rPr lang="et-EE" sz="2400" dirty="0" smtClean="0"/>
              <a:t>Meil on ülikool, mis soovib rohkem vastu võtta naisüliõpilasi: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Kehtestatakse ranged vastuvõtukvoodid, mis näevad ette kindla arvu kohti üksnes naisüliõpilastele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Pole kvoote, kuid naiste sisseastumisavaldusi vaadeldakse soodsamas valguses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Sisseastuja sugu kasutatakse kaalukivina </a:t>
            </a:r>
            <a:r>
              <a:rPr lang="et-EE" sz="2400" dirty="0" smtClean="0"/>
              <a:t>võrdvõimekate </a:t>
            </a:r>
            <a:r>
              <a:rPr lang="et-EE" sz="2400" dirty="0" smtClean="0"/>
              <a:t>kandidaatide vahel valimisel 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t-EE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 vastuvõtupoliitika on mingis mõttes diskrimineeriv.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Igasugune diskrimineerimine pole veel ebaõiglane.</a:t>
            </a:r>
            <a:endParaRPr lang="et-EE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ED9CF0-848B-4DE2-A2CF-E13AF005F65E}" type="slidenum">
              <a:rPr lang="et-EE" altLang="en-US" smtClean="0"/>
              <a:pPr eaLnBrk="1" hangingPunct="1"/>
              <a:t>5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117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smtClean="0"/>
              <a:t>Vastuvõetamatu diskrimineerimine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t-EE" dirty="0" smtClean="0"/>
              <a:t>See on valik ebaoluliste tunnuste alusel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Kas sugu ja rass on olulised tunnused?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Toetava tomimise puhul saab sugu oluliseks, sest eesmärgiks on saavutada sooline võrdõiguslikkus erinevatel elualadel</a:t>
            </a:r>
          </a:p>
          <a:p>
            <a:pPr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000" b="1" dirty="0" smtClean="0"/>
              <a:t>Probleem: rassilise või soolise diskrimineerimise vastu suunatud argumendi saab pöörata argumendiks toetava toimimise vastu</a:t>
            </a:r>
            <a:endParaRPr lang="et-EE" sz="2000" b="1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B76238-9A6F-402C-A025-D97FF3530CFB}" type="slidenum">
              <a:rPr lang="et-EE" altLang="en-US" smtClean="0"/>
              <a:pPr eaLnBrk="1" hangingPunct="1"/>
              <a:t>6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39763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27037"/>
          </a:xfrm>
        </p:spPr>
        <p:txBody>
          <a:bodyPr>
            <a:normAutofit fontScale="90000"/>
          </a:bodyPr>
          <a:lstStyle/>
          <a:p>
            <a:r>
              <a:rPr lang="et-EE" altLang="et-EE" smtClean="0"/>
              <a:t>Simone de Beauvoir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5329237" cy="441166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t-EE" altLang="et-EE" dirty="0" smtClean="0"/>
              <a:t>Simone de Beauvoir kirjutas: </a:t>
            </a:r>
            <a:r>
              <a:rPr lang="et-EE" altLang="et-EE" u="sng" dirty="0" smtClean="0"/>
              <a:t>naiseks ei sünnita, naiseks saadakse. </a:t>
            </a:r>
          </a:p>
          <a:p>
            <a:pPr lvl="1"/>
            <a:r>
              <a:rPr lang="et-EE" altLang="et-EE" dirty="0" smtClean="0"/>
              <a:t>See tähendab, et naisolemus (ja ka mees kui selline, nagu hiljem on väidetud) konstrueeritakse igas ühiskonnas ja igas ajastus uuesti. </a:t>
            </a:r>
          </a:p>
          <a:p>
            <a:pPr lvl="1"/>
            <a:endParaRPr lang="et-EE" altLang="et-EE" dirty="0" smtClean="0"/>
          </a:p>
          <a:p>
            <a:pPr lvl="1"/>
            <a:r>
              <a:rPr lang="et-EE" altLang="et-EE" dirty="0" smtClean="0"/>
              <a:t>Naised võtavad sealjuures omaks </a:t>
            </a:r>
            <a:r>
              <a:rPr lang="et-EE" altLang="et-EE" b="1" dirty="0" smtClean="0"/>
              <a:t>meeste</a:t>
            </a:r>
            <a:r>
              <a:rPr lang="et-EE" altLang="et-EE" dirty="0" smtClean="0"/>
              <a:t> arusaama iseendast ja etendavad neid rolle, milles </a:t>
            </a:r>
            <a:r>
              <a:rPr lang="et-EE" altLang="et-EE" b="1" dirty="0" smtClean="0"/>
              <a:t>mehed</a:t>
            </a:r>
            <a:r>
              <a:rPr lang="et-EE" altLang="et-EE" dirty="0" smtClean="0"/>
              <a:t> neid tahavad näha.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44675"/>
            <a:ext cx="2676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4805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5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302102-CEF0-4830-A59D-5E8A02916C43}" type="slidenum">
              <a:rPr lang="et-EE" altLang="en-US" smtClean="0"/>
              <a:pPr eaLnBrk="1" hangingPunct="1"/>
              <a:t>8</a:t>
            </a:fld>
            <a:endParaRPr lang="et-EE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Rollidest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t-EE" altLang="et-EE" dirty="0" smtClean="0"/>
              <a:t>Mehe roll</a:t>
            </a:r>
          </a:p>
          <a:p>
            <a:pPr eaLnBrk="1" hangingPunct="1">
              <a:defRPr/>
            </a:pPr>
            <a:r>
              <a:rPr lang="et-EE" altLang="et-EE" dirty="0" smtClean="0"/>
              <a:t>Naise roll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t-EE" altLang="et-EE" dirty="0" smtClean="0"/>
          </a:p>
          <a:p>
            <a:pPr eaLnBrk="1" hangingPunct="1">
              <a:defRPr/>
            </a:pPr>
            <a:r>
              <a:rPr lang="et-EE" altLang="et-EE" dirty="0" smtClean="0"/>
              <a:t>Seda rolli tuleb õppida (Berns, 2004)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t-EE" altLang="et-EE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t-EE" altLang="et-EE" dirty="0" smtClean="0"/>
              <a:t>See, mida õpetada, kujuneb välja konkreetses ühiskonnas</a:t>
            </a:r>
            <a:endParaRPr lang="et-EE" altLang="et-EE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t-EE" altLang="et-EE" b="1" dirty="0" smtClean="0"/>
              <a:t>Soorolli mõjutavad ühiskondlikud normid ja tabud, need suunavad käitumist (ka alateadlikult)</a:t>
            </a:r>
            <a:endParaRPr lang="et-EE" altLang="et-EE" b="1" dirty="0"/>
          </a:p>
        </p:txBody>
      </p:sp>
    </p:spTree>
    <p:extLst>
      <p:ext uri="{BB962C8B-B14F-4D97-AF65-F5344CB8AC3E}">
        <p14:creationId xmlns:p14="http://schemas.microsoft.com/office/powerpoint/2010/main" val="8942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0" smtClean="0"/>
              <a:t>Soorollidest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t-EE" dirty="0" smtClean="0"/>
              <a:t>Sotsiaalselt konstrueeritud kategooria!</a:t>
            </a:r>
          </a:p>
          <a:p>
            <a:pPr>
              <a:defRPr/>
            </a:pPr>
            <a:r>
              <a:rPr lang="et-EE" dirty="0" smtClean="0"/>
              <a:t>Kohati jaotunud täiesti meelevaldselt: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>
              <a:buFontTx/>
              <a:buChar char="-"/>
              <a:defRPr/>
            </a:pPr>
            <a:r>
              <a:rPr lang="et-EE" i="1" dirty="0"/>
              <a:t>m</a:t>
            </a:r>
            <a:r>
              <a:rPr lang="et-EE" i="1" dirty="0" smtClean="0"/>
              <a:t>õnes ühiskonnas karjatavad ainult mehed kitsi, teises ainult naised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i eksisteeri bioloogilist põhjust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rinevus tuleb tavast, mis on </a:t>
            </a:r>
            <a:r>
              <a:rPr lang="et-EE" b="1" i="1" dirty="0" smtClean="0"/>
              <a:t>sotsiaalne konstruktsioon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Seda peaks saama põhimõtteliselt ümber hinnata või muuta ...</a:t>
            </a:r>
          </a:p>
          <a:p>
            <a:pPr>
              <a:buFontTx/>
              <a:buChar char="-"/>
              <a:defRPr/>
            </a:pPr>
            <a:endParaRPr lang="et-EE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8E42FC-7488-4AE4-A169-76FF1CB8578B}" type="slidenum">
              <a:rPr lang="et-EE" altLang="en-US" smtClean="0"/>
              <a:pPr eaLnBrk="1" hangingPunct="1"/>
              <a:t>9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13651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1260</Words>
  <Application>Microsoft Office PowerPoint</Application>
  <PresentationFormat>On-screen Show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9. Feminism</vt:lpstr>
      <vt:lpstr>Õpilaste näited</vt:lpstr>
      <vt:lpstr>Patriarhaalne rõhumine</vt:lpstr>
      <vt:lpstr>Neli näidet patriarhaalsusest</vt:lpstr>
      <vt:lpstr>Toetav toimimine – eelistuslik vastuvõtupoliitika (Wolff 2005)</vt:lpstr>
      <vt:lpstr>Vastuvõetamatu diskrimineerimine (Wolff 2005)</vt:lpstr>
      <vt:lpstr>Simone de Beauvoir</vt:lpstr>
      <vt:lpstr>Rollidest</vt:lpstr>
      <vt:lpstr>Soorollidest (Wolff 2005)</vt:lpstr>
      <vt:lpstr>Kuidas muuta?</vt:lpstr>
      <vt:lpstr>Topelttööpäevad</vt:lpstr>
      <vt:lpstr>2 tähtsat mõistet</vt:lpstr>
      <vt:lpstr>Võimalikud variandid</vt:lpstr>
      <vt:lpstr>PowerPoint Presentation</vt:lpstr>
      <vt:lpstr>PowerPoint Presentation</vt:lpstr>
      <vt:lpstr>Mõned näited</vt:lpstr>
      <vt:lpstr>Näide elus enesest</vt:lpstr>
      <vt:lpstr>  Eesti saavutused soolise  võrdõiguslikkuse osas (vt http://www.fem.ee/editor_files/107.ppt#7)</vt:lpstr>
      <vt:lpstr>Feminism jaguneb üldjoontes kaheks:</vt:lpstr>
      <vt:lpstr>Võrdsete õiguste feminism</vt:lpstr>
      <vt:lpstr>Radikaalne feminism</vt:lpstr>
      <vt:lpstr>Radikaalsed feministid tahavad muuta järgmisi kivistunud seisukohti meeste ja naiste kohta:</vt:lpstr>
      <vt:lpstr>Platoni feminism</vt:lpstr>
      <vt:lpstr>PowerPoint Presentation</vt:lpstr>
      <vt:lpstr>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Feminism</dc:title>
  <dc:creator>Peedu</dc:creator>
  <cp:lastModifiedBy>Peedu</cp:lastModifiedBy>
  <cp:revision>2</cp:revision>
  <dcterms:created xsi:type="dcterms:W3CDTF">2016-09-25T11:22:47Z</dcterms:created>
  <dcterms:modified xsi:type="dcterms:W3CDTF">2016-09-25T11:34:23Z</dcterms:modified>
</cp:coreProperties>
</file>