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4" r:id="rId15"/>
    <p:sldId id="275" r:id="rId16"/>
    <p:sldId id="276" r:id="rId17"/>
    <p:sldId id="277" r:id="rId18"/>
    <p:sldId id="278" r:id="rId19"/>
    <p:sldId id="281" r:id="rId20"/>
    <p:sldId id="280" r:id="rId2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495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548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657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FBEF0-E665-49C3-BA56-D7438096BA67}" type="slidenum">
              <a:rPr lang="et-EE" altLang="en-US"/>
              <a:pPr>
                <a:defRPr/>
              </a:pPr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2830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360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537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750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550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664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473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885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955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31DA-3BBF-4686-95FE-4A8023C0F4B0}" type="datetimeFigureOut">
              <a:rPr lang="et-EE" smtClean="0"/>
              <a:t>27.03.2022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90E52-4FF7-4DC3-945A-FAC9576E9EF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350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t.wikipedia.org/wiki/Feminism" TargetMode="External"/><Relationship Id="rId2" Type="http://schemas.openxmlformats.org/officeDocument/2006/relationships/hyperlink" Target="http://www.fem.ee/editor_files/107.ppt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t-EE" altLang="et-EE" b="1" dirty="0" smtClean="0"/>
              <a:t>Feminism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55576" y="3501008"/>
            <a:ext cx="62690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400" dirty="0"/>
              <a:t>Feminism (</a:t>
            </a:r>
            <a:r>
              <a:rPr lang="et-EE" altLang="et-EE" sz="2400" dirty="0" err="1"/>
              <a:t>ld</a:t>
            </a:r>
            <a:r>
              <a:rPr lang="et-EE" altLang="et-EE" sz="2400" dirty="0"/>
              <a:t> </a:t>
            </a:r>
            <a:r>
              <a:rPr lang="et-EE" altLang="et-EE" sz="2400" dirty="0" err="1"/>
              <a:t>femina</a:t>
            </a:r>
            <a:r>
              <a:rPr lang="et-EE" altLang="et-EE" sz="2400" dirty="0"/>
              <a:t> “naine”) on arusaam, et </a:t>
            </a:r>
          </a:p>
          <a:p>
            <a:pPr eaLnBrk="1" hangingPunct="1"/>
            <a:r>
              <a:rPr lang="et-EE" altLang="et-EE" sz="2400" dirty="0"/>
              <a:t>mehe ja naise suhted peavad olema </a:t>
            </a:r>
          </a:p>
          <a:p>
            <a:pPr eaLnBrk="1" hangingPunct="1"/>
            <a:r>
              <a:rPr lang="et-EE" altLang="et-EE" sz="2400" dirty="0"/>
              <a:t>võrdõiguslikud</a:t>
            </a:r>
          </a:p>
          <a:p>
            <a:pPr eaLnBrk="1" hangingPunct="1"/>
            <a:endParaRPr lang="et-EE" altLang="et-EE" sz="24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55576" y="5405084"/>
            <a:ext cx="77492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sz="2000" i="1" dirty="0"/>
              <a:t>“Juba kehaehituse järgi võib öelda, et tõsisem mõttetöö</a:t>
            </a:r>
          </a:p>
          <a:p>
            <a:pPr eaLnBrk="1" hangingPunct="1"/>
            <a:r>
              <a:rPr lang="et-EE" altLang="et-EE" sz="2000" i="1" dirty="0"/>
              <a:t>naistele ei sobi</a:t>
            </a:r>
            <a:r>
              <a:rPr lang="et-EE" altLang="et-EE" sz="2000" i="1" dirty="0" smtClean="0"/>
              <a:t>.” (</a:t>
            </a:r>
            <a:r>
              <a:rPr lang="et-EE" altLang="et-EE" sz="2000" dirty="0" smtClean="0"/>
              <a:t>A. </a:t>
            </a:r>
            <a:r>
              <a:rPr lang="et-EE" altLang="et-EE" sz="2000" dirty="0" err="1" smtClean="0"/>
              <a:t>Schopenhauer</a:t>
            </a:r>
            <a:r>
              <a:rPr lang="et-EE" altLang="et-EE" sz="2000" dirty="0" smtClean="0"/>
              <a:t>) – </a:t>
            </a:r>
            <a:r>
              <a:rPr lang="et-EE" altLang="et-EE" sz="2000" i="1" dirty="0" smtClean="0"/>
              <a:t>kas on põhjust feminismiks?</a:t>
            </a:r>
            <a:endParaRPr lang="et-EE" altLang="et-EE" sz="2000" i="1" dirty="0"/>
          </a:p>
        </p:txBody>
      </p:sp>
    </p:spTree>
    <p:extLst>
      <p:ext uri="{BB962C8B-B14F-4D97-AF65-F5344CB8AC3E}">
        <p14:creationId xmlns:p14="http://schemas.microsoft.com/office/powerpoint/2010/main" val="2194062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b="1" dirty="0" smtClean="0"/>
              <a:t>Mis on topelttööpäevad?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t-EE" dirty="0" smtClean="0"/>
              <a:t>On väidetud:</a:t>
            </a: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„Täiskohaga töötavate naiste abikaasad tegid päevas keskmiselt kaks minutit rohkem majapidamistöid kui koduperenaiste abikaasad – aeg, millest vaevalt piisab muna pehmekskeetmiseks“. (Barbara R. Bergmann, tsiteeritud Wolff 2005, lk 219)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dirty="0" smtClean="0"/>
              <a:t>Järeldus: </a:t>
            </a:r>
            <a:r>
              <a:rPr lang="et-EE" i="1" dirty="0" smtClean="0"/>
              <a:t>naisel puudub selline autonoomia, mis on tema mehel</a:t>
            </a:r>
            <a:endParaRPr lang="et-EE" i="1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EB0FD6-ED67-4AB8-A32F-EDEC83F8F377}" type="slidenum">
              <a:rPr lang="et-EE" altLang="en-US" smtClean="0"/>
              <a:pPr eaLnBrk="1" hangingPunct="1"/>
              <a:t>10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8067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D473CF-B0F8-43A6-B151-F62AD5D05A88}" type="slidenum">
              <a:rPr lang="et-EE" altLang="en-US" smtClean="0"/>
              <a:pPr eaLnBrk="1" hangingPunct="1"/>
              <a:t>11</a:t>
            </a:fld>
            <a:endParaRPr lang="et-EE" alt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b="1" dirty="0" smtClean="0"/>
              <a:t>2 tähtsat mõistet</a:t>
            </a:r>
            <a:endParaRPr lang="en-US" altLang="et-EE" b="1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sz="2600" dirty="0" smtClean="0"/>
              <a:t>Feministide ühine veendumus on see, et tuleb vahet teha kahel olulisel mõistel: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t-EE" altLang="et-EE" sz="2600" dirty="0" smtClean="0">
                <a:solidFill>
                  <a:srgbClr val="FF0000"/>
                </a:solidFill>
              </a:rPr>
              <a:t>sugu</a:t>
            </a:r>
            <a:r>
              <a:rPr lang="et-EE" altLang="et-EE" sz="2600" dirty="0" smtClean="0"/>
              <a:t> (ingl </a:t>
            </a:r>
            <a:r>
              <a:rPr lang="et-EE" altLang="et-EE" sz="2600" i="1" dirty="0" err="1" smtClean="0"/>
              <a:t>sex</a:t>
            </a:r>
            <a:r>
              <a:rPr lang="et-EE" altLang="et-EE" sz="2600" dirty="0" smtClean="0"/>
              <a:t>), mis on naise </a:t>
            </a:r>
            <a:r>
              <a:rPr lang="et-EE" altLang="et-EE" sz="2600" dirty="0" err="1" smtClean="0"/>
              <a:t>biloloogiline</a:t>
            </a:r>
            <a:r>
              <a:rPr lang="et-EE" altLang="et-EE" sz="2600" dirty="0" smtClean="0"/>
              <a:t> iseloomustus;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t-EE" altLang="et-EE" sz="2600" dirty="0" smtClean="0">
                <a:solidFill>
                  <a:srgbClr val="FF0000"/>
                </a:solidFill>
              </a:rPr>
              <a:t>geenus</a:t>
            </a:r>
            <a:r>
              <a:rPr lang="et-EE" altLang="et-EE" sz="2600" dirty="0" smtClean="0"/>
              <a:t> (ingl </a:t>
            </a:r>
            <a:r>
              <a:rPr lang="et-EE" altLang="et-EE" sz="2600" i="1" dirty="0" err="1" smtClean="0"/>
              <a:t>gender</a:t>
            </a:r>
            <a:r>
              <a:rPr lang="et-EE" altLang="et-EE" sz="2600" dirty="0" smtClean="0"/>
              <a:t>), mis on naise sotsiaalne iseloomustus.</a:t>
            </a:r>
          </a:p>
          <a:p>
            <a:r>
              <a:rPr lang="et-EE" altLang="et-EE" sz="2600" dirty="0" smtClean="0"/>
              <a:t>Seega – naissoost olendina </a:t>
            </a:r>
            <a:r>
              <a:rPr lang="et-EE" altLang="et-EE" sz="2600" u="sng" dirty="0" smtClean="0"/>
              <a:t>sünnitakse</a:t>
            </a:r>
            <a:r>
              <a:rPr lang="et-EE" altLang="et-EE" sz="2600" dirty="0" smtClean="0"/>
              <a:t>, naiseks aga </a:t>
            </a:r>
            <a:r>
              <a:rPr lang="et-EE" altLang="et-EE" sz="2600" u="sng" dirty="0" smtClean="0"/>
              <a:t>kujunetakse</a:t>
            </a:r>
            <a:r>
              <a:rPr lang="et-EE" altLang="et-EE" sz="2600" dirty="0" smtClean="0"/>
              <a:t>!  (ka </a:t>
            </a:r>
            <a:r>
              <a:rPr lang="et-EE" altLang="et-EE" sz="2800" dirty="0" err="1" smtClean="0"/>
              <a:t>Beauvoir</a:t>
            </a:r>
            <a:r>
              <a:rPr lang="et-EE" altLang="et-EE" sz="2800" dirty="0" smtClean="0"/>
              <a:t> arvas nii)</a:t>
            </a:r>
            <a:endParaRPr lang="et-EE" altLang="et-EE" sz="2600" dirty="0" smtClean="0"/>
          </a:p>
          <a:p>
            <a:pPr eaLnBrk="1" hangingPunct="1"/>
            <a:r>
              <a:rPr lang="et-EE" altLang="et-EE" sz="2600" dirty="0" smtClean="0"/>
              <a:t>Feministide seisukoht: </a:t>
            </a:r>
            <a:r>
              <a:rPr lang="et-EE" altLang="et-EE" sz="2600" b="1" dirty="0" smtClean="0"/>
              <a:t>selleks, et muuta naise rolli ühiskonnas, ei pea muutma naise anatoomiat!</a:t>
            </a:r>
          </a:p>
        </p:txBody>
      </p:sp>
    </p:spTree>
    <p:extLst>
      <p:ext uri="{BB962C8B-B14F-4D97-AF65-F5344CB8AC3E}">
        <p14:creationId xmlns:p14="http://schemas.microsoft.com/office/powerpoint/2010/main" val="13086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875B9F-8304-420C-A8A5-17B3D0A2550D}" type="slidenum">
              <a:rPr lang="et-EE" altLang="en-US" smtClean="0"/>
              <a:pPr eaLnBrk="1" hangingPunct="1"/>
              <a:t>12</a:t>
            </a:fld>
            <a:endParaRPr lang="et-EE" alt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b="1" dirty="0" smtClean="0"/>
              <a:t>Veel sugudest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t-EE" altLang="et-EE" b="1" i="1" dirty="0" smtClean="0"/>
              <a:t>Sotsiaalne naine</a:t>
            </a:r>
            <a:r>
              <a:rPr lang="et-EE" altLang="et-EE" dirty="0" smtClean="0"/>
              <a:t> (teeb seda, mida ühiskond ootab naistelt; võib olla ka bioloogiline mees)</a:t>
            </a:r>
          </a:p>
          <a:p>
            <a:pPr>
              <a:lnSpc>
                <a:spcPct val="90000"/>
              </a:lnSpc>
            </a:pPr>
            <a:r>
              <a:rPr lang="et-EE" altLang="et-EE" b="1" i="1" dirty="0" smtClean="0"/>
              <a:t>Sotsiaalne </a:t>
            </a:r>
            <a:r>
              <a:rPr lang="et-EE" altLang="et-EE" b="1" i="1" dirty="0"/>
              <a:t>mees</a:t>
            </a:r>
            <a:r>
              <a:rPr lang="et-EE" altLang="et-EE" dirty="0"/>
              <a:t> (teeb seda, mida ühiskond ootab </a:t>
            </a:r>
            <a:r>
              <a:rPr lang="et-EE" altLang="et-EE" dirty="0" smtClean="0"/>
              <a:t>meestelt; </a:t>
            </a:r>
            <a:r>
              <a:rPr lang="et-EE" altLang="et-EE" dirty="0"/>
              <a:t>võib olla ka bioloogiline </a:t>
            </a:r>
            <a:r>
              <a:rPr lang="et-EE" altLang="et-EE" dirty="0" smtClean="0"/>
              <a:t>naine, kuid ei pruugi)</a:t>
            </a:r>
            <a:endParaRPr lang="et-EE" altLang="et-EE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t-EE" altLang="et-EE" dirty="0" smtClean="0"/>
          </a:p>
          <a:p>
            <a:pPr eaLnBrk="1" hangingPunct="1">
              <a:lnSpc>
                <a:spcPct val="90000"/>
              </a:lnSpc>
            </a:pPr>
            <a:r>
              <a:rPr lang="et-EE" altLang="et-EE" b="1" i="1" dirty="0" smtClean="0"/>
              <a:t>Transvestiidid?</a:t>
            </a:r>
            <a:r>
              <a:rPr lang="et-EE" altLang="et-EE" dirty="0" smtClean="0"/>
              <a:t> (esialgne </a:t>
            </a:r>
            <a:r>
              <a:rPr lang="et-EE" altLang="et-EE" dirty="0" err="1" smtClean="0"/>
              <a:t>biol</a:t>
            </a:r>
            <a:r>
              <a:rPr lang="et-EE" altLang="et-EE" dirty="0" smtClean="0"/>
              <a:t>. sugu, hormoonravi jmt “ümber tehtud” </a:t>
            </a:r>
            <a:r>
              <a:rPr lang="et-EE" altLang="et-EE" dirty="0" err="1" smtClean="0"/>
              <a:t>biol</a:t>
            </a:r>
            <a:r>
              <a:rPr lang="et-EE" altLang="et-EE" dirty="0" smtClean="0"/>
              <a:t>. </a:t>
            </a:r>
            <a:r>
              <a:rPr lang="et-EE" altLang="et-EE" dirty="0"/>
              <a:t>s</a:t>
            </a:r>
            <a:r>
              <a:rPr lang="et-EE" altLang="et-EE" dirty="0" smtClean="0"/>
              <a:t>ugu; milline on aga sotsiaalne sugu?)</a:t>
            </a:r>
          </a:p>
        </p:txBody>
      </p:sp>
    </p:spTree>
    <p:extLst>
      <p:ext uri="{BB962C8B-B14F-4D97-AF65-F5344CB8AC3E}">
        <p14:creationId xmlns:p14="http://schemas.microsoft.com/office/powerpoint/2010/main" val="104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827491-0AFE-4D17-8965-6481E539522A}" type="slidenum">
              <a:rPr lang="et-EE" altLang="en-US" smtClean="0"/>
              <a:pPr eaLnBrk="1" hangingPunct="1"/>
              <a:t>13</a:t>
            </a:fld>
            <a:endParaRPr lang="et-EE" alt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856984" cy="576262"/>
          </a:xfrm>
        </p:spPr>
        <p:txBody>
          <a:bodyPr>
            <a:normAutofit fontScale="90000"/>
          </a:bodyPr>
          <a:lstStyle/>
          <a:p>
            <a:pPr defTabSz="407988" eaLnBrk="1" hangingPunct="1"/>
            <a:r>
              <a:rPr lang="et-EE" altLang="et-EE" sz="3200" dirty="0" smtClean="0">
                <a:latin typeface="Times New Roman" pitchFamily="18" charset="0"/>
              </a:rPr>
              <a:t/>
            </a:r>
            <a:br>
              <a:rPr lang="et-EE" altLang="et-EE" sz="3200" dirty="0" smtClean="0">
                <a:latin typeface="Times New Roman" pitchFamily="18" charset="0"/>
              </a:rPr>
            </a:br>
            <a:r>
              <a:rPr lang="et-EE" altLang="et-EE" sz="3200" dirty="0" smtClean="0">
                <a:latin typeface="Times New Roman" pitchFamily="18" charset="0"/>
              </a:rPr>
              <a:t/>
            </a:r>
            <a:br>
              <a:rPr lang="et-EE" altLang="et-EE" sz="3200" dirty="0" smtClean="0">
                <a:latin typeface="Times New Roman" pitchFamily="18" charset="0"/>
              </a:rPr>
            </a:br>
            <a:r>
              <a:rPr lang="et-EE" altLang="et-EE" sz="3200" b="1" dirty="0" smtClean="0">
                <a:latin typeface="Times New Roman" pitchFamily="18" charset="0"/>
              </a:rPr>
              <a:t>Mõned</a:t>
            </a:r>
            <a:r>
              <a:rPr lang="et-EE" altLang="et-EE" sz="3200" dirty="0" smtClean="0">
                <a:latin typeface="Times New Roman" pitchFamily="18" charset="0"/>
              </a:rPr>
              <a:t> </a:t>
            </a:r>
            <a:r>
              <a:rPr lang="et-EE" altLang="et-EE" sz="3200" b="1" dirty="0" smtClean="0">
                <a:latin typeface="Times New Roman" pitchFamily="18" charset="0"/>
              </a:rPr>
              <a:t>Eesti saavutused soolise võrdõiguslikkuse osas</a:t>
            </a:r>
            <a:r>
              <a:rPr lang="et-EE" altLang="et-EE" sz="3200" dirty="0" smtClean="0">
                <a:latin typeface="Times New Roman" pitchFamily="18" charset="0"/>
              </a:rPr>
              <a:t/>
            </a:r>
            <a:br>
              <a:rPr lang="et-EE" altLang="et-EE" sz="3200" dirty="0" smtClean="0">
                <a:latin typeface="Times New Roman" pitchFamily="18" charset="0"/>
              </a:rPr>
            </a:br>
            <a:endParaRPr lang="et-EE" altLang="et-EE" sz="1800" dirty="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 defTabSz="407988" eaLnBrk="1" hangingPunct="1"/>
            <a:r>
              <a:rPr lang="et-EE" altLang="et-EE" sz="3200" dirty="0" smtClean="0"/>
              <a:t>J</a:t>
            </a:r>
            <a:r>
              <a:rPr lang="fi-FI" altLang="et-EE" sz="3200" dirty="0" smtClean="0"/>
              <a:t>õustunud on soolise võrdõiguslikkuse seadus (01.05.2004)</a:t>
            </a:r>
            <a:endParaRPr lang="et-EE" altLang="et-EE" sz="3200" dirty="0" smtClean="0"/>
          </a:p>
          <a:p>
            <a:pPr marL="228600" indent="-228600" defTabSz="407988" eaLnBrk="1" hangingPunct="1"/>
            <a:r>
              <a:rPr lang="et-EE" altLang="et-EE" sz="3200" dirty="0" smtClean="0"/>
              <a:t>T</a:t>
            </a:r>
            <a:r>
              <a:rPr lang="fi-FI" altLang="et-EE" sz="3200" dirty="0" smtClean="0"/>
              <a:t>ööle on asunud  soolise võrdõiguslikkuse volinik (03.10.2005)</a:t>
            </a:r>
            <a:endParaRPr lang="et-EE" altLang="et-EE" sz="3200" dirty="0" smtClean="0"/>
          </a:p>
          <a:p>
            <a:pPr marL="228600" indent="-228600" defTabSz="407988" eaLnBrk="1" hangingPunct="1"/>
            <a:r>
              <a:rPr lang="et-EE" altLang="et-EE" sz="3200" dirty="0" smtClean="0"/>
              <a:t>S</a:t>
            </a:r>
            <a:r>
              <a:rPr lang="fi-FI" altLang="et-EE" sz="3200" dirty="0" smtClean="0"/>
              <a:t>oolise võrdõiguslikkuse üle diskuteeritakse pidevalt meedias</a:t>
            </a:r>
            <a:endParaRPr lang="et-EE" altLang="et-EE" sz="3200" dirty="0" smtClean="0"/>
          </a:p>
          <a:p>
            <a:pPr marL="228600" indent="-228600" defTabSz="407988" eaLnBrk="1" hangingPunct="1"/>
            <a:r>
              <a:rPr lang="fi-FI" altLang="et-EE" sz="3200" dirty="0" smtClean="0"/>
              <a:t> </a:t>
            </a:r>
            <a:r>
              <a:rPr lang="et-EE" altLang="et-EE" dirty="0"/>
              <a:t>M</a:t>
            </a:r>
            <a:r>
              <a:rPr lang="fi-FI" altLang="et-EE" sz="3200" dirty="0" err="1" smtClean="0"/>
              <a:t>õju</a:t>
            </a:r>
            <a:r>
              <a:rPr lang="fi-FI" altLang="et-EE" sz="3200" dirty="0" smtClean="0"/>
              <a:t> on  olnud Põhjamaadel</a:t>
            </a:r>
            <a:r>
              <a:rPr lang="et-EE" altLang="et-EE" sz="3200" dirty="0" smtClean="0"/>
              <a:t> ja </a:t>
            </a:r>
            <a:r>
              <a:rPr lang="fi-FI" altLang="et-EE" sz="3200" dirty="0" smtClean="0"/>
              <a:t> </a:t>
            </a:r>
            <a:r>
              <a:rPr lang="et-EE" altLang="et-EE" sz="3200" dirty="0" smtClean="0"/>
              <a:t>Euroopa Liidul </a:t>
            </a:r>
            <a:r>
              <a:rPr lang="et-EE" altLang="et-EE" sz="2400" dirty="0" smtClean="0"/>
              <a:t>(nt Rootsis ja Soomes on pooled poliitikutest naised, Eestis endiselt alla 50%)</a:t>
            </a:r>
          </a:p>
        </p:txBody>
      </p:sp>
    </p:spTree>
    <p:extLst>
      <p:ext uri="{BB962C8B-B14F-4D97-AF65-F5344CB8AC3E}">
        <p14:creationId xmlns:p14="http://schemas.microsoft.com/office/powerpoint/2010/main" val="3410929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F3C7C8-E5D6-4864-8B6D-8977FB485ADA}" type="slidenum">
              <a:rPr lang="et-EE" altLang="en-US" smtClean="0"/>
              <a:pPr eaLnBrk="1" hangingPunct="1"/>
              <a:t>14</a:t>
            </a:fld>
            <a:endParaRPr lang="et-EE" altLang="en-US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8939336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t-EE" altLang="et-EE" b="1" dirty="0" smtClean="0"/>
              <a:t>Feminism jaguneb üldjoontes kaheks:</a:t>
            </a:r>
            <a:endParaRPr lang="en-US" altLang="et-EE" b="1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6491064" cy="441166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endParaRPr lang="et-EE" altLang="et-EE" sz="2600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t-EE" altLang="et-EE" sz="4000" b="1" dirty="0" smtClean="0">
                <a:solidFill>
                  <a:srgbClr val="CC3300"/>
                </a:solidFill>
              </a:rPr>
              <a:t>võrdsete õiguste feminism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t-EE" altLang="et-EE" sz="4000" i="1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t-EE" altLang="et-EE" sz="4000" i="1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t-EE" altLang="et-EE" sz="4000" b="1" dirty="0" smtClean="0">
                <a:solidFill>
                  <a:srgbClr val="CC3300"/>
                </a:solidFill>
              </a:rPr>
              <a:t>radikaalne feminism</a:t>
            </a:r>
          </a:p>
        </p:txBody>
      </p:sp>
    </p:spTree>
    <p:extLst>
      <p:ext uri="{BB962C8B-B14F-4D97-AF65-F5344CB8AC3E}">
        <p14:creationId xmlns:p14="http://schemas.microsoft.com/office/powerpoint/2010/main" val="19515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A8F981-BEF3-45AA-822A-133F6765CB02}" type="slidenum">
              <a:rPr lang="et-EE" altLang="en-US" smtClean="0"/>
              <a:pPr eaLnBrk="1" hangingPunct="1"/>
              <a:t>15</a:t>
            </a:fld>
            <a:endParaRPr lang="et-EE" alt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b="1" dirty="0" smtClean="0"/>
              <a:t>Võrdsete õiguste feminism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Selle suuna pooldajad leiavad, et meeste ja naiste ebavõrdsus tuleneb eelkõige </a:t>
            </a:r>
            <a:r>
              <a:rPr lang="et-EE" altLang="et-EE" b="1" dirty="0" smtClean="0"/>
              <a:t>puudulikust seadusandlusest</a:t>
            </a:r>
            <a:r>
              <a:rPr lang="et-EE" altLang="et-EE" dirty="0" smtClean="0"/>
              <a:t>.</a:t>
            </a:r>
          </a:p>
          <a:p>
            <a:pPr eaLnBrk="1" hangingPunct="1"/>
            <a:r>
              <a:rPr lang="et-EE" altLang="et-EE" dirty="0" smtClean="0"/>
              <a:t>Nad leiavad, et seadusi muutes kaob ka meeste ja naiste sotsiaalne ebavõrdsus.</a:t>
            </a:r>
          </a:p>
          <a:p>
            <a:pPr eaLnBrk="1" hangingPunct="1"/>
            <a:r>
              <a:rPr lang="et-EE" altLang="et-EE" dirty="0" smtClean="0"/>
              <a:t>Seadused peaksid naistele andma hääleõiguse, õiguse vallata abielus oma varandust, lahutada abielu jne.</a:t>
            </a:r>
          </a:p>
        </p:txBody>
      </p:sp>
    </p:spTree>
    <p:extLst>
      <p:ext uri="{BB962C8B-B14F-4D97-AF65-F5344CB8AC3E}">
        <p14:creationId xmlns:p14="http://schemas.microsoft.com/office/powerpoint/2010/main" val="227383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96ED1-9D82-40C9-897B-E07902E94FF2}" type="slidenum">
              <a:rPr lang="et-EE" altLang="en-US" smtClean="0"/>
              <a:pPr eaLnBrk="1" hangingPunct="1"/>
              <a:t>16</a:t>
            </a:fld>
            <a:endParaRPr lang="et-EE" alt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b="1" dirty="0" smtClean="0"/>
              <a:t>Radikaalne feminism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63272" cy="4878387"/>
          </a:xfrm>
        </p:spPr>
        <p:txBody>
          <a:bodyPr/>
          <a:lstStyle/>
          <a:p>
            <a:pPr marL="400050" indent="-400050" eaLnBrk="1" hangingPunct="1">
              <a:lnSpc>
                <a:spcPct val="80000"/>
              </a:lnSpc>
            </a:pPr>
            <a:r>
              <a:rPr lang="et-EE" altLang="et-EE" dirty="0" smtClean="0"/>
              <a:t>Radikaalne feminism väidab, et ühiskonnas tuleb muuta naiste suhtes </a:t>
            </a:r>
            <a:r>
              <a:rPr lang="et-EE" altLang="et-EE" b="1" dirty="0" smtClean="0"/>
              <a:t>kehtivat mõtteviisi</a:t>
            </a:r>
            <a:r>
              <a:rPr lang="et-EE" altLang="et-EE" dirty="0" smtClean="0"/>
              <a:t>.</a:t>
            </a:r>
          </a:p>
          <a:p>
            <a:pPr marL="400050" indent="-400050" eaLnBrk="1" hangingPunct="1">
              <a:lnSpc>
                <a:spcPct val="80000"/>
              </a:lnSpc>
            </a:pPr>
            <a:r>
              <a:rPr lang="et-EE" altLang="et-EE" dirty="0" smtClean="0"/>
              <a:t>Radikaalsed feministid kinnitavad, et sajanditevanused arusaamad naisest on eelarvamuslikud ning määravad naise teisejärguliseks ja alistatud olevuseks.</a:t>
            </a:r>
          </a:p>
          <a:p>
            <a:pPr marL="400050" indent="-400050" eaLnBrk="1" hangingPunct="1">
              <a:lnSpc>
                <a:spcPct val="80000"/>
              </a:lnSpc>
            </a:pPr>
            <a:r>
              <a:rPr lang="et-EE" altLang="et-EE" dirty="0" smtClean="0"/>
              <a:t>Olukorra muudab hullemaks see, et ka naised ise on taolisest eelarvamuslikust suhtumisest läbi imbunud ega suudagi teisiti mõelda.</a:t>
            </a:r>
          </a:p>
          <a:p>
            <a:pPr marL="400050" indent="-400050" eaLnBrk="1" hangingPunct="1">
              <a:lnSpc>
                <a:spcPct val="80000"/>
              </a:lnSpc>
              <a:buFont typeface="Wingdings" pitchFamily="2" charset="2"/>
              <a:buNone/>
            </a:pPr>
            <a:endParaRPr lang="et-EE" altLang="et-EE" sz="2000" dirty="0" smtClean="0"/>
          </a:p>
        </p:txBody>
      </p:sp>
    </p:spTree>
    <p:extLst>
      <p:ext uri="{BB962C8B-B14F-4D97-AF65-F5344CB8AC3E}">
        <p14:creationId xmlns:p14="http://schemas.microsoft.com/office/powerpoint/2010/main" val="415271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B22124-BA15-4541-981A-5DF79D13E28D}" type="slidenum">
              <a:rPr lang="et-EE" altLang="en-US" smtClean="0"/>
              <a:pPr eaLnBrk="1" hangingPunct="1"/>
              <a:t>17</a:t>
            </a:fld>
            <a:endParaRPr lang="et-EE" alt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t-EE" altLang="et-EE" sz="3200" b="1" dirty="0" smtClean="0"/>
              <a:t>Radikaalsed feministid tahavad muuta järgmisi kivistunud seisukohti meeste ja naiste kohta:</a:t>
            </a:r>
            <a:endParaRPr lang="en-US" altLang="et-EE" sz="3200" b="1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dirty="0" smtClean="0"/>
              <a:t>1. Naine on loomult emotsionaalne, mees aga mõistuslik olend.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dirty="0" smtClean="0"/>
              <a:t>2. Mees olevat loomult aktiivne, naine aga passiivne. (Tüüpiliseks peetakse, et mees käib tööl ning naise tegevus peaks jääma kolme K raamidesse (sks </a:t>
            </a:r>
            <a:r>
              <a:rPr lang="et-EE" altLang="et-EE" sz="2600" i="1" dirty="0" err="1" smtClean="0"/>
              <a:t>Kinder</a:t>
            </a:r>
            <a:r>
              <a:rPr lang="et-EE" altLang="et-EE" sz="2600" i="1" dirty="0" smtClean="0"/>
              <a:t>, </a:t>
            </a:r>
            <a:r>
              <a:rPr lang="et-EE" altLang="et-EE" sz="2600" i="1" dirty="0" err="1" smtClean="0"/>
              <a:t>Küche</a:t>
            </a:r>
            <a:r>
              <a:rPr lang="et-EE" altLang="et-EE" sz="2600" i="1" dirty="0" smtClean="0"/>
              <a:t>, </a:t>
            </a:r>
            <a:r>
              <a:rPr lang="et-EE" altLang="et-EE" sz="2600" i="1" dirty="0" err="1" smtClean="0"/>
              <a:t>Kirche</a:t>
            </a:r>
            <a:r>
              <a:rPr lang="et-EE" altLang="et-EE" sz="2600" dirty="0" smtClean="0"/>
              <a:t>, “lapsed, köök, kirik”).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dirty="0" smtClean="0"/>
              <a:t>3. Naine on teisejärguline, kuna ta on loodud mehe küljeluust.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dirty="0" smtClean="0"/>
              <a:t>4. Kuna Vana Testamendi järgi meelitas naine meest maitsma keelatud puu vilju, on naine seetõttu mehele ohtlik ning teda ei tasu usaldada.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t-EE" altLang="et-EE" sz="2600" dirty="0" smtClean="0"/>
              <a:t>5. Naine peab olema allaheitlik oma mehele ning kuulama mehe sõna.</a:t>
            </a:r>
          </a:p>
        </p:txBody>
      </p:sp>
    </p:spTree>
    <p:extLst>
      <p:ext uri="{BB962C8B-B14F-4D97-AF65-F5344CB8AC3E}">
        <p14:creationId xmlns:p14="http://schemas.microsoft.com/office/powerpoint/2010/main" val="18969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pPr eaLnBrk="1" hangingPunct="1"/>
            <a:r>
              <a:rPr lang="et-EE" altLang="et-EE" sz="4000" b="1" dirty="0" smtClean="0"/>
              <a:t>Tuletame meelde: Platoni feminism</a:t>
            </a:r>
            <a:endParaRPr lang="en-US" altLang="et-EE" sz="4000" b="1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t-EE" altLang="et-EE" dirty="0" smtClean="0"/>
              <a:t> Kõik ametid riigis, kuni kõige kõrgemani välja, peaksid olema avatud ka naistele!</a:t>
            </a:r>
          </a:p>
          <a:p>
            <a:pPr eaLnBrk="1" hangingPunct="1"/>
            <a:r>
              <a:rPr lang="et-EE" altLang="et-EE" dirty="0" smtClean="0"/>
              <a:t>Naised ei tohi kõrvale jääda kasvatusest, teadmistest ega heast haridusest.</a:t>
            </a:r>
          </a:p>
          <a:p>
            <a:pPr eaLnBrk="1" hangingPunct="1"/>
            <a:r>
              <a:rPr lang="et-EE" altLang="et-EE" dirty="0" smtClean="0"/>
              <a:t>Ainus vahe, mis meest ja naist eristab, on see, et </a:t>
            </a:r>
            <a:r>
              <a:rPr lang="et-EE" altLang="et-EE" b="1" dirty="0" smtClean="0"/>
              <a:t>üks sigitab ja teine sünnitab</a:t>
            </a:r>
            <a:r>
              <a:rPr lang="et-EE" altLang="et-EE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t-EE" altLang="et-EE" dirty="0" smtClean="0"/>
          </a:p>
          <a:p>
            <a:pPr eaLnBrk="1" hangingPunct="1">
              <a:buFont typeface="Wingdings" pitchFamily="2" charset="2"/>
              <a:buNone/>
            </a:pPr>
            <a:r>
              <a:rPr lang="et-EE" altLang="et-EE" dirty="0"/>
              <a:t> </a:t>
            </a:r>
            <a:r>
              <a:rPr lang="et-EE" altLang="et-EE" dirty="0" smtClean="0"/>
              <a:t>  NB! Sellised Platoni ideed jäid aastasadadeks suureks utoopiaks. </a:t>
            </a:r>
            <a:endParaRPr lang="en-US" altLang="et-EE" dirty="0" smtClean="0"/>
          </a:p>
        </p:txBody>
      </p:sp>
    </p:spTree>
    <p:extLst>
      <p:ext uri="{BB962C8B-B14F-4D97-AF65-F5344CB8AC3E}">
        <p14:creationId xmlns:p14="http://schemas.microsoft.com/office/powerpoint/2010/main" val="71006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620688"/>
            <a:ext cx="8229600" cy="6553200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Tuntuim feminist, kes väitis, et naise sooroll konstrueeritakse meeste poolt.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Beuavoir</a:t>
            </a:r>
            <a:endParaRPr lang="et-EE" altLang="et-EE" sz="1700" b="1" dirty="0" smtClean="0">
              <a:solidFill>
                <a:srgbClr val="FF0000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Meestekesksus ühiskonnas.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Patriarhaalsus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Seadus, mille Eesti riik on vastu võtnud soolise ebavõrdsuse leevendamiseks.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Soolise võrdõiguslikkuse seadus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Inimese bioloogiline iseloomustus.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Sugu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Feminismi haru, mille kohaselt ebavõrdsus tuleneb puudulikust seadusandlusest.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Võrdsete õiguste feminism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Inimese sotsiaalne iseloomustus.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Geenus (soolisus)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Feminismi haru, mis rõhutab, et ühiskonnas tuleb muuta ühiskonnas kehtivat mõtteviisi naiste suhtes.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Radikaalne feminism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Aeg, mil Eesti naised said esmakordselt valimisõiguse.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1917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Vasakpoolne liikumine, mille eesmärgiks on olnud nõuda naiste jaoks õiglasemat ühiskonnakorraldust.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1960ndate ja 70ndate feminism (Ameerikas nt)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Intellektuaalne feminism, mille eesmärk pole olnud radikaalne ühiskonna uuendamine, vaid pigem probleemide mõistuslik analüüs.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Prantsuse feminism (Eesti feministi Barbi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Pilvre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 järgi omaette fenomen)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Inimene, kelle tööülesanne on lahendada EV-s soolise võrdõiguslikkusega seonduvat. </a:t>
            </a:r>
            <a:r>
              <a:rPr lang="et-EE" altLang="et-EE" sz="1800" b="1" dirty="0" smtClean="0">
                <a:solidFill>
                  <a:srgbClr val="FF0000"/>
                </a:solidFill>
              </a:rPr>
              <a:t>S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oolise</a:t>
            </a:r>
            <a:r>
              <a:rPr lang="fi-FI" altLang="et-EE" sz="1800" b="1" dirty="0" smtClean="0">
                <a:solidFill>
                  <a:srgbClr val="FF0000"/>
                </a:solidFill>
              </a:rPr>
              <a:t> 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võrdõiguslikkuse</a:t>
            </a:r>
            <a:r>
              <a:rPr lang="fi-FI" altLang="et-EE" sz="1800" b="1" dirty="0" smtClean="0">
                <a:solidFill>
                  <a:srgbClr val="FF0000"/>
                </a:solidFill>
              </a:rPr>
              <a:t> ja 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võrdse</a:t>
            </a:r>
            <a:r>
              <a:rPr lang="fi-FI" altLang="et-EE" sz="1800" b="1" dirty="0" smtClean="0">
                <a:solidFill>
                  <a:srgbClr val="FF0000"/>
                </a:solidFill>
              </a:rPr>
              <a:t> 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kohtlemise</a:t>
            </a:r>
            <a:r>
              <a:rPr lang="fi-FI" altLang="et-EE" sz="1800" b="1" dirty="0" smtClean="0">
                <a:solidFill>
                  <a:srgbClr val="FF0000"/>
                </a:solidFill>
              </a:rPr>
              <a:t> </a:t>
            </a:r>
            <a:r>
              <a:rPr lang="fi-FI" altLang="et-EE" sz="1800" b="1" dirty="0" err="1" smtClean="0">
                <a:solidFill>
                  <a:srgbClr val="FF0000"/>
                </a:solidFill>
              </a:rPr>
              <a:t>volinik</a:t>
            </a:r>
            <a:endParaRPr lang="et-EE" altLang="et-EE" sz="1700" b="1" dirty="0" smtClean="0">
              <a:solidFill>
                <a:srgbClr val="FF0000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Naistele soodustuste tegemine selleks, et nad pääseks hõlpsamini poliitikasse.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Riigifeminism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Arusaam, mille kohaselt keegi ei sünni naiseks, vaid saab naiseks (ühiskondlikus mõttes).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Igavese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naisolemuse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 eitamine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Feminismi haru, mis eitab igavest </a:t>
            </a:r>
            <a:r>
              <a:rPr lang="et-EE" altLang="et-EE" sz="1700" b="1" dirty="0" err="1" smtClean="0"/>
              <a:t>naisolemust</a:t>
            </a:r>
            <a:r>
              <a:rPr lang="et-EE" altLang="et-EE" sz="1700" b="1" dirty="0" smtClean="0"/>
              <a:t>. 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Liberaalne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t-EE" altLang="et-EE" sz="1700" b="1" dirty="0" smtClean="0"/>
              <a:t>Üks kuulsamaid feministe Ameerikas (elas 1921-2006).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Betty</a:t>
            </a:r>
            <a:r>
              <a:rPr lang="et-EE" altLang="et-EE" sz="1700" b="1" dirty="0" smtClean="0">
                <a:solidFill>
                  <a:srgbClr val="FF0000"/>
                </a:solidFill>
              </a:rPr>
              <a:t> </a:t>
            </a:r>
            <a:r>
              <a:rPr lang="et-EE" altLang="et-EE" sz="1700" b="1" dirty="0" err="1" smtClean="0">
                <a:solidFill>
                  <a:srgbClr val="FF0000"/>
                </a:solidFill>
              </a:rPr>
              <a:t>Friedan</a:t>
            </a:r>
            <a:endParaRPr lang="et-EE" altLang="et-EE" sz="1700" b="1" dirty="0" smtClean="0">
              <a:solidFill>
                <a:srgbClr val="FF0000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None/>
            </a:pPr>
            <a:endParaRPr lang="et-EE" altLang="et-EE" sz="17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9552" y="188640"/>
            <a:ext cx="7327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KOKKUVÕTE FEMINISMIST</a:t>
            </a:r>
            <a:r>
              <a:rPr lang="et-E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(olulisemad mõisted ja isikud)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CD8B36-C95B-4466-A3B5-FB93937B5367}" type="slidenum">
              <a:rPr lang="et-EE" altLang="en-US" smtClean="0"/>
              <a:pPr eaLnBrk="1" hangingPunct="1"/>
              <a:t>2</a:t>
            </a:fld>
            <a:endParaRPr lang="et-EE" alt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b="1" dirty="0" smtClean="0"/>
              <a:t>Patriarhaalne rõhumine</a:t>
            </a:r>
            <a:endParaRPr lang="en-US" altLang="et-EE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t-EE" altLang="et-EE" dirty="0" smtClean="0"/>
              <a:t>Feministid juhivad tähelepanu sellele, et meie ühiskond on patriarhaalne, st selles </a:t>
            </a:r>
            <a:r>
              <a:rPr lang="et-EE" altLang="et-EE" b="1" dirty="0" smtClean="0"/>
              <a:t>domineerivad mehed</a:t>
            </a:r>
            <a:r>
              <a:rPr lang="et-EE" altLang="et-EE" dirty="0" smtClean="0"/>
              <a:t>.</a:t>
            </a:r>
          </a:p>
          <a:p>
            <a:pPr eaLnBrk="1" hangingPunct="1"/>
            <a:r>
              <a:rPr lang="et-EE" altLang="et-EE" dirty="0" smtClean="0"/>
              <a:t>Patriarhaalsuse tulemuseks on naiste tõrjutus “tühisematesse sfääridesse” (nt koju või mehest vähemtasustatavale tööle).</a:t>
            </a:r>
          </a:p>
          <a:p>
            <a:pPr eaLnBrk="1" hangingPunct="1"/>
            <a:r>
              <a:rPr lang="et-EE" altLang="et-EE" dirty="0" smtClean="0"/>
              <a:t>Naised on feministide arvates kaasatud </a:t>
            </a:r>
            <a:r>
              <a:rPr lang="et-EE" altLang="et-EE" b="1" dirty="0" smtClean="0"/>
              <a:t>meeste </a:t>
            </a:r>
            <a:r>
              <a:rPr lang="et-EE" altLang="et-EE" dirty="0" smtClean="0"/>
              <a:t>loodud struktuuridesse ja </a:t>
            </a:r>
            <a:r>
              <a:rPr lang="et-EE" altLang="et-EE" b="1" dirty="0" smtClean="0"/>
              <a:t>meeste</a:t>
            </a:r>
            <a:r>
              <a:rPr lang="et-EE" altLang="et-EE" dirty="0" smtClean="0"/>
              <a:t> ootustesse. </a:t>
            </a:r>
          </a:p>
          <a:p>
            <a:pPr eaLnBrk="1" hangingPunct="1"/>
            <a:endParaRPr lang="en-US" altLang="et-EE" dirty="0" smtClean="0"/>
          </a:p>
        </p:txBody>
      </p:sp>
    </p:spTree>
    <p:extLst>
      <p:ext uri="{BB962C8B-B14F-4D97-AF65-F5344CB8AC3E}">
        <p14:creationId xmlns:p14="http://schemas.microsoft.com/office/powerpoint/2010/main" val="26236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2800" b="1" dirty="0" smtClean="0"/>
              <a:t>Kasutatud allikad</a:t>
            </a:r>
            <a:endParaRPr lang="et-E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t-EE" sz="2400" dirty="0" smtClean="0"/>
              <a:t>Meos, Indrek. </a:t>
            </a:r>
            <a:r>
              <a:rPr lang="et-EE" altLang="et-EE" sz="2400" i="1" dirty="0" smtClean="0"/>
              <a:t>Filosoofia sõnaraamat</a:t>
            </a:r>
            <a:r>
              <a:rPr lang="et-EE" altLang="et-EE" sz="2400" dirty="0" smtClean="0"/>
              <a:t>. Tallinn, Koolibri 2002</a:t>
            </a:r>
          </a:p>
          <a:p>
            <a:r>
              <a:rPr lang="fi-FI" sz="2400" dirty="0"/>
              <a:t>Jonathan </a:t>
            </a:r>
            <a:r>
              <a:rPr lang="fi-FI" sz="2400" dirty="0" smtClean="0"/>
              <a:t>Wolff</a:t>
            </a:r>
            <a:r>
              <a:rPr lang="et-EE" sz="2400" dirty="0" smtClean="0"/>
              <a:t>. </a:t>
            </a:r>
            <a:r>
              <a:rPr lang="et-EE" sz="2400" i="1" dirty="0" smtClean="0"/>
              <a:t>Sissejuhatus poliitikafilosoofiasse</a:t>
            </a:r>
            <a:r>
              <a:rPr lang="et-EE" sz="2400" dirty="0" smtClean="0"/>
              <a:t>. </a:t>
            </a:r>
            <a:r>
              <a:rPr lang="fi-FI" sz="2400" dirty="0" smtClean="0"/>
              <a:t>Tartu </a:t>
            </a:r>
            <a:r>
              <a:rPr lang="fi-FI" sz="2400" dirty="0"/>
              <a:t>Ülikooli </a:t>
            </a:r>
            <a:r>
              <a:rPr lang="fi-FI" sz="2400" dirty="0" smtClean="0"/>
              <a:t>kirjastus</a:t>
            </a:r>
            <a:r>
              <a:rPr lang="et-EE" sz="2400" dirty="0" smtClean="0"/>
              <a:t>, </a:t>
            </a:r>
            <a:r>
              <a:rPr lang="fi-FI" sz="2400" dirty="0" smtClean="0"/>
              <a:t>2005</a:t>
            </a:r>
            <a:endParaRPr lang="et-EE" altLang="et-EE" sz="2400" dirty="0" smtClean="0"/>
          </a:p>
          <a:p>
            <a:r>
              <a:rPr lang="et-EE" altLang="et-EE" sz="2400" dirty="0" smtClean="0">
                <a:hlinkClick r:id="rId2"/>
              </a:rPr>
              <a:t>http://www.fem.ee/editor_files/107.ppt#7</a:t>
            </a:r>
            <a:r>
              <a:rPr lang="et-EE" altLang="et-EE" sz="2400" dirty="0" smtClean="0"/>
              <a:t> </a:t>
            </a:r>
            <a:endParaRPr lang="en-US" altLang="et-EE" sz="2400" dirty="0" smtClean="0"/>
          </a:p>
          <a:p>
            <a:r>
              <a:rPr lang="en-US" altLang="et-EE" sz="2400" dirty="0" smtClean="0">
                <a:hlinkClick r:id="rId3"/>
              </a:rPr>
              <a:t>http://et.wikipedia.org/wiki/Feminism</a:t>
            </a:r>
            <a:r>
              <a:rPr lang="et-EE" altLang="et-EE" sz="2400" dirty="0" smtClean="0"/>
              <a:t> 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597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C7F031-4778-4341-B3B7-FB2D449302DD}" type="slidenum">
              <a:rPr lang="et-EE" altLang="en-US" smtClean="0"/>
              <a:pPr eaLnBrk="1" hangingPunct="1"/>
              <a:t>3</a:t>
            </a:fld>
            <a:endParaRPr lang="et-EE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85812"/>
          </a:xfrm>
        </p:spPr>
        <p:txBody>
          <a:bodyPr/>
          <a:lstStyle/>
          <a:p>
            <a:pPr eaLnBrk="1" hangingPunct="1"/>
            <a:r>
              <a:rPr lang="et-EE" altLang="et-EE" b="1" dirty="0" smtClean="0"/>
              <a:t>Neli näidet patriarhaalsusest</a:t>
            </a:r>
            <a:endParaRPr lang="en-US" altLang="et-EE" b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229600" cy="5256213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dirty="0" smtClean="0"/>
              <a:t>Kui naine abiellub, võtab ta sageli ootuspäraselt mehe perekonnanime ning kannab sõrmust, mis näitab, et ta “kuulub mehele”.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dirty="0" smtClean="0"/>
              <a:t>Naiselt oodatakse üldjuhul, et ta teeks koduseid töid ja kasvataks lapsi, isegi kui ta käib palgatööl. (Tema kodutöö on ju “nähtamatu” ja rahaliselt tasustamata, kuid ometi hindamatu!).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dirty="0" smtClean="0"/>
              <a:t>Üldjuhul naise kodutöö ja laste kasvatamine võimaldabki mehel raha teenimas käia – ta saab palka ja tal on kõrgem staatus, sest tal on “tõeline” töö.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t-EE" altLang="et-EE" sz="2400" dirty="0" smtClean="0"/>
              <a:t>Ühiskonnas püsivad järgmised rollijaotused: naised on enamasti haiglaõed, mehed aga üldjuhul arstid (kas olete näinud haiglaõde, kes on mees?); naised on enamasti õpetajad, mehed aga õppealajuhatajad või direktorid; naised saavad meestest vähem palka jne.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t-EE" sz="2100" dirty="0" smtClean="0"/>
          </a:p>
        </p:txBody>
      </p:sp>
    </p:spTree>
    <p:extLst>
      <p:ext uri="{BB962C8B-B14F-4D97-AF65-F5344CB8AC3E}">
        <p14:creationId xmlns:p14="http://schemas.microsoft.com/office/powerpoint/2010/main" val="116850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altLang="et-EE" b="1" dirty="0" smtClean="0"/>
              <a:t>Toetav toimimine – eelistuslik vastuvõtupoliitika </a:t>
            </a:r>
            <a:r>
              <a:rPr lang="et-EE" altLang="et-EE" dirty="0" smtClean="0"/>
              <a:t>(</a:t>
            </a:r>
            <a:r>
              <a:rPr lang="et-EE" altLang="et-EE" dirty="0" err="1" smtClean="0"/>
              <a:t>Wolff</a:t>
            </a:r>
            <a:r>
              <a:rPr lang="et-EE" altLang="et-EE" dirty="0" smtClean="0"/>
              <a:t>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578850" cy="4411662"/>
          </a:xfrm>
        </p:spPr>
        <p:txBody>
          <a:bodyPr/>
          <a:lstStyle/>
          <a:p>
            <a:pPr>
              <a:defRPr/>
            </a:pPr>
            <a:r>
              <a:rPr lang="et-EE" sz="2400" dirty="0" smtClean="0"/>
              <a:t>Meil on ülikool, mis soovib rohkem vastu võtta naisüliõpilasi: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Kehtestatakse ranged vastuvõtukvoodid, mis näevad ette kindla arvu kohti üksnes naisüliõpilastele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Pole kvoote, kuid naiste sisseastumisavaldusi vaadeldakse soodsamas valguses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t-EE" sz="2400" dirty="0" smtClean="0"/>
              <a:t>Sisseastuja sugu kasutatakse kaalukivina võrdvõimekate kandidaatide vahel valimisel 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et-EE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sz="2400" dirty="0" smtClean="0"/>
              <a:t>Iga vastuvõtupoliitika on mingis mõttes diskrimineeriv.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t-EE" sz="2400" dirty="0" smtClean="0"/>
              <a:t>Igasugune diskrimineerimine pole veel ebaõiglane.</a:t>
            </a:r>
            <a:endParaRPr lang="et-EE" sz="24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ED9CF0-848B-4DE2-A2CF-E13AF005F65E}" type="slidenum">
              <a:rPr lang="et-EE" altLang="en-US" smtClean="0"/>
              <a:pPr eaLnBrk="1" hangingPunct="1"/>
              <a:t>4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8117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altLang="et-EE" b="1" dirty="0" smtClean="0"/>
              <a:t>Vastuvõetamatu diskrimineerimine </a:t>
            </a:r>
            <a:r>
              <a:rPr lang="et-EE" altLang="et-EE" dirty="0" smtClean="0"/>
              <a:t>(</a:t>
            </a:r>
            <a:r>
              <a:rPr lang="et-EE" altLang="et-EE" dirty="0" err="1" smtClean="0"/>
              <a:t>Wolff</a:t>
            </a:r>
            <a:r>
              <a:rPr lang="et-EE" altLang="et-EE" dirty="0" smtClean="0"/>
              <a:t>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t-EE" dirty="0" smtClean="0"/>
              <a:t>See on valik ebaoluliste tunnuste alusel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t-EE" dirty="0" smtClean="0"/>
              <a:t>Kas sugu ja rass on olulised tunnused?</a:t>
            </a:r>
          </a:p>
          <a:p>
            <a:pPr>
              <a:defRPr/>
            </a:pPr>
            <a:endParaRPr lang="et-EE" dirty="0"/>
          </a:p>
          <a:p>
            <a:pPr>
              <a:defRPr/>
            </a:pPr>
            <a:r>
              <a:rPr lang="et-EE" dirty="0" smtClean="0"/>
              <a:t>Toetava tomimise puhul saab sugu oluliseks, sest eesmärgiks on saavutada sooline võrdõiguslikkus erinevatel elualadel</a:t>
            </a:r>
          </a:p>
          <a:p>
            <a:pPr>
              <a:defRPr/>
            </a:pPr>
            <a:endParaRPr lang="et-EE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t-EE" sz="2000" b="1" dirty="0" smtClean="0"/>
              <a:t>Probleem: rassilise või soolise diskrimineerimise vastu suunatud argumendi saab pöörata argumendiks toetava toimimise vastu</a:t>
            </a:r>
            <a:endParaRPr lang="et-EE" sz="2000" b="1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B76238-9A6F-402C-A025-D97FF3530CFB}" type="slidenum">
              <a:rPr lang="et-EE" altLang="en-US" smtClean="0"/>
              <a:pPr eaLnBrk="1" hangingPunct="1"/>
              <a:t>5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397630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904288" cy="427037"/>
          </a:xfrm>
        </p:spPr>
        <p:txBody>
          <a:bodyPr>
            <a:noAutofit/>
          </a:bodyPr>
          <a:lstStyle/>
          <a:p>
            <a:r>
              <a:rPr lang="et-EE" altLang="et-EE" sz="3200" b="1" dirty="0" err="1" smtClean="0"/>
              <a:t>Simone</a:t>
            </a:r>
            <a:r>
              <a:rPr lang="et-EE" altLang="et-EE" sz="3200" b="1" dirty="0" smtClean="0"/>
              <a:t> </a:t>
            </a:r>
            <a:r>
              <a:rPr lang="et-EE" altLang="et-EE" sz="3200" b="1" dirty="0" err="1" smtClean="0"/>
              <a:t>de</a:t>
            </a:r>
            <a:r>
              <a:rPr lang="et-EE" altLang="et-EE" sz="3200" b="1" dirty="0" smtClean="0"/>
              <a:t> </a:t>
            </a:r>
            <a:r>
              <a:rPr lang="et-EE" altLang="et-EE" sz="3200" b="1" dirty="0" err="1" smtClean="0"/>
              <a:t>Beauvoir</a:t>
            </a:r>
            <a:r>
              <a:rPr lang="et-EE" altLang="et-EE" sz="3200" b="1" dirty="0" smtClean="0"/>
              <a:t> (üks kuulsamaid feministe)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6048251" cy="4411663"/>
          </a:xfrm>
        </p:spPr>
        <p:txBody>
          <a:bodyPr>
            <a:noAutofit/>
          </a:bodyPr>
          <a:lstStyle/>
          <a:p>
            <a:pPr lvl="1"/>
            <a:r>
              <a:rPr lang="et-EE" altLang="et-EE" dirty="0" smtClean="0"/>
              <a:t>Simone de Beauvoir kirjutas: </a:t>
            </a:r>
            <a:r>
              <a:rPr lang="et-EE" altLang="et-EE" u="sng" dirty="0" smtClean="0"/>
              <a:t>naiseks ei sünnita, naiseks saadakse. </a:t>
            </a:r>
          </a:p>
          <a:p>
            <a:pPr lvl="1"/>
            <a:r>
              <a:rPr lang="et-EE" altLang="et-EE" dirty="0" smtClean="0"/>
              <a:t>See tähendab, et naisolemus (ja ka mees kui selline, nagu hiljem on väidetud) konstrueeritakse igas ühiskonnas ja igas ajastus uuesti. </a:t>
            </a:r>
          </a:p>
          <a:p>
            <a:pPr lvl="1"/>
            <a:r>
              <a:rPr lang="et-EE" altLang="et-EE" dirty="0" smtClean="0"/>
              <a:t>Naised võtavad sealjuures omaks </a:t>
            </a:r>
            <a:r>
              <a:rPr lang="et-EE" altLang="et-EE" b="1" dirty="0" smtClean="0"/>
              <a:t>meeste</a:t>
            </a:r>
            <a:r>
              <a:rPr lang="et-EE" altLang="et-EE" dirty="0" smtClean="0"/>
              <a:t> arusaama iseendast ja etendavad neid rolle, milles </a:t>
            </a:r>
            <a:r>
              <a:rPr lang="et-EE" altLang="et-EE" b="1" dirty="0" smtClean="0"/>
              <a:t>mehed</a:t>
            </a:r>
            <a:r>
              <a:rPr lang="et-EE" altLang="et-EE" dirty="0" smtClean="0"/>
              <a:t> neid tahavad näha.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844675"/>
            <a:ext cx="26765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448050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5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302102-CEF0-4830-A59D-5E8A02916C43}" type="slidenum">
              <a:rPr lang="et-EE" altLang="en-US" smtClean="0"/>
              <a:pPr eaLnBrk="1" hangingPunct="1"/>
              <a:t>7</a:t>
            </a:fld>
            <a:endParaRPr lang="et-EE" alt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b="1" dirty="0" smtClean="0"/>
              <a:t>Soorollid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t-EE" altLang="et-EE" dirty="0" smtClean="0"/>
              <a:t>Soorolli tuleb </a:t>
            </a:r>
            <a:r>
              <a:rPr lang="et-EE" altLang="et-EE" b="1" dirty="0" smtClean="0"/>
              <a:t>õppida</a:t>
            </a:r>
            <a:r>
              <a:rPr lang="et-EE" altLang="et-EE" dirty="0" smtClean="0"/>
              <a:t> (Berns, 2004), seega sooroll konstrueeritakse ühiskonna poolt (sama mõtet väljendas </a:t>
            </a:r>
            <a:r>
              <a:rPr lang="et-EE" altLang="et-EE" dirty="0" err="1" smtClean="0"/>
              <a:t>Beauvoir</a:t>
            </a:r>
            <a:r>
              <a:rPr lang="et-EE" altLang="et-EE" dirty="0" smtClean="0"/>
              <a:t>) </a:t>
            </a:r>
            <a:endParaRPr lang="et-EE" altLang="et-EE" dirty="0"/>
          </a:p>
          <a:p>
            <a:pPr>
              <a:defRPr/>
            </a:pPr>
            <a:r>
              <a:rPr lang="et-EE" altLang="et-EE" dirty="0" smtClean="0"/>
              <a:t>See, mida õpetada, kujuneb välja </a:t>
            </a:r>
            <a:r>
              <a:rPr lang="et-EE" altLang="et-EE" b="1" dirty="0" smtClean="0"/>
              <a:t>konkreetses</a:t>
            </a:r>
            <a:r>
              <a:rPr lang="et-EE" altLang="et-EE" dirty="0" smtClean="0"/>
              <a:t> ühiskonnas</a:t>
            </a:r>
            <a:endParaRPr lang="et-EE" altLang="et-EE" dirty="0"/>
          </a:p>
          <a:p>
            <a:pPr>
              <a:defRPr/>
            </a:pPr>
            <a:r>
              <a:rPr lang="et-EE" altLang="et-EE" dirty="0" smtClean="0"/>
              <a:t>Soorolli mõjutavad ühiskondlikud normid ja tabud, need suunavad inimese käitumist (ka alateadlikult)</a:t>
            </a:r>
            <a:endParaRPr lang="et-EE" altLang="et-EE" dirty="0"/>
          </a:p>
        </p:txBody>
      </p:sp>
    </p:spTree>
    <p:extLst>
      <p:ext uri="{BB962C8B-B14F-4D97-AF65-F5344CB8AC3E}">
        <p14:creationId xmlns:p14="http://schemas.microsoft.com/office/powerpoint/2010/main" val="8942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t-EE" dirty="0" smtClean="0"/>
              <a:t>Soorollid on kohati jaotunud täiesti meelevaldselt </a:t>
            </a:r>
            <a:r>
              <a:rPr lang="et-EE" altLang="et-EE" dirty="0"/>
              <a:t>(</a:t>
            </a:r>
            <a:r>
              <a:rPr lang="et-EE" altLang="et-EE" dirty="0" err="1"/>
              <a:t>Wolff</a:t>
            </a:r>
            <a:r>
              <a:rPr lang="et-EE" altLang="et-EE" dirty="0"/>
              <a:t> 2005</a:t>
            </a:r>
            <a:r>
              <a:rPr lang="et-EE" altLang="et-EE" dirty="0" smtClean="0"/>
              <a:t>)</a:t>
            </a:r>
            <a:r>
              <a:rPr lang="et-EE" dirty="0" smtClean="0"/>
              <a:t>:</a:t>
            </a:r>
            <a:endParaRPr lang="et-EE" dirty="0"/>
          </a:p>
          <a:p>
            <a:pPr>
              <a:buFontTx/>
              <a:buChar char="-"/>
              <a:defRPr/>
            </a:pPr>
            <a:r>
              <a:rPr lang="et-EE" i="1" dirty="0"/>
              <a:t>m</a:t>
            </a:r>
            <a:r>
              <a:rPr lang="et-EE" i="1" dirty="0" smtClean="0"/>
              <a:t>õnes ühiskonnas karjatavad ainult mehed kitsi, teises ainult naised;</a:t>
            </a:r>
          </a:p>
          <a:p>
            <a:pPr>
              <a:buFontTx/>
              <a:buChar char="-"/>
              <a:defRPr/>
            </a:pPr>
            <a:r>
              <a:rPr lang="et-EE" i="1" dirty="0"/>
              <a:t>e</a:t>
            </a:r>
            <a:r>
              <a:rPr lang="et-EE" i="1" dirty="0" smtClean="0"/>
              <a:t>i eksisteeri bioloogilist põhjust;</a:t>
            </a:r>
          </a:p>
          <a:p>
            <a:pPr>
              <a:buFontTx/>
              <a:buChar char="-"/>
              <a:defRPr/>
            </a:pPr>
            <a:r>
              <a:rPr lang="et-EE" i="1" dirty="0"/>
              <a:t>e</a:t>
            </a:r>
            <a:r>
              <a:rPr lang="et-EE" i="1" dirty="0" smtClean="0"/>
              <a:t>rinevus tuleb tavast, mis on </a:t>
            </a:r>
            <a:r>
              <a:rPr lang="et-EE" b="1" i="1" dirty="0" smtClean="0"/>
              <a:t>sotsiaalne konstruktsioon</a:t>
            </a:r>
            <a:r>
              <a:rPr lang="et-EE" i="1" dirty="0" smtClean="0"/>
              <a:t>;</a:t>
            </a:r>
            <a:endParaRPr lang="et-EE" b="1" i="1" dirty="0"/>
          </a:p>
          <a:p>
            <a:pPr>
              <a:buFontTx/>
              <a:buChar char="-"/>
              <a:defRPr/>
            </a:pPr>
            <a:r>
              <a:rPr lang="et-EE" i="1" dirty="0"/>
              <a:t>s</a:t>
            </a:r>
            <a:r>
              <a:rPr lang="et-EE" i="1" dirty="0" smtClean="0"/>
              <a:t>oorolli</a:t>
            </a:r>
            <a:r>
              <a:rPr lang="et-EE" b="1" i="1" dirty="0" smtClean="0"/>
              <a:t> </a:t>
            </a:r>
            <a:r>
              <a:rPr lang="et-EE" i="1" dirty="0" smtClean="0"/>
              <a:t>peaks saama põhimõtteliselt ümber hinnata või muuta.</a:t>
            </a:r>
          </a:p>
          <a:p>
            <a:pPr>
              <a:buFontTx/>
              <a:buChar char="-"/>
              <a:defRPr/>
            </a:pPr>
            <a:endParaRPr lang="et-EE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8E42FC-7488-4AE4-A169-76FF1CB8578B}" type="slidenum">
              <a:rPr lang="et-EE" altLang="en-US" smtClean="0"/>
              <a:pPr eaLnBrk="1" hangingPunct="1"/>
              <a:t>8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13651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b="1" dirty="0" smtClean="0"/>
              <a:t>Kuidas soorolli muuta?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dirty="0" smtClean="0"/>
              <a:t>Nt </a:t>
            </a:r>
            <a:r>
              <a:rPr lang="et-EE" b="1" dirty="0" smtClean="0"/>
              <a:t>sotsiaalpoliitika</a:t>
            </a:r>
            <a:r>
              <a:rPr lang="et-EE" dirty="0" smtClean="0"/>
              <a:t> kaudu </a:t>
            </a:r>
            <a:r>
              <a:rPr lang="et-EE" altLang="et-EE" dirty="0"/>
              <a:t>(</a:t>
            </a:r>
            <a:r>
              <a:rPr lang="et-EE" altLang="et-EE" dirty="0" err="1"/>
              <a:t>Wolff</a:t>
            </a:r>
            <a:r>
              <a:rPr lang="et-EE" altLang="et-EE" dirty="0"/>
              <a:t> 2005</a:t>
            </a:r>
            <a:r>
              <a:rPr lang="et-EE" altLang="et-EE" dirty="0" smtClean="0"/>
              <a:t>)</a:t>
            </a:r>
            <a:r>
              <a:rPr lang="et-EE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et-EE" i="1" dirty="0" smtClean="0"/>
              <a:t>emaduspuhkuse asendamine „vanemapuhkusega“ – võib kasutada ükskõik kumb vanematest;</a:t>
            </a:r>
          </a:p>
          <a:p>
            <a:pPr>
              <a:buFontTx/>
              <a:buChar char="-"/>
              <a:defRPr/>
            </a:pPr>
            <a:r>
              <a:rPr lang="et-EE" i="1" dirty="0" smtClean="0"/>
              <a:t>kui me püüame aga ühendada naiste karjääri perega, siis tekivad „topelttööpäevad“.</a:t>
            </a:r>
            <a:endParaRPr lang="et-EE" i="1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79202E-005B-4E6B-94F8-5F9CD0D1CC3C}" type="slidenum">
              <a:rPr lang="et-EE" altLang="en-US" smtClean="0"/>
              <a:pPr eaLnBrk="1" hangingPunct="1"/>
              <a:t>9</a:t>
            </a:fld>
            <a:endParaRPr lang="et-EE" altLang="en-US" smtClean="0"/>
          </a:p>
        </p:txBody>
      </p:sp>
    </p:spTree>
    <p:extLst>
      <p:ext uri="{BB962C8B-B14F-4D97-AF65-F5344CB8AC3E}">
        <p14:creationId xmlns:p14="http://schemas.microsoft.com/office/powerpoint/2010/main" val="7702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1296</Words>
  <Application>Microsoft Office PowerPoint</Application>
  <PresentationFormat>Ekraaniseanss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20</vt:i4>
      </vt:variant>
    </vt:vector>
  </HeadingPairs>
  <TitlesOfParts>
    <vt:vector size="21" baseType="lpstr">
      <vt:lpstr>Office Theme</vt:lpstr>
      <vt:lpstr>Feminism</vt:lpstr>
      <vt:lpstr>Patriarhaalne rõhumine</vt:lpstr>
      <vt:lpstr>Neli näidet patriarhaalsusest</vt:lpstr>
      <vt:lpstr>Toetav toimimine – eelistuslik vastuvõtupoliitika (Wolff 2005)</vt:lpstr>
      <vt:lpstr>Vastuvõetamatu diskrimineerimine (Wolff 2005)</vt:lpstr>
      <vt:lpstr>Simone de Beauvoir (üks kuulsamaid feministe)</vt:lpstr>
      <vt:lpstr>Soorollid</vt:lpstr>
      <vt:lpstr>PowerPointi esitlus</vt:lpstr>
      <vt:lpstr>Kuidas soorolli muuta?</vt:lpstr>
      <vt:lpstr>Mis on topelttööpäevad?</vt:lpstr>
      <vt:lpstr>2 tähtsat mõistet</vt:lpstr>
      <vt:lpstr>Veel sugudest</vt:lpstr>
      <vt:lpstr>  Mõned Eesti saavutused soolise võrdõiguslikkuse osas </vt:lpstr>
      <vt:lpstr>Feminism jaguneb üldjoontes kaheks:</vt:lpstr>
      <vt:lpstr>Võrdsete õiguste feminism</vt:lpstr>
      <vt:lpstr>Radikaalne feminism</vt:lpstr>
      <vt:lpstr>Radikaalsed feministid tahavad muuta järgmisi kivistunud seisukohti meeste ja naiste kohta:</vt:lpstr>
      <vt:lpstr>Tuletame meelde: Platoni feminism</vt:lpstr>
      <vt:lpstr>PowerPointi esitlus</vt:lpstr>
      <vt:lpstr>Kasutatud allikad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Feminism</dc:title>
  <dc:creator>Peedu</dc:creator>
  <cp:lastModifiedBy>kasutaja</cp:lastModifiedBy>
  <cp:revision>9</cp:revision>
  <dcterms:created xsi:type="dcterms:W3CDTF">2016-09-25T11:22:47Z</dcterms:created>
  <dcterms:modified xsi:type="dcterms:W3CDTF">2022-03-27T09:40:29Z</dcterms:modified>
</cp:coreProperties>
</file>