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77" r:id="rId5"/>
    <p:sldId id="282" r:id="rId6"/>
    <p:sldId id="268" r:id="rId7"/>
    <p:sldId id="275" r:id="rId8"/>
    <p:sldId id="269" r:id="rId9"/>
    <p:sldId id="276" r:id="rId10"/>
    <p:sldId id="273" r:id="rId11"/>
    <p:sldId id="281" r:id="rId12"/>
    <p:sldId id="274" r:id="rId13"/>
    <p:sldId id="272" r:id="rId14"/>
    <p:sldId id="271" r:id="rId15"/>
    <p:sldId id="283" r:id="rId16"/>
    <p:sldId id="284" r:id="rId17"/>
    <p:sldId id="257" r:id="rId18"/>
    <p:sldId id="278" r:id="rId19"/>
  </p:sldIdLst>
  <p:sldSz cx="9144000" cy="6858000" type="screen4x3"/>
  <p:notesSz cx="6858000" cy="9144000"/>
  <p:defaultTextStyle>
    <a:defPPr>
      <a:defRPr lang="et-EE"/>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CC3300"/>
    <a:srgbClr val="99FF66"/>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1272"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t-EE"/>
          </a:p>
        </p:txBody>
      </p:sp>
      <p:sp>
        <p:nvSpPr>
          <p:cNvPr id="5" name="Rectangle 5"/>
          <p:cNvSpPr>
            <a:spLocks noGrp="1" noChangeArrowheads="1"/>
          </p:cNvSpPr>
          <p:nvPr>
            <p:ph type="ftr" sz="quarter" idx="11"/>
          </p:nvPr>
        </p:nvSpPr>
        <p:spPr>
          <a:ln/>
        </p:spPr>
        <p:txBody>
          <a:bodyPr/>
          <a:lstStyle>
            <a:lvl1pPr>
              <a:defRPr/>
            </a:lvl1pPr>
          </a:lstStyle>
          <a:p>
            <a:pPr>
              <a:defRPr/>
            </a:pPr>
            <a:endParaRPr lang="et-EE"/>
          </a:p>
        </p:txBody>
      </p:sp>
      <p:sp>
        <p:nvSpPr>
          <p:cNvPr id="6" name="Rectangle 6"/>
          <p:cNvSpPr>
            <a:spLocks noGrp="1" noChangeArrowheads="1"/>
          </p:cNvSpPr>
          <p:nvPr>
            <p:ph type="sldNum" sz="quarter" idx="12"/>
          </p:nvPr>
        </p:nvSpPr>
        <p:spPr>
          <a:ln/>
        </p:spPr>
        <p:txBody>
          <a:bodyPr/>
          <a:lstStyle>
            <a:lvl1pPr>
              <a:defRPr/>
            </a:lvl1pPr>
          </a:lstStyle>
          <a:p>
            <a:pPr>
              <a:defRPr/>
            </a:pPr>
            <a:fld id="{DF75AB58-9442-482D-ABDC-DA2D1D4844A3}" type="slidenum">
              <a:rPr lang="et-EE"/>
              <a:pPr>
                <a:defRPr/>
              </a:pPr>
              <a:t>‹#›</a:t>
            </a:fld>
            <a:endParaRPr lang="et-EE"/>
          </a:p>
        </p:txBody>
      </p:sp>
    </p:spTree>
    <p:extLst>
      <p:ext uri="{BB962C8B-B14F-4D97-AF65-F5344CB8AC3E}">
        <p14:creationId xmlns:p14="http://schemas.microsoft.com/office/powerpoint/2010/main" val="2364984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t-EE"/>
          </a:p>
        </p:txBody>
      </p:sp>
      <p:sp>
        <p:nvSpPr>
          <p:cNvPr id="5" name="Rectangle 5"/>
          <p:cNvSpPr>
            <a:spLocks noGrp="1" noChangeArrowheads="1"/>
          </p:cNvSpPr>
          <p:nvPr>
            <p:ph type="ftr" sz="quarter" idx="11"/>
          </p:nvPr>
        </p:nvSpPr>
        <p:spPr>
          <a:ln/>
        </p:spPr>
        <p:txBody>
          <a:bodyPr/>
          <a:lstStyle>
            <a:lvl1pPr>
              <a:defRPr/>
            </a:lvl1pPr>
          </a:lstStyle>
          <a:p>
            <a:pPr>
              <a:defRPr/>
            </a:pPr>
            <a:endParaRPr lang="et-EE"/>
          </a:p>
        </p:txBody>
      </p:sp>
      <p:sp>
        <p:nvSpPr>
          <p:cNvPr id="6" name="Rectangle 6"/>
          <p:cNvSpPr>
            <a:spLocks noGrp="1" noChangeArrowheads="1"/>
          </p:cNvSpPr>
          <p:nvPr>
            <p:ph type="sldNum" sz="quarter" idx="12"/>
          </p:nvPr>
        </p:nvSpPr>
        <p:spPr>
          <a:ln/>
        </p:spPr>
        <p:txBody>
          <a:bodyPr/>
          <a:lstStyle>
            <a:lvl1pPr>
              <a:defRPr/>
            </a:lvl1pPr>
          </a:lstStyle>
          <a:p>
            <a:pPr>
              <a:defRPr/>
            </a:pPr>
            <a:fld id="{D58F6CD5-22E4-4919-8B37-A781D79626DF}" type="slidenum">
              <a:rPr lang="et-EE"/>
              <a:pPr>
                <a:defRPr/>
              </a:pPr>
              <a:t>‹#›</a:t>
            </a:fld>
            <a:endParaRPr lang="et-EE"/>
          </a:p>
        </p:txBody>
      </p:sp>
    </p:spTree>
    <p:extLst>
      <p:ext uri="{BB962C8B-B14F-4D97-AF65-F5344CB8AC3E}">
        <p14:creationId xmlns:p14="http://schemas.microsoft.com/office/powerpoint/2010/main" val="255146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t-EE"/>
          </a:p>
        </p:txBody>
      </p:sp>
      <p:sp>
        <p:nvSpPr>
          <p:cNvPr id="5" name="Rectangle 5"/>
          <p:cNvSpPr>
            <a:spLocks noGrp="1" noChangeArrowheads="1"/>
          </p:cNvSpPr>
          <p:nvPr>
            <p:ph type="ftr" sz="quarter" idx="11"/>
          </p:nvPr>
        </p:nvSpPr>
        <p:spPr>
          <a:ln/>
        </p:spPr>
        <p:txBody>
          <a:bodyPr/>
          <a:lstStyle>
            <a:lvl1pPr>
              <a:defRPr/>
            </a:lvl1pPr>
          </a:lstStyle>
          <a:p>
            <a:pPr>
              <a:defRPr/>
            </a:pPr>
            <a:endParaRPr lang="et-EE"/>
          </a:p>
        </p:txBody>
      </p:sp>
      <p:sp>
        <p:nvSpPr>
          <p:cNvPr id="6" name="Rectangle 6"/>
          <p:cNvSpPr>
            <a:spLocks noGrp="1" noChangeArrowheads="1"/>
          </p:cNvSpPr>
          <p:nvPr>
            <p:ph type="sldNum" sz="quarter" idx="12"/>
          </p:nvPr>
        </p:nvSpPr>
        <p:spPr>
          <a:ln/>
        </p:spPr>
        <p:txBody>
          <a:bodyPr/>
          <a:lstStyle>
            <a:lvl1pPr>
              <a:defRPr/>
            </a:lvl1pPr>
          </a:lstStyle>
          <a:p>
            <a:pPr>
              <a:defRPr/>
            </a:pPr>
            <a:fld id="{380A5CA3-E461-4E1C-B24E-A2F1630C1818}" type="slidenum">
              <a:rPr lang="et-EE"/>
              <a:pPr>
                <a:defRPr/>
              </a:pPr>
              <a:t>‹#›</a:t>
            </a:fld>
            <a:endParaRPr lang="et-EE"/>
          </a:p>
        </p:txBody>
      </p:sp>
    </p:spTree>
    <p:extLst>
      <p:ext uri="{BB962C8B-B14F-4D97-AF65-F5344CB8AC3E}">
        <p14:creationId xmlns:p14="http://schemas.microsoft.com/office/powerpoint/2010/main" val="1445930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t-EE"/>
          </a:p>
        </p:txBody>
      </p:sp>
      <p:sp>
        <p:nvSpPr>
          <p:cNvPr id="5" name="Rectangle 5"/>
          <p:cNvSpPr>
            <a:spLocks noGrp="1" noChangeArrowheads="1"/>
          </p:cNvSpPr>
          <p:nvPr>
            <p:ph type="ftr" sz="quarter" idx="11"/>
          </p:nvPr>
        </p:nvSpPr>
        <p:spPr>
          <a:ln/>
        </p:spPr>
        <p:txBody>
          <a:bodyPr/>
          <a:lstStyle>
            <a:lvl1pPr>
              <a:defRPr/>
            </a:lvl1pPr>
          </a:lstStyle>
          <a:p>
            <a:pPr>
              <a:defRPr/>
            </a:pPr>
            <a:endParaRPr lang="et-EE"/>
          </a:p>
        </p:txBody>
      </p:sp>
      <p:sp>
        <p:nvSpPr>
          <p:cNvPr id="6" name="Rectangle 6"/>
          <p:cNvSpPr>
            <a:spLocks noGrp="1" noChangeArrowheads="1"/>
          </p:cNvSpPr>
          <p:nvPr>
            <p:ph type="sldNum" sz="quarter" idx="12"/>
          </p:nvPr>
        </p:nvSpPr>
        <p:spPr>
          <a:ln/>
        </p:spPr>
        <p:txBody>
          <a:bodyPr/>
          <a:lstStyle>
            <a:lvl1pPr>
              <a:defRPr/>
            </a:lvl1pPr>
          </a:lstStyle>
          <a:p>
            <a:pPr>
              <a:defRPr/>
            </a:pPr>
            <a:fld id="{1667C25B-613A-41F1-AC1C-E988F979022C}" type="slidenum">
              <a:rPr lang="et-EE"/>
              <a:pPr>
                <a:defRPr/>
              </a:pPr>
              <a:t>‹#›</a:t>
            </a:fld>
            <a:endParaRPr lang="et-EE"/>
          </a:p>
        </p:txBody>
      </p:sp>
    </p:spTree>
    <p:extLst>
      <p:ext uri="{BB962C8B-B14F-4D97-AF65-F5344CB8AC3E}">
        <p14:creationId xmlns:p14="http://schemas.microsoft.com/office/powerpoint/2010/main" val="3695810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t-EE"/>
          </a:p>
        </p:txBody>
      </p:sp>
      <p:sp>
        <p:nvSpPr>
          <p:cNvPr id="5" name="Rectangle 5"/>
          <p:cNvSpPr>
            <a:spLocks noGrp="1" noChangeArrowheads="1"/>
          </p:cNvSpPr>
          <p:nvPr>
            <p:ph type="ftr" sz="quarter" idx="11"/>
          </p:nvPr>
        </p:nvSpPr>
        <p:spPr>
          <a:ln/>
        </p:spPr>
        <p:txBody>
          <a:bodyPr/>
          <a:lstStyle>
            <a:lvl1pPr>
              <a:defRPr/>
            </a:lvl1pPr>
          </a:lstStyle>
          <a:p>
            <a:pPr>
              <a:defRPr/>
            </a:pPr>
            <a:endParaRPr lang="et-EE"/>
          </a:p>
        </p:txBody>
      </p:sp>
      <p:sp>
        <p:nvSpPr>
          <p:cNvPr id="6" name="Rectangle 6"/>
          <p:cNvSpPr>
            <a:spLocks noGrp="1" noChangeArrowheads="1"/>
          </p:cNvSpPr>
          <p:nvPr>
            <p:ph type="sldNum" sz="quarter" idx="12"/>
          </p:nvPr>
        </p:nvSpPr>
        <p:spPr>
          <a:ln/>
        </p:spPr>
        <p:txBody>
          <a:bodyPr/>
          <a:lstStyle>
            <a:lvl1pPr>
              <a:defRPr/>
            </a:lvl1pPr>
          </a:lstStyle>
          <a:p>
            <a:pPr>
              <a:defRPr/>
            </a:pPr>
            <a:fld id="{41E8B973-26F8-4D14-AECE-970F93E1449F}" type="slidenum">
              <a:rPr lang="et-EE"/>
              <a:pPr>
                <a:defRPr/>
              </a:pPr>
              <a:t>‹#›</a:t>
            </a:fld>
            <a:endParaRPr lang="et-EE"/>
          </a:p>
        </p:txBody>
      </p:sp>
    </p:spTree>
    <p:extLst>
      <p:ext uri="{BB962C8B-B14F-4D97-AF65-F5344CB8AC3E}">
        <p14:creationId xmlns:p14="http://schemas.microsoft.com/office/powerpoint/2010/main" val="1094652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Rectangle 4"/>
          <p:cNvSpPr>
            <a:spLocks noGrp="1" noChangeArrowheads="1"/>
          </p:cNvSpPr>
          <p:nvPr>
            <p:ph type="dt" sz="half" idx="10"/>
          </p:nvPr>
        </p:nvSpPr>
        <p:spPr>
          <a:ln/>
        </p:spPr>
        <p:txBody>
          <a:bodyPr/>
          <a:lstStyle>
            <a:lvl1pPr>
              <a:defRPr/>
            </a:lvl1pPr>
          </a:lstStyle>
          <a:p>
            <a:pPr>
              <a:defRPr/>
            </a:pPr>
            <a:endParaRPr lang="et-EE"/>
          </a:p>
        </p:txBody>
      </p:sp>
      <p:sp>
        <p:nvSpPr>
          <p:cNvPr id="6" name="Rectangle 5"/>
          <p:cNvSpPr>
            <a:spLocks noGrp="1" noChangeArrowheads="1"/>
          </p:cNvSpPr>
          <p:nvPr>
            <p:ph type="ftr" sz="quarter" idx="11"/>
          </p:nvPr>
        </p:nvSpPr>
        <p:spPr>
          <a:ln/>
        </p:spPr>
        <p:txBody>
          <a:bodyPr/>
          <a:lstStyle>
            <a:lvl1pPr>
              <a:defRPr/>
            </a:lvl1pPr>
          </a:lstStyle>
          <a:p>
            <a:pPr>
              <a:defRPr/>
            </a:pPr>
            <a:endParaRPr lang="et-EE"/>
          </a:p>
        </p:txBody>
      </p:sp>
      <p:sp>
        <p:nvSpPr>
          <p:cNvPr id="7" name="Rectangle 6"/>
          <p:cNvSpPr>
            <a:spLocks noGrp="1" noChangeArrowheads="1"/>
          </p:cNvSpPr>
          <p:nvPr>
            <p:ph type="sldNum" sz="quarter" idx="12"/>
          </p:nvPr>
        </p:nvSpPr>
        <p:spPr>
          <a:ln/>
        </p:spPr>
        <p:txBody>
          <a:bodyPr/>
          <a:lstStyle>
            <a:lvl1pPr>
              <a:defRPr/>
            </a:lvl1pPr>
          </a:lstStyle>
          <a:p>
            <a:pPr>
              <a:defRPr/>
            </a:pPr>
            <a:fld id="{DC16DE49-6FF1-45C6-8D2A-283E3A4C9853}" type="slidenum">
              <a:rPr lang="et-EE"/>
              <a:pPr>
                <a:defRPr/>
              </a:pPr>
              <a:t>‹#›</a:t>
            </a:fld>
            <a:endParaRPr lang="et-EE"/>
          </a:p>
        </p:txBody>
      </p:sp>
    </p:spTree>
    <p:extLst>
      <p:ext uri="{BB962C8B-B14F-4D97-AF65-F5344CB8AC3E}">
        <p14:creationId xmlns:p14="http://schemas.microsoft.com/office/powerpoint/2010/main" val="2903967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Rectangle 4"/>
          <p:cNvSpPr>
            <a:spLocks noGrp="1" noChangeArrowheads="1"/>
          </p:cNvSpPr>
          <p:nvPr>
            <p:ph type="dt" sz="half" idx="10"/>
          </p:nvPr>
        </p:nvSpPr>
        <p:spPr>
          <a:ln/>
        </p:spPr>
        <p:txBody>
          <a:bodyPr/>
          <a:lstStyle>
            <a:lvl1pPr>
              <a:defRPr/>
            </a:lvl1pPr>
          </a:lstStyle>
          <a:p>
            <a:pPr>
              <a:defRPr/>
            </a:pPr>
            <a:endParaRPr lang="et-EE"/>
          </a:p>
        </p:txBody>
      </p:sp>
      <p:sp>
        <p:nvSpPr>
          <p:cNvPr id="8" name="Rectangle 5"/>
          <p:cNvSpPr>
            <a:spLocks noGrp="1" noChangeArrowheads="1"/>
          </p:cNvSpPr>
          <p:nvPr>
            <p:ph type="ftr" sz="quarter" idx="11"/>
          </p:nvPr>
        </p:nvSpPr>
        <p:spPr>
          <a:ln/>
        </p:spPr>
        <p:txBody>
          <a:bodyPr/>
          <a:lstStyle>
            <a:lvl1pPr>
              <a:defRPr/>
            </a:lvl1pPr>
          </a:lstStyle>
          <a:p>
            <a:pPr>
              <a:defRPr/>
            </a:pPr>
            <a:endParaRPr lang="et-EE"/>
          </a:p>
        </p:txBody>
      </p:sp>
      <p:sp>
        <p:nvSpPr>
          <p:cNvPr id="9" name="Rectangle 6"/>
          <p:cNvSpPr>
            <a:spLocks noGrp="1" noChangeArrowheads="1"/>
          </p:cNvSpPr>
          <p:nvPr>
            <p:ph type="sldNum" sz="quarter" idx="12"/>
          </p:nvPr>
        </p:nvSpPr>
        <p:spPr>
          <a:ln/>
        </p:spPr>
        <p:txBody>
          <a:bodyPr/>
          <a:lstStyle>
            <a:lvl1pPr>
              <a:defRPr/>
            </a:lvl1pPr>
          </a:lstStyle>
          <a:p>
            <a:pPr>
              <a:defRPr/>
            </a:pPr>
            <a:fld id="{397048D1-1073-425F-A5BC-994627A68BA5}" type="slidenum">
              <a:rPr lang="et-EE"/>
              <a:pPr>
                <a:defRPr/>
              </a:pPr>
              <a:t>‹#›</a:t>
            </a:fld>
            <a:endParaRPr lang="et-EE"/>
          </a:p>
        </p:txBody>
      </p:sp>
    </p:spTree>
    <p:extLst>
      <p:ext uri="{BB962C8B-B14F-4D97-AF65-F5344CB8AC3E}">
        <p14:creationId xmlns:p14="http://schemas.microsoft.com/office/powerpoint/2010/main" val="3568576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Rectangle 4"/>
          <p:cNvSpPr>
            <a:spLocks noGrp="1" noChangeArrowheads="1"/>
          </p:cNvSpPr>
          <p:nvPr>
            <p:ph type="dt" sz="half" idx="10"/>
          </p:nvPr>
        </p:nvSpPr>
        <p:spPr>
          <a:ln/>
        </p:spPr>
        <p:txBody>
          <a:bodyPr/>
          <a:lstStyle>
            <a:lvl1pPr>
              <a:defRPr/>
            </a:lvl1pPr>
          </a:lstStyle>
          <a:p>
            <a:pPr>
              <a:defRPr/>
            </a:pPr>
            <a:endParaRPr lang="et-EE"/>
          </a:p>
        </p:txBody>
      </p:sp>
      <p:sp>
        <p:nvSpPr>
          <p:cNvPr id="4" name="Rectangle 5"/>
          <p:cNvSpPr>
            <a:spLocks noGrp="1" noChangeArrowheads="1"/>
          </p:cNvSpPr>
          <p:nvPr>
            <p:ph type="ftr" sz="quarter" idx="11"/>
          </p:nvPr>
        </p:nvSpPr>
        <p:spPr>
          <a:ln/>
        </p:spPr>
        <p:txBody>
          <a:bodyPr/>
          <a:lstStyle>
            <a:lvl1pPr>
              <a:defRPr/>
            </a:lvl1pPr>
          </a:lstStyle>
          <a:p>
            <a:pPr>
              <a:defRPr/>
            </a:pPr>
            <a:endParaRPr lang="et-EE"/>
          </a:p>
        </p:txBody>
      </p:sp>
      <p:sp>
        <p:nvSpPr>
          <p:cNvPr id="5" name="Rectangle 6"/>
          <p:cNvSpPr>
            <a:spLocks noGrp="1" noChangeArrowheads="1"/>
          </p:cNvSpPr>
          <p:nvPr>
            <p:ph type="sldNum" sz="quarter" idx="12"/>
          </p:nvPr>
        </p:nvSpPr>
        <p:spPr>
          <a:ln/>
        </p:spPr>
        <p:txBody>
          <a:bodyPr/>
          <a:lstStyle>
            <a:lvl1pPr>
              <a:defRPr/>
            </a:lvl1pPr>
          </a:lstStyle>
          <a:p>
            <a:pPr>
              <a:defRPr/>
            </a:pPr>
            <a:fld id="{3F02D8AA-66EB-4C5D-BBB9-D718F8AEE5F1}" type="slidenum">
              <a:rPr lang="et-EE"/>
              <a:pPr>
                <a:defRPr/>
              </a:pPr>
              <a:t>‹#›</a:t>
            </a:fld>
            <a:endParaRPr lang="et-EE"/>
          </a:p>
        </p:txBody>
      </p:sp>
    </p:spTree>
    <p:extLst>
      <p:ext uri="{BB962C8B-B14F-4D97-AF65-F5344CB8AC3E}">
        <p14:creationId xmlns:p14="http://schemas.microsoft.com/office/powerpoint/2010/main" val="1583468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t-EE"/>
          </a:p>
        </p:txBody>
      </p:sp>
      <p:sp>
        <p:nvSpPr>
          <p:cNvPr id="3" name="Rectangle 5"/>
          <p:cNvSpPr>
            <a:spLocks noGrp="1" noChangeArrowheads="1"/>
          </p:cNvSpPr>
          <p:nvPr>
            <p:ph type="ftr" sz="quarter" idx="11"/>
          </p:nvPr>
        </p:nvSpPr>
        <p:spPr>
          <a:ln/>
        </p:spPr>
        <p:txBody>
          <a:bodyPr/>
          <a:lstStyle>
            <a:lvl1pPr>
              <a:defRPr/>
            </a:lvl1pPr>
          </a:lstStyle>
          <a:p>
            <a:pPr>
              <a:defRPr/>
            </a:pPr>
            <a:endParaRPr lang="et-EE"/>
          </a:p>
        </p:txBody>
      </p:sp>
      <p:sp>
        <p:nvSpPr>
          <p:cNvPr id="4" name="Rectangle 6"/>
          <p:cNvSpPr>
            <a:spLocks noGrp="1" noChangeArrowheads="1"/>
          </p:cNvSpPr>
          <p:nvPr>
            <p:ph type="sldNum" sz="quarter" idx="12"/>
          </p:nvPr>
        </p:nvSpPr>
        <p:spPr>
          <a:ln/>
        </p:spPr>
        <p:txBody>
          <a:bodyPr/>
          <a:lstStyle>
            <a:lvl1pPr>
              <a:defRPr/>
            </a:lvl1pPr>
          </a:lstStyle>
          <a:p>
            <a:pPr>
              <a:defRPr/>
            </a:pPr>
            <a:fld id="{64C28DF9-2DE4-463A-BA62-37C35F5CBAFB}" type="slidenum">
              <a:rPr lang="et-EE"/>
              <a:pPr>
                <a:defRPr/>
              </a:pPr>
              <a:t>‹#›</a:t>
            </a:fld>
            <a:endParaRPr lang="et-EE"/>
          </a:p>
        </p:txBody>
      </p:sp>
    </p:spTree>
    <p:extLst>
      <p:ext uri="{BB962C8B-B14F-4D97-AF65-F5344CB8AC3E}">
        <p14:creationId xmlns:p14="http://schemas.microsoft.com/office/powerpoint/2010/main" val="3149678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t-EE"/>
          </a:p>
        </p:txBody>
      </p:sp>
      <p:sp>
        <p:nvSpPr>
          <p:cNvPr id="6" name="Rectangle 5"/>
          <p:cNvSpPr>
            <a:spLocks noGrp="1" noChangeArrowheads="1"/>
          </p:cNvSpPr>
          <p:nvPr>
            <p:ph type="ftr" sz="quarter" idx="11"/>
          </p:nvPr>
        </p:nvSpPr>
        <p:spPr>
          <a:ln/>
        </p:spPr>
        <p:txBody>
          <a:bodyPr/>
          <a:lstStyle>
            <a:lvl1pPr>
              <a:defRPr/>
            </a:lvl1pPr>
          </a:lstStyle>
          <a:p>
            <a:pPr>
              <a:defRPr/>
            </a:pPr>
            <a:endParaRPr lang="et-EE"/>
          </a:p>
        </p:txBody>
      </p:sp>
      <p:sp>
        <p:nvSpPr>
          <p:cNvPr id="7" name="Rectangle 6"/>
          <p:cNvSpPr>
            <a:spLocks noGrp="1" noChangeArrowheads="1"/>
          </p:cNvSpPr>
          <p:nvPr>
            <p:ph type="sldNum" sz="quarter" idx="12"/>
          </p:nvPr>
        </p:nvSpPr>
        <p:spPr>
          <a:ln/>
        </p:spPr>
        <p:txBody>
          <a:bodyPr/>
          <a:lstStyle>
            <a:lvl1pPr>
              <a:defRPr/>
            </a:lvl1pPr>
          </a:lstStyle>
          <a:p>
            <a:pPr>
              <a:defRPr/>
            </a:pPr>
            <a:fld id="{8C574D68-FE30-4B00-A656-FCFCF643A95E}" type="slidenum">
              <a:rPr lang="et-EE"/>
              <a:pPr>
                <a:defRPr/>
              </a:pPr>
              <a:t>‹#›</a:t>
            </a:fld>
            <a:endParaRPr lang="et-EE"/>
          </a:p>
        </p:txBody>
      </p:sp>
    </p:spTree>
    <p:extLst>
      <p:ext uri="{BB962C8B-B14F-4D97-AF65-F5344CB8AC3E}">
        <p14:creationId xmlns:p14="http://schemas.microsoft.com/office/powerpoint/2010/main" val="3847990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t-E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t-EE"/>
          </a:p>
        </p:txBody>
      </p:sp>
      <p:sp>
        <p:nvSpPr>
          <p:cNvPr id="6" name="Rectangle 5"/>
          <p:cNvSpPr>
            <a:spLocks noGrp="1" noChangeArrowheads="1"/>
          </p:cNvSpPr>
          <p:nvPr>
            <p:ph type="ftr" sz="quarter" idx="11"/>
          </p:nvPr>
        </p:nvSpPr>
        <p:spPr>
          <a:ln/>
        </p:spPr>
        <p:txBody>
          <a:bodyPr/>
          <a:lstStyle>
            <a:lvl1pPr>
              <a:defRPr/>
            </a:lvl1pPr>
          </a:lstStyle>
          <a:p>
            <a:pPr>
              <a:defRPr/>
            </a:pPr>
            <a:endParaRPr lang="et-EE"/>
          </a:p>
        </p:txBody>
      </p:sp>
      <p:sp>
        <p:nvSpPr>
          <p:cNvPr id="7" name="Rectangle 6"/>
          <p:cNvSpPr>
            <a:spLocks noGrp="1" noChangeArrowheads="1"/>
          </p:cNvSpPr>
          <p:nvPr>
            <p:ph type="sldNum" sz="quarter" idx="12"/>
          </p:nvPr>
        </p:nvSpPr>
        <p:spPr>
          <a:ln/>
        </p:spPr>
        <p:txBody>
          <a:bodyPr/>
          <a:lstStyle>
            <a:lvl1pPr>
              <a:defRPr/>
            </a:lvl1pPr>
          </a:lstStyle>
          <a:p>
            <a:pPr>
              <a:defRPr/>
            </a:pPr>
            <a:fld id="{B1E1C627-48DC-4E07-A342-9A0ACC3BE495}" type="slidenum">
              <a:rPr lang="et-EE"/>
              <a:pPr>
                <a:defRPr/>
              </a:pPr>
              <a:t>‹#›</a:t>
            </a:fld>
            <a:endParaRPr lang="et-EE"/>
          </a:p>
        </p:txBody>
      </p:sp>
    </p:spTree>
    <p:extLst>
      <p:ext uri="{BB962C8B-B14F-4D97-AF65-F5344CB8AC3E}">
        <p14:creationId xmlns:p14="http://schemas.microsoft.com/office/powerpoint/2010/main" val="1546900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t-EE" altLang="et-EE"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t-EE" altLang="et-EE" smtClean="0"/>
              <a:t>Click to edit Master text styles</a:t>
            </a:r>
          </a:p>
          <a:p>
            <a:pPr lvl="1"/>
            <a:r>
              <a:rPr lang="et-EE" altLang="et-EE" smtClean="0"/>
              <a:t>Second level</a:t>
            </a:r>
          </a:p>
          <a:p>
            <a:pPr lvl="2"/>
            <a:r>
              <a:rPr lang="et-EE" altLang="et-EE" smtClean="0"/>
              <a:t>Third level</a:t>
            </a:r>
          </a:p>
          <a:p>
            <a:pPr lvl="3"/>
            <a:r>
              <a:rPr lang="et-EE" altLang="et-EE" smtClean="0"/>
              <a:t>Fourth level</a:t>
            </a:r>
          </a:p>
          <a:p>
            <a:pPr lvl="4"/>
            <a:r>
              <a:rPr lang="et-EE" altLang="et-EE"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t-EE"/>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t-EE"/>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2A111ABB-7C20-4702-BDFE-B99A90CAF352}" type="slidenum">
              <a:rPr lang="et-EE"/>
              <a:pPr>
                <a:defRPr/>
              </a:pPr>
              <a:t>‹#›</a:t>
            </a:fld>
            <a:endParaRPr lang="et-E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sodermalmsforskolor.se/nicolaigarden/extern/start.php"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arvamus.postimees.ee/808674/kasvatusteadlane-sooneutraalne-lasteaed-muudab-uhiskonna-vaesemaks?_ga=1.20276600.1320119259.1417513019"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erminoloogia.wikispaces.com/Hariduse+terminoloogia+seletav+s%C3%B5nastik" TargetMode="External"/><Relationship Id="rId2" Type="http://schemas.openxmlformats.org/officeDocument/2006/relationships/hyperlink" Target="http://et.oigussotsioloogia.wikia.com/" TargetMode="External"/><Relationship Id="rId1" Type="http://schemas.openxmlformats.org/officeDocument/2006/relationships/slideLayout" Target="../slideLayouts/slideLayout2.xml"/><Relationship Id="rId4" Type="http://schemas.openxmlformats.org/officeDocument/2006/relationships/hyperlink" Target="https://www.tlu.ee/opmat/ka/opiobjekt/Koolikultuur/koolikultuuri_mratlusi.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68313" y="549275"/>
            <a:ext cx="7772400" cy="1470025"/>
          </a:xfrm>
        </p:spPr>
        <p:txBody>
          <a:bodyPr/>
          <a:lstStyle/>
          <a:p>
            <a:pPr eaLnBrk="1" hangingPunct="1"/>
            <a:r>
              <a:rPr lang="et-EE" altLang="et-EE" b="1" smtClean="0">
                <a:solidFill>
                  <a:schemeClr val="accent2"/>
                </a:solidFill>
              </a:rPr>
              <a:t>Haridus ja ühiskond</a:t>
            </a:r>
          </a:p>
        </p:txBody>
      </p:sp>
      <p:sp>
        <p:nvSpPr>
          <p:cNvPr id="2051" name="Rectangle 3"/>
          <p:cNvSpPr>
            <a:spLocks noGrp="1" noChangeArrowheads="1"/>
          </p:cNvSpPr>
          <p:nvPr>
            <p:ph type="subTitle" idx="1"/>
          </p:nvPr>
        </p:nvSpPr>
        <p:spPr>
          <a:xfrm>
            <a:off x="127000" y="1844675"/>
            <a:ext cx="6400800" cy="1752600"/>
          </a:xfrm>
        </p:spPr>
        <p:txBody>
          <a:bodyPr/>
          <a:lstStyle/>
          <a:p>
            <a:pPr eaLnBrk="1" hangingPunct="1"/>
            <a:r>
              <a:rPr lang="et-EE" altLang="et-EE" i="1" smtClean="0"/>
              <a:t>Kas kool saab olla eetilisem kui ühiskond?</a:t>
            </a:r>
          </a:p>
          <a:p>
            <a:pPr eaLnBrk="1" hangingPunct="1"/>
            <a:endParaRPr lang="et-EE" altLang="et-EE" i="1" smtClean="0"/>
          </a:p>
          <a:p>
            <a:pPr eaLnBrk="1" hangingPunct="1"/>
            <a:endParaRPr lang="et-EE" altLang="et-EE" i="1" smtClean="0"/>
          </a:p>
          <a:p>
            <a:pPr eaLnBrk="1" hangingPunct="1"/>
            <a:endParaRPr lang="et-EE" altLang="et-EE" i="1" smtClean="0"/>
          </a:p>
          <a:p>
            <a:pPr eaLnBrk="1" hangingPunct="1"/>
            <a:endParaRPr lang="et-EE" altLang="et-EE" i="1" smtClean="0"/>
          </a:p>
        </p:txBody>
      </p:sp>
      <p:pic>
        <p:nvPicPr>
          <p:cNvPr id="2052" name="Picture 5" descr="scho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9513" y="2405063"/>
            <a:ext cx="2857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Box 1"/>
          <p:cNvSpPr txBox="1">
            <a:spLocks noChangeArrowheads="1"/>
          </p:cNvSpPr>
          <p:nvPr/>
        </p:nvSpPr>
        <p:spPr bwMode="auto">
          <a:xfrm>
            <a:off x="127000" y="4076700"/>
            <a:ext cx="63531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t-EE" altLang="et-EE" b="1">
                <a:solidFill>
                  <a:srgbClr val="C00000"/>
                </a:solidFill>
              </a:rPr>
              <a:t>Lähtepositsioon antud teema käsitlemisel:</a:t>
            </a:r>
          </a:p>
          <a:p>
            <a:endParaRPr lang="et-EE" altLang="et-EE" b="1">
              <a:solidFill>
                <a:srgbClr val="C00000"/>
              </a:solidFill>
            </a:endParaRPr>
          </a:p>
          <a:p>
            <a:r>
              <a:rPr lang="et-EE" altLang="et-EE" b="1">
                <a:solidFill>
                  <a:srgbClr val="C00000"/>
                </a:solidFill>
              </a:rPr>
              <a:t>et ühiskond on huvitatud oma liikmete kasvatamisest ja </a:t>
            </a:r>
          </a:p>
          <a:p>
            <a:r>
              <a:rPr lang="et-EE" altLang="et-EE" b="1">
                <a:solidFill>
                  <a:srgbClr val="C00000"/>
                </a:solidFill>
              </a:rPr>
              <a:t>neile hariduse andmisest, siis on haridus avalik</a:t>
            </a:r>
          </a:p>
          <a:p>
            <a:r>
              <a:rPr lang="et-EE" altLang="et-EE" b="1">
                <a:solidFill>
                  <a:srgbClr val="C00000"/>
                </a:solidFill>
              </a:rPr>
              <a:t>asi, väga paljudesse puutuv. </a:t>
            </a:r>
          </a:p>
          <a:p>
            <a:endParaRPr lang="et-EE" altLang="et-EE" b="1">
              <a:solidFill>
                <a:srgbClr val="C00000"/>
              </a:solidFill>
            </a:endParaRPr>
          </a:p>
          <a:p>
            <a:r>
              <a:rPr lang="et-EE" altLang="et-EE" b="1">
                <a:solidFill>
                  <a:srgbClr val="C00000"/>
                </a:solidFill>
              </a:rPr>
              <a:t>Küsimus pole mitte selles, KAS haridust anda, vaid</a:t>
            </a:r>
          </a:p>
          <a:p>
            <a:r>
              <a:rPr lang="et-EE" altLang="et-EE" b="1">
                <a:solidFill>
                  <a:srgbClr val="C00000"/>
                </a:solidFill>
              </a:rPr>
              <a:t>KUIDAS seda teha.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t-EE" altLang="et-EE" b="1" smtClean="0"/>
              <a:t>Sotsialiseerumine</a:t>
            </a:r>
          </a:p>
        </p:txBody>
      </p:sp>
      <p:sp>
        <p:nvSpPr>
          <p:cNvPr id="5123" name="Rectangle 3"/>
          <p:cNvSpPr>
            <a:spLocks noGrp="1" noChangeArrowheads="1"/>
          </p:cNvSpPr>
          <p:nvPr>
            <p:ph type="body" idx="1"/>
          </p:nvPr>
        </p:nvSpPr>
        <p:spPr/>
        <p:txBody>
          <a:bodyPr/>
          <a:lstStyle/>
          <a:p>
            <a:pPr marL="0" indent="0" eaLnBrk="1" hangingPunct="1">
              <a:buFontTx/>
              <a:buNone/>
              <a:defRPr/>
            </a:pPr>
            <a:r>
              <a:rPr lang="et-EE" altLang="et-EE" dirty="0" smtClean="0"/>
              <a:t>Kaasaja haridusteadlased näevad kooli ülesandena õpilase sotsialiseerumise toetamist.</a:t>
            </a:r>
          </a:p>
          <a:p>
            <a:pPr marL="0" indent="0" eaLnBrk="1" hangingPunct="1">
              <a:buFontTx/>
              <a:buNone/>
              <a:defRPr/>
            </a:pPr>
            <a:r>
              <a:rPr lang="et-EE" altLang="et-EE" dirty="0" smtClean="0"/>
              <a:t>Roberta M. Berns (2004) defineerib seda kui protsessi, </a:t>
            </a:r>
            <a:r>
              <a:rPr lang="et-EE" altLang="et-EE" b="1" i="1" dirty="0" smtClean="0">
                <a:solidFill>
                  <a:srgbClr val="0070C0"/>
                </a:solidFill>
              </a:rPr>
              <a:t>“mille käigus indiviidid omandavad teadmised, oskused ja hoiakud (dispositions), mis võimaldavad neil osaleda rohkem või vähem edukalt liikmetena gruppides ja ühiskonnas”. </a:t>
            </a:r>
          </a:p>
          <a:p>
            <a:pPr>
              <a:lnSpc>
                <a:spcPct val="90000"/>
              </a:lnSpc>
              <a:buFontTx/>
              <a:buNone/>
              <a:defRPr/>
            </a:pPr>
            <a:endParaRPr lang="et-EE" altLang="et-EE" dirty="0" smtClean="0"/>
          </a:p>
          <a:p>
            <a:pPr>
              <a:lnSpc>
                <a:spcPct val="90000"/>
              </a:lnSpc>
              <a:buFontTx/>
              <a:buNone/>
              <a:defRPr/>
            </a:pPr>
            <a:endParaRPr lang="et-EE" altLang="et-EE"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457200" y="549275"/>
            <a:ext cx="8229600" cy="5576888"/>
          </a:xfrm>
        </p:spPr>
        <p:txBody>
          <a:bodyPr/>
          <a:lstStyle/>
          <a:p>
            <a:pPr marL="0" indent="0">
              <a:buFontTx/>
              <a:buNone/>
            </a:pPr>
            <a:r>
              <a:rPr lang="et-EE" altLang="et-EE" sz="2400" smtClean="0"/>
              <a:t>Teisiti öelduna on sotsialiseerumine indiviidi jaoks </a:t>
            </a:r>
            <a:r>
              <a:rPr lang="et-EE" altLang="et-EE" sz="2400" b="1" smtClean="0"/>
              <a:t>uute ühsikondlike oludega kohanemine</a:t>
            </a:r>
            <a:r>
              <a:rPr lang="et-EE" altLang="et-EE" sz="2400" smtClean="0"/>
              <a:t>. Selle käigus omandatakse ühiskonna elulaad ja kultuur, kuid teisalt õpitakse tundma ennast, oma sotsiaalset mina (Õigussotsioloogia sõnastik, 2008).</a:t>
            </a:r>
          </a:p>
          <a:p>
            <a:pPr marL="0" indent="0">
              <a:buFontTx/>
              <a:buNone/>
            </a:pPr>
            <a:endParaRPr lang="et-EE" altLang="et-EE" sz="2400" smtClean="0"/>
          </a:p>
          <a:p>
            <a:pPr marL="0" indent="0">
              <a:buFontTx/>
              <a:buNone/>
            </a:pPr>
            <a:r>
              <a:rPr lang="et-EE" altLang="et-EE" sz="2400" smtClean="0"/>
              <a:t>Sotsialiseerumist tuleb eristada </a:t>
            </a:r>
            <a:r>
              <a:rPr lang="et-EE" altLang="et-EE" sz="2400" b="1" smtClean="0"/>
              <a:t>sotsialiseerimisest</a:t>
            </a:r>
            <a:r>
              <a:rPr lang="et-EE" altLang="et-EE" sz="2400" smtClean="0"/>
              <a:t>, </a:t>
            </a:r>
          </a:p>
          <a:p>
            <a:pPr marL="0" indent="0">
              <a:buFontTx/>
              <a:buNone/>
            </a:pPr>
            <a:r>
              <a:rPr lang="et-EE" altLang="et-EE" sz="2400" smtClean="0"/>
              <a:t>mille puhul on tegu inimese ettevalmistamisega ühiskonnas välja kujunenud rollide täitmiseks (Haridusterminoloogia sõnastik, 2009).</a:t>
            </a:r>
          </a:p>
          <a:p>
            <a:pPr marL="0" indent="0">
              <a:buFontTx/>
              <a:buNone/>
            </a:pPr>
            <a:endParaRPr lang="et-EE" altLang="et-EE" sz="2400" smtClean="0"/>
          </a:p>
          <a:p>
            <a:pPr marL="0" indent="0">
              <a:buFontTx/>
              <a:buNone/>
            </a:pPr>
            <a:r>
              <a:rPr lang="et-EE" altLang="et-EE" sz="2400" smtClean="0"/>
              <a:t>Kui sotsialiseerumise puhul toetatakse inimese kujunemist, siis sotsialiseerimise korral </a:t>
            </a:r>
            <a:r>
              <a:rPr lang="et-EE" altLang="et-EE" sz="2400" i="1" smtClean="0"/>
              <a:t>kujundatakse</a:t>
            </a:r>
            <a:r>
              <a:rPr lang="et-EE" altLang="et-EE" sz="2400" smtClean="0"/>
              <a:t> inimest ühiskonna jaoks vastavaks.</a:t>
            </a:r>
          </a:p>
          <a:p>
            <a:pPr marL="0" indent="0">
              <a:buFontTx/>
              <a:buNone/>
            </a:pPr>
            <a:endParaRPr lang="et-EE" altLang="et-EE" sz="2400" smtClean="0"/>
          </a:p>
          <a:p>
            <a:pPr marL="0" indent="0">
              <a:buFontTx/>
              <a:buNone/>
            </a:pPr>
            <a:endParaRPr lang="et-EE" altLang="et-EE" sz="2400" smtClean="0"/>
          </a:p>
          <a:p>
            <a:pPr marL="0" indent="0">
              <a:buFontTx/>
              <a:buNone/>
            </a:pPr>
            <a:r>
              <a:rPr lang="et-EE" altLang="et-EE" sz="2400" smtClean="0"/>
              <a:t> </a:t>
            </a:r>
          </a:p>
          <a:p>
            <a:pPr marL="0" indent="0">
              <a:buFontTx/>
              <a:buNone/>
            </a:pPr>
            <a:endParaRPr lang="et-EE" altLang="et-EE" sz="24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Pealkiri 1"/>
          <p:cNvSpPr>
            <a:spLocks noGrp="1"/>
          </p:cNvSpPr>
          <p:nvPr>
            <p:ph type="title"/>
          </p:nvPr>
        </p:nvSpPr>
        <p:spPr>
          <a:xfrm>
            <a:off x="457200" y="274638"/>
            <a:ext cx="8229600" cy="633412"/>
          </a:xfrm>
        </p:spPr>
        <p:txBody>
          <a:bodyPr/>
          <a:lstStyle/>
          <a:p>
            <a:r>
              <a:rPr lang="et-EE" altLang="et-EE" b="1" smtClean="0"/>
              <a:t>Indoktrinatsioon</a:t>
            </a:r>
          </a:p>
        </p:txBody>
      </p:sp>
      <p:sp>
        <p:nvSpPr>
          <p:cNvPr id="13315" name="Sisu kohatäide 2"/>
          <p:cNvSpPr>
            <a:spLocks noGrp="1"/>
          </p:cNvSpPr>
          <p:nvPr>
            <p:ph idx="1"/>
          </p:nvPr>
        </p:nvSpPr>
        <p:spPr>
          <a:xfrm>
            <a:off x="179388" y="1052513"/>
            <a:ext cx="8507412" cy="5073650"/>
          </a:xfrm>
        </p:spPr>
        <p:txBody>
          <a:bodyPr/>
          <a:lstStyle/>
          <a:p>
            <a:pPr>
              <a:lnSpc>
                <a:spcPct val="80000"/>
              </a:lnSpc>
              <a:buFontTx/>
              <a:buNone/>
            </a:pPr>
            <a:r>
              <a:rPr lang="et-EE" altLang="et-EE" smtClean="0"/>
              <a:t>   Kas koolil on õigus tegeleda indoktrinatsiooniga?</a:t>
            </a:r>
          </a:p>
          <a:p>
            <a:pPr>
              <a:lnSpc>
                <a:spcPct val="80000"/>
              </a:lnSpc>
              <a:buFontTx/>
              <a:buNone/>
            </a:pPr>
            <a:endParaRPr lang="et-EE" altLang="et-EE" smtClean="0"/>
          </a:p>
          <a:p>
            <a:pPr>
              <a:lnSpc>
                <a:spcPct val="80000"/>
              </a:lnSpc>
              <a:buFontTx/>
              <a:buNone/>
            </a:pPr>
            <a:r>
              <a:rPr lang="et-EE" altLang="et-EE" smtClean="0"/>
              <a:t>   See on protsess, mille käigus surutakse inimestele peale mitmesuguseid ideid, hoiakud, väärtusi. </a:t>
            </a:r>
          </a:p>
          <a:p>
            <a:pPr>
              <a:lnSpc>
                <a:spcPct val="80000"/>
              </a:lnSpc>
              <a:buFontTx/>
              <a:buNone/>
            </a:pPr>
            <a:endParaRPr lang="et-EE" altLang="et-EE" smtClean="0"/>
          </a:p>
          <a:p>
            <a:pPr>
              <a:lnSpc>
                <a:spcPct val="80000"/>
              </a:lnSpc>
              <a:buFontTx/>
              <a:buNone/>
            </a:pPr>
            <a:r>
              <a:rPr lang="et-EE" altLang="et-EE" smtClean="0"/>
              <a:t>   Sellise lähenemise puhul on õpilane just kui “tühi pudel”, mida täidetakse otsustajate soovide kohaselt.</a:t>
            </a:r>
          </a:p>
          <a:p>
            <a:pPr>
              <a:lnSpc>
                <a:spcPct val="80000"/>
              </a:lnSpc>
              <a:buFontTx/>
              <a:buNone/>
            </a:pPr>
            <a:endParaRPr lang="et-EE" altLang="et-EE" smtClean="0"/>
          </a:p>
          <a:p>
            <a:pPr>
              <a:lnSpc>
                <a:spcPct val="80000"/>
              </a:lnSpc>
              <a:buFontTx/>
              <a:buNone/>
            </a:pPr>
            <a:r>
              <a:rPr lang="et-EE" altLang="et-EE" i="1" smtClean="0">
                <a:solidFill>
                  <a:srgbClr val="C00000"/>
                </a:solidFill>
              </a:rPr>
              <a:t>Kuidas suhtuda indoktrinatsiooniohtu? </a:t>
            </a:r>
          </a:p>
          <a:p>
            <a:pPr>
              <a:lnSpc>
                <a:spcPct val="80000"/>
              </a:lnSpc>
              <a:buFontTx/>
              <a:buNone/>
            </a:pPr>
            <a:r>
              <a:rPr lang="et-EE" altLang="et-EE" i="1" smtClean="0">
                <a:solidFill>
                  <a:srgbClr val="C00000"/>
                </a:solidFill>
              </a:rPr>
              <a:t>(koolikultuuriga seotud küsimus)</a:t>
            </a:r>
          </a:p>
          <a:p>
            <a:endParaRPr lang="et-EE" altLang="et-EE"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genusbild.jpg"/>
          <p:cNvPicPr>
            <a:picLocks noChangeAspect="1" noChangeArrowheads="1"/>
          </p:cNvPicPr>
          <p:nvPr>
            <p:ph type="title" idx="4294967295"/>
          </p:nvPr>
        </p:nvPicPr>
        <p:blipFill>
          <a:blip r:embed="rId2">
            <a:extLst>
              <a:ext uri="{28A0092B-C50C-407E-A947-70E740481C1C}">
                <a14:useLocalDpi xmlns:a14="http://schemas.microsoft.com/office/drawing/2010/main" val="0"/>
              </a:ext>
            </a:extLst>
          </a:blip>
          <a:srcRect/>
          <a:stretch>
            <a:fillRect/>
          </a:stretch>
        </p:blipFill>
        <p:spPr>
          <a:xfrm>
            <a:off x="323850" y="1457325"/>
            <a:ext cx="8642350" cy="4752975"/>
          </a:xfrm>
        </p:spPr>
      </p:pic>
      <p:sp>
        <p:nvSpPr>
          <p:cNvPr id="14339" name="Text Box 5"/>
          <p:cNvSpPr txBox="1">
            <a:spLocks noChangeArrowheads="1"/>
          </p:cNvSpPr>
          <p:nvPr/>
        </p:nvSpPr>
        <p:spPr bwMode="auto">
          <a:xfrm>
            <a:off x="138113" y="312738"/>
            <a:ext cx="900747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t-EE" altLang="et-EE" sz="2400" b="1"/>
              <a:t>Kui sooneutraalne peaks olema tänane kasvatus ja haridus?</a:t>
            </a:r>
          </a:p>
        </p:txBody>
      </p:sp>
      <p:sp>
        <p:nvSpPr>
          <p:cNvPr id="14340" name="TextBox 1"/>
          <p:cNvSpPr txBox="1">
            <a:spLocks noChangeArrowheads="1"/>
          </p:cNvSpPr>
          <p:nvPr/>
        </p:nvSpPr>
        <p:spPr bwMode="auto">
          <a:xfrm>
            <a:off x="28575" y="3141663"/>
            <a:ext cx="8885238"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t-EE" altLang="et-EE" sz="2400"/>
              <a:t>Sooneutraalse kasvatuse üheks lähtealuseks on see, et</a:t>
            </a:r>
          </a:p>
          <a:p>
            <a:r>
              <a:rPr lang="et-EE" altLang="et-EE" sz="2400"/>
              <a:t>haridus ei tohiks soodustada ühiskondlikku ebavõrdsust (seda</a:t>
            </a:r>
          </a:p>
          <a:p>
            <a:r>
              <a:rPr lang="et-EE" altLang="et-EE" sz="2400"/>
              <a:t>on ühiskonnas niigi palju). </a:t>
            </a:r>
          </a:p>
          <a:p>
            <a:endParaRPr lang="et-EE" altLang="et-EE" sz="2400"/>
          </a:p>
          <a:p>
            <a:r>
              <a:rPr lang="et-EE" altLang="et-EE" sz="2400"/>
              <a:t>Ühiskonnas valitseva soolise diskrimineerimise vastu </a:t>
            </a:r>
          </a:p>
          <a:p>
            <a:r>
              <a:rPr lang="et-EE" altLang="et-EE" sz="2400"/>
              <a:t>tuleks astuda läbi haridussüsteemi kujundades lasteaedades ja </a:t>
            </a:r>
          </a:p>
          <a:p>
            <a:r>
              <a:rPr lang="et-EE" altLang="et-EE" sz="2400"/>
              <a:t>koolides sooneutraalseid inimesi.</a:t>
            </a:r>
          </a:p>
          <a:p>
            <a:endParaRPr lang="et-EE" altLang="et-EE" sz="2400"/>
          </a:p>
        </p:txBody>
      </p:sp>
      <p:sp>
        <p:nvSpPr>
          <p:cNvPr id="14341" name="TextBox 2"/>
          <p:cNvSpPr txBox="1">
            <a:spLocks noChangeArrowheads="1"/>
          </p:cNvSpPr>
          <p:nvPr/>
        </p:nvSpPr>
        <p:spPr bwMode="auto">
          <a:xfrm>
            <a:off x="1979613" y="1484313"/>
            <a:ext cx="6916737"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fi-FI" altLang="et-EE" sz="2000" b="1"/>
              <a:t>Sooneutraalne kasvatus</a:t>
            </a:r>
            <a:r>
              <a:rPr lang="fi-FI" altLang="et-EE" sz="2000"/>
              <a:t> - see on selline kasvatusviis, </a:t>
            </a:r>
            <a:endParaRPr lang="et-EE" altLang="et-EE" sz="2000"/>
          </a:p>
          <a:p>
            <a:r>
              <a:rPr lang="fi-FI" altLang="et-EE" sz="2000"/>
              <a:t>mille puhul pole oluline inimese sooline identiteet.</a:t>
            </a:r>
            <a:r>
              <a:rPr lang="et-EE" altLang="et-EE" sz="2000"/>
              <a:t> Soolisest</a:t>
            </a:r>
          </a:p>
          <a:p>
            <a:r>
              <a:rPr lang="et-EE" altLang="et-EE" sz="2000"/>
              <a:t>Identiteedist tuleks loobuda.</a:t>
            </a:r>
          </a:p>
          <a:p>
            <a:endParaRPr lang="et-EE" altLang="et-EE"/>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179388" y="260350"/>
            <a:ext cx="8229600" cy="4929188"/>
          </a:xfrm>
        </p:spPr>
        <p:txBody>
          <a:bodyPr/>
          <a:lstStyle/>
          <a:p>
            <a:pPr>
              <a:buFontTx/>
              <a:buNone/>
            </a:pPr>
            <a:r>
              <a:rPr lang="et-EE" altLang="et-EE" sz="2400" b="1" smtClean="0"/>
              <a:t>Konkreetne näide </a:t>
            </a:r>
          </a:p>
          <a:p>
            <a:pPr>
              <a:buFontTx/>
              <a:buNone/>
            </a:pPr>
            <a:r>
              <a:rPr lang="et-EE" altLang="et-EE" sz="2400" b="1" smtClean="0"/>
              <a:t>sooneutraalsest kasvatusest: </a:t>
            </a:r>
          </a:p>
          <a:p>
            <a:pPr>
              <a:buFontTx/>
              <a:buNone/>
            </a:pPr>
            <a:r>
              <a:rPr lang="et-EE" altLang="et-EE" sz="2400" smtClean="0">
                <a:solidFill>
                  <a:srgbClr val="CC3300"/>
                </a:solidFill>
              </a:rPr>
              <a:t>NICOLAIGÅRDENS FÖRSKOLA </a:t>
            </a:r>
            <a:r>
              <a:rPr lang="et-EE" altLang="et-EE" sz="2400" smtClean="0">
                <a:hlinkClick r:id="rId2"/>
              </a:rPr>
              <a:t>http://www.sodermalmsforskolor.se/nicolaigarden/extern/start.php</a:t>
            </a:r>
            <a:r>
              <a:rPr lang="et-EE" altLang="et-EE" sz="2400" smtClean="0"/>
              <a:t> (lasteaia kodulehekülg)</a:t>
            </a:r>
          </a:p>
        </p:txBody>
      </p:sp>
      <p:sp>
        <p:nvSpPr>
          <p:cNvPr id="15363" name="AutoShape 5" descr="9k="/>
          <p:cNvSpPr>
            <a:spLocks noChangeAspect="1" noChangeArrowheads="1"/>
          </p:cNvSpPr>
          <p:nvPr/>
        </p:nvSpPr>
        <p:spPr bwMode="auto">
          <a:xfrm>
            <a:off x="3500438" y="2357438"/>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t-EE" altLang="et-EE"/>
          </a:p>
        </p:txBody>
      </p:sp>
      <p:pic>
        <p:nvPicPr>
          <p:cNvPr id="15364" name="Picture 7" descr="sweden_flag_map_postcard-p239495507671499350baanr_4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475" y="2565400"/>
            <a:ext cx="3241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287588"/>
            <a:ext cx="5753100" cy="442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07950" y="-7938"/>
            <a:ext cx="8229600" cy="5937251"/>
          </a:xfrm>
        </p:spPr>
        <p:txBody>
          <a:bodyPr/>
          <a:lstStyle/>
          <a:p>
            <a:pPr>
              <a:defRPr/>
            </a:pPr>
            <a:r>
              <a:rPr lang="et-EE" sz="1700" dirty="0"/>
              <a:t>Rootsi Nicolaigardeni lasteaias on sooline kasvatus on viidud äärmuseni – poistest ja tüdrukutest kujundatakse sooneutraalseid inimesi.</a:t>
            </a:r>
          </a:p>
          <a:p>
            <a:pPr>
              <a:defRPr/>
            </a:pPr>
            <a:r>
              <a:rPr lang="et-EE" sz="1700" dirty="0"/>
              <a:t>Seda tehakse  pedantse ning detailse täpsusega. Siin ei ole tüdrukuid ja poisse, vaid hoopis sõbrakesed.</a:t>
            </a:r>
          </a:p>
          <a:p>
            <a:pPr>
              <a:defRPr/>
            </a:pPr>
            <a:r>
              <a:rPr lang="et-EE" sz="1700" dirty="0"/>
              <a:t>Stockholmi sadade lasteaedade seas </a:t>
            </a:r>
            <a:r>
              <a:rPr lang="et-EE" sz="1700" b="1" dirty="0"/>
              <a:t>ainuke</a:t>
            </a:r>
            <a:r>
              <a:rPr lang="et-EE" sz="1700" dirty="0"/>
              <a:t> vanalinnas, kuningalossist kaheminutilise jalutuskäigu kaugusel. Lasteaias on kümneid tubasid ja eri võimalusi.</a:t>
            </a:r>
          </a:p>
          <a:p>
            <a:pPr>
              <a:defRPr/>
            </a:pPr>
            <a:r>
              <a:rPr lang="et-EE" sz="1700" dirty="0"/>
              <a:t>Ühes kohas on plakat, millel naeratab poiss roosa kleit seljas.</a:t>
            </a:r>
          </a:p>
          <a:p>
            <a:pPr>
              <a:defRPr/>
            </a:pPr>
            <a:r>
              <a:rPr lang="et-EE" sz="1700" dirty="0"/>
              <a:t>Selles lasteaias kasvataja ei ütle «Tere hommikust, tüdrukud ja poisid!», vaid «Tere hommikust, sõbrakesed!».</a:t>
            </a:r>
          </a:p>
          <a:p>
            <a:pPr>
              <a:defRPr/>
            </a:pPr>
            <a:r>
              <a:rPr lang="et-EE" sz="1700" dirty="0"/>
              <a:t>Nicolaigardeni lastelt ei küsita kunagi, kes või kus su ema ja isa on, sest äkki polegi ema, vaid hoopis kaks isa või kaks ema.</a:t>
            </a:r>
          </a:p>
          <a:p>
            <a:pPr>
              <a:defRPr/>
            </a:pPr>
            <a:r>
              <a:rPr lang="et-EE" sz="1700" dirty="0"/>
              <a:t>Selles lasteaias loetakse ette sooneutraalset raamatut (1 on rootsi keeles ilmunud), kus hoidutakse kasutamast sõnu „ema“ ja „isa“.</a:t>
            </a:r>
          </a:p>
          <a:p>
            <a:pPr>
              <a:defRPr/>
            </a:pPr>
            <a:r>
              <a:rPr lang="et-EE" sz="1700" dirty="0"/>
              <a:t>Tualettruumis otse poti kõrval on plakatid, kus tekstid võrdsusest ja neutraalsusest, et ka ihuhäda õiendades lastel kõrgem eesmärk meelest ei läheks.</a:t>
            </a:r>
          </a:p>
          <a:p>
            <a:pPr>
              <a:defRPr/>
            </a:pPr>
            <a:r>
              <a:rPr lang="et-EE" sz="1700" dirty="0"/>
              <a:t>Lotta Rajalin (juhataja) võtab näiteks raamatu, kus kaanel nuttev mees ja pealkiri: «Miks issi nutab?» Rajalin selgitab, et nad ei taha kultiveerida suhtumist, et mees peab olema tugev ja julge, vaid sisendavad poisieast peale, et on okei nutta, on okei olla arg ja häbelik, on okei panna selga roosa kleit. Seiklusjutud, rüütlid ja kangelased kuuluvad möödunud maailma.</a:t>
            </a:r>
          </a:p>
          <a:p>
            <a:pPr>
              <a:defRPr/>
            </a:pPr>
            <a:r>
              <a:rPr lang="et-EE" sz="1700" dirty="0"/>
              <a:t>Nicolaigardeni lasteaia kasvatajad kasvatavad end sooneutraalseks, iga päev jälgivad oma käitumist</a:t>
            </a:r>
            <a:r>
              <a:rPr lang="et-EE" sz="1700" dirty="0" smtClean="0"/>
              <a:t>.   </a:t>
            </a:r>
            <a:r>
              <a:rPr lang="et-EE" sz="1700" i="1" dirty="0" smtClean="0"/>
              <a:t>Allikas: Postimees </a:t>
            </a:r>
            <a:r>
              <a:rPr lang="et-EE" sz="1800" i="1" dirty="0" smtClean="0"/>
              <a:t>14.04. 2012, M. Salu</a:t>
            </a:r>
            <a:endParaRPr lang="et-EE" sz="1700" i="1" dirty="0"/>
          </a:p>
          <a:p>
            <a:pPr marL="0" indent="0">
              <a:buFontTx/>
              <a:buNone/>
              <a:defRPr/>
            </a:pPr>
            <a:endParaRPr lang="et-EE" sz="17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t-EE" altLang="et-EE" sz="2800" b="1" smtClean="0"/>
              <a:t>Eesti kasvatusteadlase Tiiu Kuurme kommentaar sooneutraalsele kasvatusele</a:t>
            </a:r>
          </a:p>
        </p:txBody>
      </p:sp>
      <p:sp>
        <p:nvSpPr>
          <p:cNvPr id="17411" name="Content Placeholder 2"/>
          <p:cNvSpPr>
            <a:spLocks noGrp="1"/>
          </p:cNvSpPr>
          <p:nvPr>
            <p:ph idx="1"/>
          </p:nvPr>
        </p:nvSpPr>
        <p:spPr/>
        <p:txBody>
          <a:bodyPr/>
          <a:lstStyle/>
          <a:p>
            <a:pPr marL="0" indent="0">
              <a:buFontTx/>
              <a:buNone/>
            </a:pPr>
            <a:r>
              <a:rPr lang="et-EE" altLang="et-EE" sz="2400" smtClean="0"/>
              <a:t>„Tegelikkuses on taoline sooneutraalsus probleemi eitamine ja haridussüsteem teenib edasi ühiskondlikku ebavõrdsust. Selles lasteaias ei tegelda sellega, milles on tõeline probleemide põhjus, vaid pigem näivusega, mille tulemused ei pruugi olla üldse head.“ </a:t>
            </a:r>
          </a:p>
          <a:p>
            <a:pPr marL="0" indent="0">
              <a:buFontTx/>
              <a:buNone/>
            </a:pPr>
            <a:r>
              <a:rPr lang="et-EE" altLang="et-EE" sz="2400" smtClean="0"/>
              <a:t>Allikas: Postimees, 15.04.2012</a:t>
            </a:r>
          </a:p>
          <a:p>
            <a:pPr marL="0" indent="0">
              <a:buFontTx/>
              <a:buNone/>
            </a:pPr>
            <a:endParaRPr lang="et-EE" altLang="et-EE" sz="2400" smtClean="0"/>
          </a:p>
          <a:p>
            <a:pPr marL="0" indent="0">
              <a:buFontTx/>
              <a:buNone/>
            </a:pPr>
            <a:r>
              <a:rPr lang="et-EE" altLang="et-EE" sz="2400" smtClean="0"/>
              <a:t>Kokkuvõtlikult: teadlase arvates muudab sooneutraalne lasteaed ühiskonna vaesemaks.</a:t>
            </a:r>
          </a:p>
          <a:p>
            <a:pPr marL="0" indent="0">
              <a:buFontTx/>
              <a:buNone/>
            </a:pPr>
            <a:endParaRPr lang="et-EE" altLang="et-EE" sz="2400" smtClean="0"/>
          </a:p>
          <a:p>
            <a:pPr marL="0" indent="0">
              <a:buFontTx/>
              <a:buNone/>
            </a:pPr>
            <a:r>
              <a:rPr lang="et-EE" altLang="et-EE" sz="1800" smtClean="0"/>
              <a:t>Huvi korral saad vastavat artiklit lugeda siit: </a:t>
            </a:r>
            <a:r>
              <a:rPr lang="et-EE" altLang="et-EE" sz="1800" smtClean="0">
                <a:hlinkClick r:id="rId2"/>
              </a:rPr>
              <a:t>http://arvamus.postimees.ee/808674/kasvatusteadlane-sooneutraalne-lasteaed-muudab-uhiskonna-vaesemaks?_ga=1.20276600.1320119259.1417513019</a:t>
            </a:r>
            <a:r>
              <a:rPr lang="et-EE" altLang="et-EE" sz="1800" smtClean="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t-EE" altLang="et-EE" sz="3200" b="1" smtClean="0"/>
              <a:t>Antud teema lõpetuseks võiksid iseseisvalt mõelda ...</a:t>
            </a:r>
          </a:p>
        </p:txBody>
      </p:sp>
      <p:sp>
        <p:nvSpPr>
          <p:cNvPr id="18435" name="Rectangle 3"/>
          <p:cNvSpPr>
            <a:spLocks noGrp="1" noChangeArrowheads="1"/>
          </p:cNvSpPr>
          <p:nvPr>
            <p:ph type="body" idx="1"/>
          </p:nvPr>
        </p:nvSpPr>
        <p:spPr>
          <a:xfrm>
            <a:off x="468313" y="1484313"/>
            <a:ext cx="8229600" cy="4525962"/>
          </a:xfrm>
        </p:spPr>
        <p:txBody>
          <a:bodyPr/>
          <a:lstStyle/>
          <a:p>
            <a:pPr marL="609600" indent="-609600" eaLnBrk="1" hangingPunct="1">
              <a:buFontTx/>
              <a:buAutoNum type="arabicPeriod"/>
            </a:pPr>
            <a:r>
              <a:rPr lang="et-EE" altLang="et-EE" sz="2400" smtClean="0"/>
              <a:t>Mis on kooli peamine ülesanne ja mil määral peaks see olema seotud ümbritseva ühiskonnaga? </a:t>
            </a:r>
          </a:p>
          <a:p>
            <a:pPr marL="609600" indent="-609600" eaLnBrk="1" hangingPunct="1">
              <a:buFontTx/>
              <a:buAutoNum type="arabicPeriod"/>
            </a:pPr>
            <a:r>
              <a:rPr lang="et-EE" altLang="et-EE" sz="2400" smtClean="0"/>
              <a:t>Mis näitab hariduse kvaliteeti?</a:t>
            </a:r>
          </a:p>
          <a:p>
            <a:pPr marL="609600" indent="-609600" eaLnBrk="1" hangingPunct="1">
              <a:buFontTx/>
              <a:buAutoNum type="arabicPeriod"/>
            </a:pPr>
            <a:r>
              <a:rPr lang="et-EE" altLang="et-EE" sz="2400" smtClean="0"/>
              <a:t>Kas multikultuursed klassid ohustavad rahvuskultuuri säilimist?</a:t>
            </a:r>
          </a:p>
          <a:p>
            <a:pPr marL="609600" indent="-609600" eaLnBrk="1" hangingPunct="1">
              <a:buFontTx/>
              <a:buAutoNum type="arabicPeriod"/>
            </a:pPr>
            <a:r>
              <a:rPr lang="et-EE" altLang="et-EE" sz="2400" smtClean="0"/>
              <a:t>Kas kool peaks toetama sotsialiseerumist või vormima inimesi vastavalt ühiskonna ootustele ja vajadustele?</a:t>
            </a:r>
          </a:p>
          <a:p>
            <a:pPr marL="609600" indent="-609600" eaLnBrk="1" hangingPunct="1">
              <a:buFontTx/>
              <a:buAutoNum type="arabicPeriod"/>
            </a:pPr>
            <a:r>
              <a:rPr lang="et-EE" altLang="et-EE" sz="2400" smtClean="0"/>
              <a:t>Kes peaks hariduse eest maksma?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74638"/>
            <a:ext cx="8229600" cy="417512"/>
          </a:xfrm>
        </p:spPr>
        <p:txBody>
          <a:bodyPr/>
          <a:lstStyle/>
          <a:p>
            <a:r>
              <a:rPr lang="et-EE" altLang="et-EE" sz="3600" b="1" smtClean="0"/>
              <a:t>Kasutatud allikad</a:t>
            </a:r>
          </a:p>
        </p:txBody>
      </p:sp>
      <p:sp>
        <p:nvSpPr>
          <p:cNvPr id="19459" name="Content Placeholder 2"/>
          <p:cNvSpPr>
            <a:spLocks noGrp="1"/>
          </p:cNvSpPr>
          <p:nvPr>
            <p:ph idx="1"/>
          </p:nvPr>
        </p:nvSpPr>
        <p:spPr>
          <a:xfrm>
            <a:off x="34925" y="1052513"/>
            <a:ext cx="9001125" cy="5073650"/>
          </a:xfrm>
        </p:spPr>
        <p:txBody>
          <a:bodyPr/>
          <a:lstStyle/>
          <a:p>
            <a:pPr marL="0" indent="0">
              <a:buFontTx/>
              <a:buNone/>
            </a:pPr>
            <a:r>
              <a:rPr lang="et-EE" altLang="et-EE" sz="2000" smtClean="0"/>
              <a:t>Berns, R. (2004). </a:t>
            </a:r>
            <a:r>
              <a:rPr lang="et-EE" altLang="et-EE" sz="2000" i="1" smtClean="0"/>
              <a:t>Child, Family, School, Community. Socialization and Support</a:t>
            </a:r>
            <a:r>
              <a:rPr lang="et-EE" altLang="et-EE" sz="2000" smtClean="0"/>
              <a:t>. Sixth Edition. Belmont: Thomson Learning.</a:t>
            </a:r>
          </a:p>
          <a:p>
            <a:pPr marL="0" indent="0">
              <a:buFontTx/>
              <a:buNone/>
            </a:pPr>
            <a:r>
              <a:rPr lang="et-EE" altLang="et-EE" sz="2000" smtClean="0"/>
              <a:t>Ginter, J. (2005). Õppimise lõpp. </a:t>
            </a:r>
            <a:r>
              <a:rPr lang="et-EE" altLang="et-EE" sz="2000" i="1" smtClean="0"/>
              <a:t>Haridus</a:t>
            </a:r>
            <a:r>
              <a:rPr lang="et-EE" altLang="et-EE" sz="2000" smtClean="0"/>
              <a:t>, 6-7.</a:t>
            </a:r>
          </a:p>
          <a:p>
            <a:pPr marL="0" indent="0">
              <a:buFontTx/>
              <a:buNone/>
            </a:pPr>
            <a:r>
              <a:rPr lang="en-US" altLang="et-EE" sz="2000" smtClean="0"/>
              <a:t>Õigussotsioloogia sõnastik. (2008)</a:t>
            </a:r>
            <a:r>
              <a:rPr lang="et-EE" altLang="et-EE" sz="2000" smtClean="0"/>
              <a:t>. </a:t>
            </a:r>
            <a:r>
              <a:rPr lang="en-US" altLang="et-EE" sz="2000" u="sng" smtClean="0">
                <a:hlinkClick r:id="rId2"/>
              </a:rPr>
              <a:t>http://et.oigussotsioloogia.wikia.com/</a:t>
            </a:r>
            <a:r>
              <a:rPr lang="en-US" altLang="et-EE" sz="2000" smtClean="0"/>
              <a:t> </a:t>
            </a:r>
            <a:endParaRPr lang="et-EE" altLang="et-EE" sz="2000" smtClean="0"/>
          </a:p>
          <a:p>
            <a:pPr marL="0" indent="0">
              <a:buFontTx/>
              <a:buNone/>
            </a:pPr>
            <a:r>
              <a:rPr lang="et-EE" altLang="et-EE" sz="2000" smtClean="0"/>
              <a:t>Haridusterminoloogia sõnastik. (2009). </a:t>
            </a:r>
            <a:r>
              <a:rPr lang="et-EE" altLang="et-EE" sz="2000" smtClean="0">
                <a:hlinkClick r:id="rId3"/>
              </a:rPr>
              <a:t>https://terminoloogia.wikispaces.com/Hariduse+terminoloogia+seletav+s%C3%B5nastik</a:t>
            </a:r>
            <a:r>
              <a:rPr lang="et-EE" altLang="et-EE" sz="2000" smtClean="0"/>
              <a:t> </a:t>
            </a:r>
          </a:p>
          <a:p>
            <a:pPr marL="0" indent="0">
              <a:buFontTx/>
              <a:buNone/>
            </a:pPr>
            <a:r>
              <a:rPr lang="et-EE" altLang="et-EE" sz="2000" smtClean="0"/>
              <a:t>Salu, M. </a:t>
            </a:r>
            <a:r>
              <a:rPr lang="fi-FI" altLang="et-EE" sz="2000" i="1" smtClean="0"/>
              <a:t>Rootsi sugudeta lasteaias pole poisse ega tüdrukuid</a:t>
            </a:r>
            <a:r>
              <a:rPr lang="et-EE" altLang="et-EE" sz="2000" i="1" smtClean="0"/>
              <a:t>. </a:t>
            </a:r>
            <a:r>
              <a:rPr lang="et-EE" altLang="et-EE" sz="2000" smtClean="0"/>
              <a:t>Postimees, 14.04.2012.</a:t>
            </a:r>
          </a:p>
          <a:p>
            <a:pPr marL="0" indent="0">
              <a:buFontTx/>
              <a:buNone/>
            </a:pPr>
            <a:r>
              <a:rPr lang="et-EE" altLang="et-EE" sz="2000" smtClean="0"/>
              <a:t>Kund, O. </a:t>
            </a:r>
            <a:r>
              <a:rPr lang="et-EE" altLang="et-EE" sz="2000" i="1" smtClean="0"/>
              <a:t>Kasvatusteadlane: sooneutraalne lasteaed muudab ühiskonna vaesemaks. </a:t>
            </a:r>
            <a:r>
              <a:rPr lang="et-EE" altLang="et-EE" sz="2000" smtClean="0"/>
              <a:t>Postimees, 15.04.2012.</a:t>
            </a:r>
            <a:endParaRPr lang="et-EE" altLang="et-EE" sz="2000" i="1" smtClean="0"/>
          </a:p>
          <a:p>
            <a:pPr marL="0" indent="0">
              <a:buFontTx/>
              <a:buNone/>
            </a:pPr>
            <a:r>
              <a:rPr lang="et-EE" altLang="et-EE" sz="2000" smtClean="0">
                <a:hlinkClick r:id="rId4"/>
              </a:rPr>
              <a:t>http://www.eetika.ee/et/haridus/haridus_ja_yhiskond </a:t>
            </a:r>
          </a:p>
          <a:p>
            <a:pPr marL="0" indent="0">
              <a:buFontTx/>
              <a:buNone/>
            </a:pPr>
            <a:r>
              <a:rPr lang="et-EE" altLang="et-EE" sz="2000" smtClean="0">
                <a:hlinkClick r:id="rId4"/>
              </a:rPr>
              <a:t>https://www.tlu.ee/opmat/ka/opiobjekt/Koolikultuur/koolikultuuri_mratlusi.html</a:t>
            </a:r>
            <a:r>
              <a:rPr lang="et-EE" altLang="et-EE" sz="200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t-EE" altLang="et-EE" sz="3200" b="1" smtClean="0"/>
              <a:t>Kool kiiresti muutuvas ühiskonnas</a:t>
            </a:r>
          </a:p>
        </p:txBody>
      </p:sp>
      <p:sp>
        <p:nvSpPr>
          <p:cNvPr id="3075" name="Content Placeholder 2"/>
          <p:cNvSpPr>
            <a:spLocks noGrp="1"/>
          </p:cNvSpPr>
          <p:nvPr>
            <p:ph idx="1"/>
          </p:nvPr>
        </p:nvSpPr>
        <p:spPr>
          <a:xfrm>
            <a:off x="457200" y="1600200"/>
            <a:ext cx="8229600" cy="5141913"/>
          </a:xfrm>
        </p:spPr>
        <p:txBody>
          <a:bodyPr/>
          <a:lstStyle/>
          <a:p>
            <a:pPr marL="0" indent="0">
              <a:buFontTx/>
              <a:buNone/>
            </a:pPr>
            <a:r>
              <a:rPr lang="et-EE" altLang="et-EE" sz="2400" smtClean="0"/>
              <a:t>21. sajandi haridusteadlaste dialoog hariduse sisu üle on tingitud enneolematult kiiretest muutustest postmodernistlikus infoühiskonnas, kus teiseks kirjaoskuseks võib pidada internetiühendusega arvuti käsitsemist. Ei vastandata mitte enam “vana” (ainekeskne) ja “uut” (õpilaskeskne) kooli, vaid räägitakse juba koolijärgsest paradigmast või haridusest, mille olulisteks tunnuseks on õpetaja ja õpilase koosõppimine (üksteise vastastikune täiendamine) ning õppesisu ja –ülesannete kohandamine muutuvates oludes, kuna teadmised uuenevad nii kiiresti, et õpetajad ja õpilased ei tea täpselt, mida ja kuidas peaks õpetama ning õppima (Ginter 2005). </a:t>
            </a:r>
          </a:p>
          <a:p>
            <a:pPr marL="0" indent="0">
              <a:buFontTx/>
              <a:buNone/>
            </a:pPr>
            <a:endParaRPr lang="et-EE" altLang="et-EE" sz="24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4"/>
          <p:cNvSpPr>
            <a:spLocks noChangeShapeType="1"/>
          </p:cNvSpPr>
          <p:nvPr/>
        </p:nvSpPr>
        <p:spPr bwMode="auto">
          <a:xfrm flipH="1">
            <a:off x="3348038" y="2276475"/>
            <a:ext cx="792162" cy="2160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t-EE"/>
          </a:p>
        </p:txBody>
      </p:sp>
      <p:sp>
        <p:nvSpPr>
          <p:cNvPr id="4099" name="Line 5"/>
          <p:cNvSpPr>
            <a:spLocks noChangeShapeType="1"/>
          </p:cNvSpPr>
          <p:nvPr/>
        </p:nvSpPr>
        <p:spPr bwMode="auto">
          <a:xfrm>
            <a:off x="3348038" y="4437063"/>
            <a:ext cx="2016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t-EE"/>
          </a:p>
        </p:txBody>
      </p:sp>
      <p:sp>
        <p:nvSpPr>
          <p:cNvPr id="4100" name="Line 7"/>
          <p:cNvSpPr>
            <a:spLocks noChangeShapeType="1"/>
          </p:cNvSpPr>
          <p:nvPr/>
        </p:nvSpPr>
        <p:spPr bwMode="auto">
          <a:xfrm>
            <a:off x="4140200" y="2276475"/>
            <a:ext cx="1223963" cy="2160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t-EE"/>
          </a:p>
        </p:txBody>
      </p:sp>
      <p:sp>
        <p:nvSpPr>
          <p:cNvPr id="4101" name="Text Box 8"/>
          <p:cNvSpPr txBox="1">
            <a:spLocks noChangeArrowheads="1"/>
          </p:cNvSpPr>
          <p:nvPr/>
        </p:nvSpPr>
        <p:spPr bwMode="auto">
          <a:xfrm>
            <a:off x="2627313" y="1819275"/>
            <a:ext cx="35464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t-EE" altLang="et-EE" sz="2000" b="1">
                <a:solidFill>
                  <a:schemeClr val="accent2"/>
                </a:solidFill>
              </a:rPr>
              <a:t>AKADEEMILINE VÕIMEKUS</a:t>
            </a:r>
          </a:p>
        </p:txBody>
      </p:sp>
      <p:sp>
        <p:nvSpPr>
          <p:cNvPr id="4102" name="Text Box 9"/>
          <p:cNvSpPr txBox="1">
            <a:spLocks noChangeArrowheads="1"/>
          </p:cNvSpPr>
          <p:nvPr/>
        </p:nvSpPr>
        <p:spPr bwMode="auto">
          <a:xfrm>
            <a:off x="1384300" y="4575175"/>
            <a:ext cx="26733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t-EE" altLang="et-EE" sz="2000" b="1">
                <a:solidFill>
                  <a:srgbClr val="009900"/>
                </a:solidFill>
              </a:rPr>
              <a:t>HILISEMAS</a:t>
            </a:r>
          </a:p>
          <a:p>
            <a:pPr eaLnBrk="1" hangingPunct="1"/>
            <a:r>
              <a:rPr lang="et-EE" altLang="et-EE" sz="2000" b="1">
                <a:solidFill>
                  <a:srgbClr val="009900"/>
                </a:solidFill>
              </a:rPr>
              <a:t>ELUS</a:t>
            </a:r>
          </a:p>
          <a:p>
            <a:pPr eaLnBrk="1" hangingPunct="1"/>
            <a:r>
              <a:rPr lang="et-EE" altLang="et-EE" sz="2000" b="1">
                <a:solidFill>
                  <a:srgbClr val="009900"/>
                </a:solidFill>
              </a:rPr>
              <a:t>HAKKAMASAAMINE</a:t>
            </a:r>
          </a:p>
        </p:txBody>
      </p:sp>
      <p:sp>
        <p:nvSpPr>
          <p:cNvPr id="4103" name="Text Box 10"/>
          <p:cNvSpPr txBox="1">
            <a:spLocks noChangeArrowheads="1"/>
          </p:cNvSpPr>
          <p:nvPr/>
        </p:nvSpPr>
        <p:spPr bwMode="auto">
          <a:xfrm>
            <a:off x="5632450" y="4575175"/>
            <a:ext cx="3179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t-EE" altLang="et-EE" sz="2000" b="1">
                <a:solidFill>
                  <a:srgbClr val="CC3300"/>
                </a:solidFill>
              </a:rPr>
              <a:t>LAPSE/NOORE</a:t>
            </a:r>
          </a:p>
          <a:p>
            <a:pPr eaLnBrk="1" hangingPunct="1"/>
            <a:r>
              <a:rPr lang="et-EE" altLang="et-EE" sz="2000" b="1">
                <a:solidFill>
                  <a:srgbClr val="CC3300"/>
                </a:solidFill>
              </a:rPr>
              <a:t>HEAOLU (ÕNNELIKKUS)</a:t>
            </a:r>
          </a:p>
        </p:txBody>
      </p:sp>
      <p:sp>
        <p:nvSpPr>
          <p:cNvPr id="4104" name="Text Box 11"/>
          <p:cNvSpPr txBox="1">
            <a:spLocks noChangeArrowheads="1"/>
          </p:cNvSpPr>
          <p:nvPr/>
        </p:nvSpPr>
        <p:spPr bwMode="auto">
          <a:xfrm>
            <a:off x="304800" y="549275"/>
            <a:ext cx="67421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t-EE" altLang="et-EE" sz="2400" b="1"/>
              <a:t>Mida pidada oluliseks hariduse andmisel?</a:t>
            </a:r>
          </a:p>
        </p:txBody>
      </p:sp>
      <p:sp>
        <p:nvSpPr>
          <p:cNvPr id="4105" name="Text Box 12"/>
          <p:cNvSpPr txBox="1">
            <a:spLocks noChangeArrowheads="1"/>
          </p:cNvSpPr>
          <p:nvPr/>
        </p:nvSpPr>
        <p:spPr bwMode="auto">
          <a:xfrm>
            <a:off x="212725" y="5949950"/>
            <a:ext cx="8710613"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t-EE" altLang="et-EE" sz="2000" i="1"/>
              <a:t>Need on punktid, mille osakaalu üle koolihariduses on pikka aega vaieldud.</a:t>
            </a:r>
          </a:p>
          <a:p>
            <a:pPr eaLnBrk="1" hangingPunct="1"/>
            <a:r>
              <a:rPr lang="et-EE" altLang="et-EE" sz="2000" i="1"/>
              <a:t>Täna, kiiresti muutuvas ühiskonnas, on see diskussioon eriti aktuaalne.</a:t>
            </a:r>
          </a:p>
        </p:txBody>
      </p:sp>
      <p:sp>
        <p:nvSpPr>
          <p:cNvPr id="4106" name="AutoShape 12" descr="Z"/>
          <p:cNvSpPr>
            <a:spLocks noChangeAspect="1" noChangeArrowheads="1"/>
          </p:cNvSpPr>
          <p:nvPr/>
        </p:nvSpPr>
        <p:spPr bwMode="auto">
          <a:xfrm>
            <a:off x="3257550" y="2557463"/>
            <a:ext cx="2628900"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t-EE" altLang="et-EE"/>
          </a:p>
        </p:txBody>
      </p:sp>
      <p:pic>
        <p:nvPicPr>
          <p:cNvPr id="4107" name="Picture 14" descr="educ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9563" y="0"/>
            <a:ext cx="2484437" cy="268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8" name="Text Box 13"/>
          <p:cNvSpPr txBox="1">
            <a:spLocks noChangeArrowheads="1"/>
          </p:cNvSpPr>
          <p:nvPr/>
        </p:nvSpPr>
        <p:spPr bwMode="auto">
          <a:xfrm>
            <a:off x="6135688" y="5465763"/>
            <a:ext cx="1822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t-EE" altLang="et-EE"/>
              <a:t>50% geenidest?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68313" y="115888"/>
            <a:ext cx="8229600" cy="563562"/>
          </a:xfrm>
        </p:spPr>
        <p:txBody>
          <a:bodyPr/>
          <a:lstStyle/>
          <a:p>
            <a:r>
              <a:rPr lang="et-EE" altLang="et-EE" sz="3200" b="1" smtClean="0"/>
              <a:t>Koolikultuur ja ühiskond</a:t>
            </a:r>
          </a:p>
        </p:txBody>
      </p:sp>
      <p:sp>
        <p:nvSpPr>
          <p:cNvPr id="5123" name="Content Placeholder 2"/>
          <p:cNvSpPr>
            <a:spLocks noGrp="1"/>
          </p:cNvSpPr>
          <p:nvPr>
            <p:ph idx="1"/>
          </p:nvPr>
        </p:nvSpPr>
        <p:spPr>
          <a:xfrm>
            <a:off x="323850" y="765175"/>
            <a:ext cx="8640763" cy="6192838"/>
          </a:xfrm>
        </p:spPr>
        <p:txBody>
          <a:bodyPr/>
          <a:lstStyle/>
          <a:p>
            <a:pPr marL="0" indent="0">
              <a:buFontTx/>
              <a:buNone/>
            </a:pPr>
            <a:r>
              <a:rPr lang="et-EE" altLang="et-EE" sz="2100" b="1" smtClean="0"/>
              <a:t>Igas koolis eksisteerib koolikultuur - </a:t>
            </a:r>
            <a:r>
              <a:rPr lang="et-EE" altLang="et-EE" sz="2100" smtClean="0"/>
              <a:t>koolis kehtivad väärtused ja arusaamad, see näitab suhtumist üksteisesse. Koolikultuur on normide ja põhimõtete kogum, mis moodustab kooli „oma näo“.</a:t>
            </a:r>
          </a:p>
          <a:p>
            <a:pPr marL="0" indent="0">
              <a:buFontTx/>
              <a:buNone/>
            </a:pPr>
            <a:endParaRPr lang="et-EE" altLang="et-EE" sz="2100" smtClean="0"/>
          </a:p>
          <a:p>
            <a:pPr marL="0" indent="0">
              <a:buFontTx/>
              <a:buNone/>
            </a:pPr>
            <a:r>
              <a:rPr lang="et-EE" altLang="et-EE" sz="2100" smtClean="0"/>
              <a:t>Koolikultuur peegeldab üldjuhul ka ühiskonnas kehtivaid väärtusi, sest kool on osa ühsikonnast. </a:t>
            </a:r>
          </a:p>
          <a:p>
            <a:pPr marL="0" indent="0">
              <a:buFontTx/>
              <a:buNone/>
            </a:pPr>
            <a:endParaRPr lang="et-EE" altLang="et-EE" sz="2100" smtClean="0"/>
          </a:p>
          <a:p>
            <a:pPr marL="0" indent="0">
              <a:buFontTx/>
              <a:buNone/>
            </a:pPr>
            <a:r>
              <a:rPr lang="et-EE" altLang="et-EE" sz="2100" smtClean="0"/>
              <a:t>Kool ei peegelda ühiskondlikke väärtusi vaid juhul, kui kool on getostunud.</a:t>
            </a:r>
          </a:p>
          <a:p>
            <a:pPr marL="0" indent="0">
              <a:buFontTx/>
              <a:buNone/>
            </a:pPr>
            <a:endParaRPr lang="et-EE" altLang="et-EE" sz="2100" smtClean="0"/>
          </a:p>
          <a:p>
            <a:pPr marL="0" indent="0">
              <a:buFontTx/>
              <a:buNone/>
            </a:pPr>
            <a:r>
              <a:rPr lang="et-EE" altLang="et-EE" sz="2100" smtClean="0"/>
              <a:t>Riik on huvitatud, et kooli õppekava, õpetamispõhimõtted ja väärtushinnangud oleksid kooskõlas ühiskonna ootustega.</a:t>
            </a:r>
          </a:p>
          <a:p>
            <a:pPr marL="0" indent="0">
              <a:buFontTx/>
              <a:buNone/>
            </a:pPr>
            <a:endParaRPr lang="et-EE" altLang="et-EE" sz="2100" smtClean="0"/>
          </a:p>
          <a:p>
            <a:pPr marL="0" indent="0">
              <a:buFontTx/>
              <a:buNone/>
            </a:pPr>
            <a:r>
              <a:rPr lang="et-EE" altLang="et-EE" sz="2100" smtClean="0"/>
              <a:t>Tänastes tingimustes (demokraatlikus ühiskonnas) ei saa kooli vaadelda suletud süsteemina, kool ja ühiskond elavad üksteise mõjuväljas. </a:t>
            </a:r>
          </a:p>
          <a:p>
            <a:pPr marL="0" indent="0">
              <a:buFontTx/>
              <a:buNone/>
            </a:pPr>
            <a:endParaRPr lang="et-EE" altLang="et-EE" sz="2100" smtClean="0"/>
          </a:p>
          <a:p>
            <a:pPr marL="0" indent="0">
              <a:buFontTx/>
              <a:buNone/>
            </a:pPr>
            <a:endParaRPr lang="et-EE" altLang="et-EE" sz="21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t-EE" altLang="et-EE" sz="2800" b="1" smtClean="0"/>
              <a:t>Dilemma – kas kool peaks tegelema väärtuste internaliseerimisega või soodustama väärtuste selitamist?</a:t>
            </a:r>
          </a:p>
        </p:txBody>
      </p:sp>
      <p:sp>
        <p:nvSpPr>
          <p:cNvPr id="6147" name="Content Placeholder 2"/>
          <p:cNvSpPr>
            <a:spLocks noGrp="1"/>
          </p:cNvSpPr>
          <p:nvPr>
            <p:ph idx="1"/>
          </p:nvPr>
        </p:nvSpPr>
        <p:spPr/>
        <p:txBody>
          <a:bodyPr/>
          <a:lstStyle/>
          <a:p>
            <a:pPr marL="0" indent="0">
              <a:buFontTx/>
              <a:buNone/>
            </a:pPr>
            <a:r>
              <a:rPr lang="et-EE" altLang="et-EE" sz="2400" b="1" smtClean="0"/>
              <a:t>Väärtuste internaliseerimine</a:t>
            </a:r>
            <a:r>
              <a:rPr lang="et-EE" altLang="et-EE" sz="2400" smtClean="0"/>
              <a:t> - see on selline protsess, mille käigus ühiskond määrab, milliste reeglite või käitumisnormide järgi indiviidil tuleb käituda; teisiti öeldes on internaliseerimine ühiskonnas kehtivate väärtuse omaksvõtmine, välised väärtused muutuvad sisemisteks.</a:t>
            </a:r>
          </a:p>
          <a:p>
            <a:pPr marL="0" indent="0">
              <a:buFontTx/>
              <a:buNone/>
            </a:pPr>
            <a:r>
              <a:rPr lang="et-EE" altLang="et-EE" sz="2400" smtClean="0"/>
              <a:t/>
            </a:r>
            <a:br>
              <a:rPr lang="et-EE" altLang="et-EE" sz="2400" smtClean="0"/>
            </a:br>
            <a:r>
              <a:rPr lang="et-EE" altLang="et-EE" sz="2400" b="1" smtClean="0"/>
              <a:t>Väärtuste selitamine</a:t>
            </a:r>
            <a:r>
              <a:rPr lang="et-EE" altLang="et-EE" sz="2400" smtClean="0"/>
              <a:t> - protsess, mille käigus laps või noor inimene kasutab enda jaoks oluliste väärtuste välja selgitamiseks ratsionaalset arutelu, keegi ei survesta teda omaks võtma kellegi teise väärtuseid, õpetaja annab õpilasele võimaluse arutlemiseks.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260350"/>
            <a:ext cx="8229600" cy="1143000"/>
          </a:xfrm>
        </p:spPr>
        <p:txBody>
          <a:bodyPr/>
          <a:lstStyle/>
          <a:p>
            <a:r>
              <a:rPr lang="et-EE" altLang="et-EE" sz="2800" b="1" smtClean="0"/>
              <a:t>Kujutame ette, et üks gümnaasiumiklass on läbilõige ühiskonnast:</a:t>
            </a:r>
            <a:r>
              <a:rPr lang="et-EE" altLang="et-EE" sz="2800" smtClean="0"/>
              <a:t/>
            </a:r>
            <a:br>
              <a:rPr lang="et-EE" altLang="et-EE" sz="2800" smtClean="0"/>
            </a:br>
            <a:endParaRPr lang="et-EE" altLang="et-EE" sz="2800" smtClean="0"/>
          </a:p>
        </p:txBody>
      </p:sp>
      <p:sp>
        <p:nvSpPr>
          <p:cNvPr id="7171" name="Rectangle 3"/>
          <p:cNvSpPr>
            <a:spLocks noGrp="1" noChangeArrowheads="1"/>
          </p:cNvSpPr>
          <p:nvPr>
            <p:ph type="body" idx="1"/>
          </p:nvPr>
        </p:nvSpPr>
        <p:spPr>
          <a:xfrm>
            <a:off x="179388" y="1428750"/>
            <a:ext cx="8472487" cy="5257800"/>
          </a:xfrm>
        </p:spPr>
        <p:txBody>
          <a:bodyPr/>
          <a:lstStyle/>
          <a:p>
            <a:pPr>
              <a:lnSpc>
                <a:spcPct val="80000"/>
              </a:lnSpc>
            </a:pPr>
            <a:r>
              <a:rPr lang="et-EE" altLang="et-EE" sz="2400" b="1" smtClean="0">
                <a:solidFill>
                  <a:srgbClr val="00B050"/>
                </a:solidFill>
              </a:rPr>
              <a:t>2 JEHHOOVA TUNNISTAJAT</a:t>
            </a:r>
          </a:p>
          <a:p>
            <a:pPr>
              <a:lnSpc>
                <a:spcPct val="80000"/>
              </a:lnSpc>
            </a:pPr>
            <a:r>
              <a:rPr lang="et-EE" altLang="et-EE" sz="2400" b="1" smtClean="0">
                <a:solidFill>
                  <a:srgbClr val="00B050"/>
                </a:solidFill>
              </a:rPr>
              <a:t>7 VÕITLEVAT ATEISTI</a:t>
            </a:r>
          </a:p>
          <a:p>
            <a:pPr>
              <a:lnSpc>
                <a:spcPct val="80000"/>
              </a:lnSpc>
            </a:pPr>
            <a:r>
              <a:rPr lang="et-EE" altLang="et-EE" sz="2400" b="1" smtClean="0">
                <a:solidFill>
                  <a:srgbClr val="00B050"/>
                </a:solidFill>
              </a:rPr>
              <a:t>3 MUSTANAHALIST</a:t>
            </a:r>
          </a:p>
          <a:p>
            <a:pPr>
              <a:lnSpc>
                <a:spcPct val="80000"/>
              </a:lnSpc>
            </a:pPr>
            <a:r>
              <a:rPr lang="et-EE" altLang="et-EE" sz="2400" b="1" smtClean="0">
                <a:solidFill>
                  <a:srgbClr val="00B050"/>
                </a:solidFill>
              </a:rPr>
              <a:t>1 NEONATS</a:t>
            </a:r>
          </a:p>
          <a:p>
            <a:pPr>
              <a:lnSpc>
                <a:spcPct val="80000"/>
              </a:lnSpc>
            </a:pPr>
            <a:r>
              <a:rPr lang="et-EE" altLang="et-EE" sz="2400" b="1" smtClean="0">
                <a:solidFill>
                  <a:srgbClr val="00B050"/>
                </a:solidFill>
              </a:rPr>
              <a:t>4 TRANSVESTIITI (noormehed)</a:t>
            </a:r>
          </a:p>
          <a:p>
            <a:pPr>
              <a:lnSpc>
                <a:spcPct val="80000"/>
              </a:lnSpc>
            </a:pPr>
            <a:r>
              <a:rPr lang="et-EE" altLang="et-EE" sz="2400" b="1" smtClean="0">
                <a:solidFill>
                  <a:srgbClr val="00B050"/>
                </a:solidFill>
              </a:rPr>
              <a:t>5 TÜRKLASEST MOSLEMIUSULIST</a:t>
            </a:r>
          </a:p>
          <a:p>
            <a:pPr>
              <a:lnSpc>
                <a:spcPct val="80000"/>
              </a:lnSpc>
            </a:pPr>
            <a:r>
              <a:rPr lang="et-EE" altLang="et-EE" sz="2400" b="1" smtClean="0">
                <a:solidFill>
                  <a:srgbClr val="00B050"/>
                </a:solidFill>
              </a:rPr>
              <a:t>3 KATOLIIKLAST</a:t>
            </a:r>
          </a:p>
          <a:p>
            <a:pPr>
              <a:lnSpc>
                <a:spcPct val="80000"/>
              </a:lnSpc>
            </a:pPr>
            <a:r>
              <a:rPr lang="et-EE" altLang="et-EE" sz="2400" b="1" smtClean="0">
                <a:solidFill>
                  <a:srgbClr val="00B050"/>
                </a:solidFill>
              </a:rPr>
              <a:t>1 PATSIFISTIST HOMO</a:t>
            </a:r>
          </a:p>
          <a:p>
            <a:pPr>
              <a:lnSpc>
                <a:spcPct val="80000"/>
              </a:lnSpc>
            </a:pPr>
            <a:r>
              <a:rPr lang="et-EE" altLang="et-EE" sz="2400" b="1" smtClean="0">
                <a:solidFill>
                  <a:srgbClr val="00B050"/>
                </a:solidFill>
              </a:rPr>
              <a:t>1 VEENDUNUD FEMINIST</a:t>
            </a:r>
          </a:p>
          <a:p>
            <a:pPr>
              <a:lnSpc>
                <a:spcPct val="80000"/>
              </a:lnSpc>
            </a:pPr>
            <a:r>
              <a:rPr lang="et-EE" altLang="et-EE" sz="2400" smtClean="0"/>
              <a:t>Kokku 27-õpilasega kirju seltskond. Kas ka reaalselt võimalik kombinatsioon avatud Euroopas?</a:t>
            </a:r>
          </a:p>
          <a:p>
            <a:pPr>
              <a:lnSpc>
                <a:spcPct val="80000"/>
              </a:lnSpc>
            </a:pPr>
            <a:r>
              <a:rPr lang="et-EE" altLang="et-EE" sz="2400" smtClean="0"/>
              <a:t>Milliseid “probleeme” iga seltskond tekitab? </a:t>
            </a:r>
          </a:p>
          <a:p>
            <a:pPr>
              <a:lnSpc>
                <a:spcPct val="80000"/>
              </a:lnSpc>
            </a:pPr>
            <a:r>
              <a:rPr lang="et-EE" altLang="et-EE" sz="2400" smtClean="0"/>
              <a:t>Kelle vahel võivad ilmneda suurimad konfliktid?</a:t>
            </a:r>
          </a:p>
          <a:p>
            <a:pPr>
              <a:lnSpc>
                <a:spcPct val="80000"/>
              </a:lnSpc>
            </a:pPr>
            <a:r>
              <a:rPr lang="et-EE" altLang="et-EE" sz="2400" smtClean="0"/>
              <a:t>Mis võiks olla kõigi ühisosa (peale selle, et ollakse inimliigi esindajad)?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68313" y="188913"/>
            <a:ext cx="8229600" cy="1143000"/>
          </a:xfrm>
        </p:spPr>
        <p:txBody>
          <a:bodyPr/>
          <a:lstStyle/>
          <a:p>
            <a:r>
              <a:rPr lang="et-EE" altLang="et-EE" sz="3200" b="1" smtClean="0"/>
              <a:t>Multikultuurne (nn multikulti) klass</a:t>
            </a:r>
          </a:p>
        </p:txBody>
      </p:sp>
      <p:sp>
        <p:nvSpPr>
          <p:cNvPr id="3" name="Content Placeholder 2"/>
          <p:cNvSpPr>
            <a:spLocks noGrp="1"/>
          </p:cNvSpPr>
          <p:nvPr>
            <p:ph idx="1"/>
          </p:nvPr>
        </p:nvSpPr>
        <p:spPr>
          <a:xfrm>
            <a:off x="468313" y="1125538"/>
            <a:ext cx="8229600" cy="4525962"/>
          </a:xfrm>
        </p:spPr>
        <p:txBody>
          <a:bodyPr/>
          <a:lstStyle/>
          <a:p>
            <a:pPr marL="0" indent="0">
              <a:buFontTx/>
              <a:buNone/>
              <a:defRPr/>
            </a:pPr>
            <a:r>
              <a:rPr lang="et-EE" sz="2800" dirty="0" smtClean="0"/>
              <a:t>Eelmisel slaidil oli tegu multikultuurse klassiga.</a:t>
            </a:r>
          </a:p>
          <a:p>
            <a:pPr marL="0" indent="0">
              <a:buFontTx/>
              <a:buNone/>
              <a:defRPr/>
            </a:pPr>
            <a:r>
              <a:rPr lang="et-EE" sz="2800" dirty="0" smtClean="0"/>
              <a:t>See </a:t>
            </a:r>
            <a:r>
              <a:rPr lang="et-EE" sz="2800" dirty="0"/>
              <a:t>on klass, kus puudub </a:t>
            </a:r>
            <a:r>
              <a:rPr lang="et-EE" sz="2800" dirty="0">
                <a:solidFill>
                  <a:srgbClr val="C00000"/>
                </a:solidFill>
              </a:rPr>
              <a:t>väärtusneutraalsus</a:t>
            </a:r>
            <a:r>
              <a:rPr lang="et-EE" sz="2800" dirty="0"/>
              <a:t>; koos õpivad väga erineva sotsiaalse, religioosse ja (sub)kultuurilise taustaga õpilased</a:t>
            </a:r>
            <a:r>
              <a:rPr lang="et-EE" sz="2800" dirty="0" smtClean="0"/>
              <a:t>.</a:t>
            </a:r>
          </a:p>
          <a:p>
            <a:pPr marL="0" indent="0">
              <a:buFontTx/>
              <a:buNone/>
              <a:defRPr/>
            </a:pPr>
            <a:r>
              <a:rPr lang="et-EE" sz="2800" dirty="0" smtClean="0"/>
              <a:t>Seoses multikultuursete klassidega tuleb riigil/ühiskonnal küsida:</a:t>
            </a:r>
          </a:p>
          <a:p>
            <a:pPr>
              <a:buFontTx/>
              <a:buChar char="-"/>
              <a:defRPr/>
            </a:pPr>
            <a:r>
              <a:rPr lang="et-EE" sz="2400" i="1" dirty="0" smtClean="0">
                <a:solidFill>
                  <a:srgbClr val="0070C0"/>
                </a:solidFill>
              </a:rPr>
              <a:t>Millistele väärtustele tugineda hariduse andmisel?</a:t>
            </a:r>
          </a:p>
          <a:p>
            <a:pPr>
              <a:buFontTx/>
              <a:buChar char="-"/>
              <a:defRPr/>
            </a:pPr>
            <a:r>
              <a:rPr lang="fi-FI" sz="2400" i="1" dirty="0">
                <a:solidFill>
                  <a:srgbClr val="0070C0"/>
                </a:solidFill>
              </a:rPr>
              <a:t>Kuidas </a:t>
            </a:r>
            <a:r>
              <a:rPr lang="fi-FI" sz="2400" i="1" dirty="0" smtClean="0">
                <a:solidFill>
                  <a:srgbClr val="0070C0"/>
                </a:solidFill>
              </a:rPr>
              <a:t>tagada </a:t>
            </a:r>
            <a:r>
              <a:rPr lang="fi-FI" sz="2400" i="1" dirty="0">
                <a:solidFill>
                  <a:srgbClr val="0070C0"/>
                </a:solidFill>
              </a:rPr>
              <a:t>võrdne kohtlemine ja valikuvõimalused</a:t>
            </a:r>
            <a:r>
              <a:rPr lang="fi-FI" sz="2400" i="1" dirty="0" smtClean="0">
                <a:solidFill>
                  <a:srgbClr val="0070C0"/>
                </a:solidFill>
              </a:rPr>
              <a:t>?</a:t>
            </a:r>
            <a:endParaRPr lang="et-EE" sz="2400" i="1" dirty="0" smtClean="0">
              <a:solidFill>
                <a:srgbClr val="0070C0"/>
              </a:solidFill>
            </a:endParaRPr>
          </a:p>
          <a:p>
            <a:pPr>
              <a:buFontTx/>
              <a:buChar char="-"/>
              <a:defRPr/>
            </a:pPr>
            <a:r>
              <a:rPr lang="et-EE" sz="2400" i="1" dirty="0" smtClean="0">
                <a:solidFill>
                  <a:srgbClr val="0070C0"/>
                </a:solidFill>
              </a:rPr>
              <a:t>Kas soodustada kultuurilist mitmekesisust?</a:t>
            </a:r>
          </a:p>
          <a:p>
            <a:pPr>
              <a:buFontTx/>
              <a:buChar char="-"/>
              <a:defRPr/>
            </a:pPr>
            <a:r>
              <a:rPr lang="et-EE" sz="2400" i="1" dirty="0" smtClean="0">
                <a:solidFill>
                  <a:srgbClr val="0070C0"/>
                </a:solidFill>
              </a:rPr>
              <a:t>Jne...</a:t>
            </a:r>
            <a:endParaRPr lang="fi-FI" sz="2400" i="1" dirty="0">
              <a:solidFill>
                <a:srgbClr val="0070C0"/>
              </a:solidFill>
            </a:endParaRPr>
          </a:p>
          <a:p>
            <a:pPr>
              <a:buFontTx/>
              <a:buChar char="-"/>
              <a:defRPr/>
            </a:pPr>
            <a:endParaRPr lang="et-EE"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23850" y="620713"/>
            <a:ext cx="5040313" cy="1143000"/>
          </a:xfrm>
        </p:spPr>
        <p:txBody>
          <a:bodyPr/>
          <a:lstStyle/>
          <a:p>
            <a:r>
              <a:rPr lang="et-EE" altLang="et-EE" sz="3600" b="1" smtClean="0"/>
              <a:t>Koolis õppivaid klasse võib jagada ka nii:</a:t>
            </a:r>
          </a:p>
        </p:txBody>
      </p:sp>
      <p:sp>
        <p:nvSpPr>
          <p:cNvPr id="9219" name="Content Placeholder 2"/>
          <p:cNvSpPr>
            <a:spLocks noGrp="1"/>
          </p:cNvSpPr>
          <p:nvPr>
            <p:ph idx="1"/>
          </p:nvPr>
        </p:nvSpPr>
        <p:spPr>
          <a:xfrm>
            <a:off x="250825" y="2289175"/>
            <a:ext cx="5051425" cy="4568825"/>
          </a:xfrm>
        </p:spPr>
        <p:txBody>
          <a:bodyPr/>
          <a:lstStyle/>
          <a:p>
            <a:pPr marL="609600" indent="-609600">
              <a:buFontTx/>
              <a:buAutoNum type="arabicPeriod"/>
            </a:pPr>
            <a:r>
              <a:rPr lang="et-EE" altLang="et-EE" b="1" smtClean="0"/>
              <a:t>Heterogeensed </a:t>
            </a:r>
            <a:r>
              <a:rPr lang="et-EE" altLang="et-EE" smtClean="0"/>
              <a:t>klassid/inimrühmad</a:t>
            </a:r>
          </a:p>
          <a:p>
            <a:pPr marL="609600" indent="-609600">
              <a:buFontTx/>
              <a:buAutoNum type="arabicPeriod"/>
            </a:pPr>
            <a:r>
              <a:rPr lang="et-EE" altLang="et-EE" b="1" smtClean="0"/>
              <a:t>Homogeensed </a:t>
            </a:r>
            <a:r>
              <a:rPr lang="et-EE" altLang="et-EE" smtClean="0"/>
              <a:t>klassid/inimrühmad</a:t>
            </a:r>
          </a:p>
        </p:txBody>
      </p:sp>
      <p:pic>
        <p:nvPicPr>
          <p:cNvPr id="9220" name="Picture 4" descr="http://2.bp.blogspot.com/_nB6ZnyiJT8M/SetmQZ4T0kI/AAAAAAAAAHY/JtgvZxvz5iI/s320/multicultural_ki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4938" y="214313"/>
            <a:ext cx="2857500" cy="263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8" descr="http://margaretlarsen.files.wordpress.com/2009/11/multicultural-arm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6438" y="3071813"/>
            <a:ext cx="2857500"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457200" y="188913"/>
            <a:ext cx="8229600" cy="5937250"/>
          </a:xfrm>
        </p:spPr>
        <p:txBody>
          <a:bodyPr/>
          <a:lstStyle/>
          <a:p>
            <a:pPr marL="0" indent="0">
              <a:buFontTx/>
              <a:buNone/>
            </a:pPr>
            <a:r>
              <a:rPr lang="et-EE" altLang="et-EE" b="1" smtClean="0"/>
              <a:t>Heterogeenne klass</a:t>
            </a:r>
            <a:r>
              <a:rPr lang="et-EE" altLang="et-EE" smtClean="0"/>
              <a:t> - erinevate arusaamadega ja väärtustega kooslus; kultuuriliselt, sotsiaalselt, religioosselt jne kirev seltskond. Ideoloogilisi ja väärtusi puudutavaid konflikte võib esineda üpris sageli.</a:t>
            </a:r>
          </a:p>
          <a:p>
            <a:pPr marL="0" indent="0">
              <a:buFontTx/>
              <a:buNone/>
            </a:pPr>
            <a:r>
              <a:rPr lang="et-EE" altLang="et-EE" b="1" smtClean="0"/>
              <a:t>Homogeenne klass</a:t>
            </a:r>
            <a:r>
              <a:rPr lang="et-EE" altLang="et-EE" smtClean="0"/>
              <a:t> - suhteliselt sarnaste arusaamadega ja väärtustega grupp; valdavalt ühesuguse kultuurilise, sotsiaalse, religioosse jne taustaga seltskond. Väärtuskonflikte esineb harvem kui heterogeenses klassis.</a:t>
            </a:r>
          </a:p>
          <a:p>
            <a:pPr marL="0" indent="0">
              <a:buFontTx/>
              <a:buNone/>
            </a:pPr>
            <a:r>
              <a:rPr lang="et-EE" altLang="et-EE" sz="2800" i="1" smtClean="0">
                <a:solidFill>
                  <a:srgbClr val="C00000"/>
                </a:solidFill>
              </a:rPr>
              <a:t>Milline on Sinu klass?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1764</TotalTime>
  <Words>1185</Words>
  <Application>Microsoft Office PowerPoint</Application>
  <PresentationFormat>Ekraaniseanss (4:3)</PresentationFormat>
  <Paragraphs>132</Paragraphs>
  <Slides>18</Slides>
  <Notes>0</Notes>
  <HiddenSlides>0</HiddenSlides>
  <MMClips>0</MMClips>
  <ScaleCrop>false</ScaleCrop>
  <HeadingPairs>
    <vt:vector size="6" baseType="variant">
      <vt:variant>
        <vt:lpstr>Kasutatud fondid</vt:lpstr>
      </vt:variant>
      <vt:variant>
        <vt:i4>2</vt:i4>
      </vt:variant>
      <vt:variant>
        <vt:lpstr>Kujundus</vt:lpstr>
      </vt:variant>
      <vt:variant>
        <vt:i4>1</vt:i4>
      </vt:variant>
      <vt:variant>
        <vt:lpstr>Slaidipealkirjad</vt:lpstr>
      </vt:variant>
      <vt:variant>
        <vt:i4>18</vt:i4>
      </vt:variant>
    </vt:vector>
  </HeadingPairs>
  <TitlesOfParts>
    <vt:vector size="21" baseType="lpstr">
      <vt:lpstr>Arial</vt:lpstr>
      <vt:lpstr>Calibri</vt:lpstr>
      <vt:lpstr>Default Design</vt:lpstr>
      <vt:lpstr>Haridus ja ühiskond</vt:lpstr>
      <vt:lpstr>Kool kiiresti muutuvas ühiskonnas</vt:lpstr>
      <vt:lpstr>PowerPointi esitlus</vt:lpstr>
      <vt:lpstr>Koolikultuur ja ühiskond</vt:lpstr>
      <vt:lpstr>Dilemma – kas kool peaks tegelema väärtuste internaliseerimisega või soodustama väärtuste selitamist?</vt:lpstr>
      <vt:lpstr>Kujutame ette, et üks gümnaasiumiklass on läbilõige ühiskonnast: </vt:lpstr>
      <vt:lpstr>Multikultuurne (nn multikulti) klass</vt:lpstr>
      <vt:lpstr>Koolis õppivaid klasse võib jagada ka nii:</vt:lpstr>
      <vt:lpstr>PowerPointi esitlus</vt:lpstr>
      <vt:lpstr>Sotsialiseerumine</vt:lpstr>
      <vt:lpstr>PowerPointi esitlus</vt:lpstr>
      <vt:lpstr>Indoktrinatsioon</vt:lpstr>
      <vt:lpstr>PowerPointi esitlus</vt:lpstr>
      <vt:lpstr>PowerPointi esitlus</vt:lpstr>
      <vt:lpstr>PowerPointi esitlus</vt:lpstr>
      <vt:lpstr>Eesti kasvatusteadlase Tiiu Kuurme kommentaar sooneutraalsele kasvatusele</vt:lpstr>
      <vt:lpstr>Antud teema lõpetuseks võiksid iseseisvalt mõelda ...</vt:lpstr>
      <vt:lpstr>Kasutatud allikad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Haridus ja ühiskond</dc:title>
  <dc:creator>peedus</dc:creator>
  <cp:lastModifiedBy>kasutaja</cp:lastModifiedBy>
  <cp:revision>68</cp:revision>
  <dcterms:created xsi:type="dcterms:W3CDTF">2009-04-14T08:17:16Z</dcterms:created>
  <dcterms:modified xsi:type="dcterms:W3CDTF">2019-05-28T07:06:36Z</dcterms:modified>
</cp:coreProperties>
</file>