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9D264D66-8C33-4123-8C1A-40CB0FA9BCA1}" type="datetimeFigureOut">
              <a:rPr lang="et-EE" smtClean="0"/>
              <a:t>7.03.2017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CB535FA4-AA20-4829-BD44-B37E62F07158}" type="slidenum">
              <a:rPr lang="et-EE" smtClean="0"/>
              <a:t>‹#›</a:t>
            </a:fld>
            <a:endParaRPr lang="et-EE"/>
          </a:p>
        </p:txBody>
      </p:sp>
    </p:spTree>
    <p:extLst>
      <p:ext uri="{BB962C8B-B14F-4D97-AF65-F5344CB8AC3E}">
        <p14:creationId xmlns:p14="http://schemas.microsoft.com/office/powerpoint/2010/main" val="374161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9D264D66-8C33-4123-8C1A-40CB0FA9BCA1}" type="datetimeFigureOut">
              <a:rPr lang="et-EE" smtClean="0"/>
              <a:t>7.03.2017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CB535FA4-AA20-4829-BD44-B37E62F07158}" type="slidenum">
              <a:rPr lang="et-EE" smtClean="0"/>
              <a:t>‹#›</a:t>
            </a:fld>
            <a:endParaRPr lang="et-EE"/>
          </a:p>
        </p:txBody>
      </p:sp>
    </p:spTree>
    <p:extLst>
      <p:ext uri="{BB962C8B-B14F-4D97-AF65-F5344CB8AC3E}">
        <p14:creationId xmlns:p14="http://schemas.microsoft.com/office/powerpoint/2010/main" val="3267064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9D264D66-8C33-4123-8C1A-40CB0FA9BCA1}" type="datetimeFigureOut">
              <a:rPr lang="et-EE" smtClean="0"/>
              <a:t>7.03.2017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CB535FA4-AA20-4829-BD44-B37E62F07158}" type="slidenum">
              <a:rPr lang="et-EE" smtClean="0"/>
              <a:t>‹#›</a:t>
            </a:fld>
            <a:endParaRPr lang="et-EE"/>
          </a:p>
        </p:txBody>
      </p:sp>
    </p:spTree>
    <p:extLst>
      <p:ext uri="{BB962C8B-B14F-4D97-AF65-F5344CB8AC3E}">
        <p14:creationId xmlns:p14="http://schemas.microsoft.com/office/powerpoint/2010/main" val="3666921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9D264D66-8C33-4123-8C1A-40CB0FA9BCA1}" type="datetimeFigureOut">
              <a:rPr lang="et-EE" smtClean="0"/>
              <a:t>7.03.2017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CB535FA4-AA20-4829-BD44-B37E62F07158}" type="slidenum">
              <a:rPr lang="et-EE" smtClean="0"/>
              <a:t>‹#›</a:t>
            </a:fld>
            <a:endParaRPr lang="et-EE"/>
          </a:p>
        </p:txBody>
      </p:sp>
    </p:spTree>
    <p:extLst>
      <p:ext uri="{BB962C8B-B14F-4D97-AF65-F5344CB8AC3E}">
        <p14:creationId xmlns:p14="http://schemas.microsoft.com/office/powerpoint/2010/main" val="2696820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64D66-8C33-4123-8C1A-40CB0FA9BCA1}" type="datetimeFigureOut">
              <a:rPr lang="et-EE" smtClean="0"/>
              <a:t>7.03.2017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CB535FA4-AA20-4829-BD44-B37E62F07158}" type="slidenum">
              <a:rPr lang="et-EE" smtClean="0"/>
              <a:t>‹#›</a:t>
            </a:fld>
            <a:endParaRPr lang="et-EE"/>
          </a:p>
        </p:txBody>
      </p:sp>
    </p:spTree>
    <p:extLst>
      <p:ext uri="{BB962C8B-B14F-4D97-AF65-F5344CB8AC3E}">
        <p14:creationId xmlns:p14="http://schemas.microsoft.com/office/powerpoint/2010/main" val="3270051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9D264D66-8C33-4123-8C1A-40CB0FA9BCA1}" type="datetimeFigureOut">
              <a:rPr lang="et-EE" smtClean="0"/>
              <a:t>7.03.2017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CB535FA4-AA20-4829-BD44-B37E62F07158}" type="slidenum">
              <a:rPr lang="et-EE" smtClean="0"/>
              <a:t>‹#›</a:t>
            </a:fld>
            <a:endParaRPr lang="et-EE"/>
          </a:p>
        </p:txBody>
      </p:sp>
    </p:spTree>
    <p:extLst>
      <p:ext uri="{BB962C8B-B14F-4D97-AF65-F5344CB8AC3E}">
        <p14:creationId xmlns:p14="http://schemas.microsoft.com/office/powerpoint/2010/main" val="1226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9D264D66-8C33-4123-8C1A-40CB0FA9BCA1}" type="datetimeFigureOut">
              <a:rPr lang="et-EE" smtClean="0"/>
              <a:t>7.03.2017</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CB535FA4-AA20-4829-BD44-B37E62F07158}" type="slidenum">
              <a:rPr lang="et-EE" smtClean="0"/>
              <a:t>‹#›</a:t>
            </a:fld>
            <a:endParaRPr lang="et-EE"/>
          </a:p>
        </p:txBody>
      </p:sp>
    </p:spTree>
    <p:extLst>
      <p:ext uri="{BB962C8B-B14F-4D97-AF65-F5344CB8AC3E}">
        <p14:creationId xmlns:p14="http://schemas.microsoft.com/office/powerpoint/2010/main" val="2660007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9D264D66-8C33-4123-8C1A-40CB0FA9BCA1}" type="datetimeFigureOut">
              <a:rPr lang="et-EE" smtClean="0"/>
              <a:t>7.03.2017</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CB535FA4-AA20-4829-BD44-B37E62F07158}" type="slidenum">
              <a:rPr lang="et-EE" smtClean="0"/>
              <a:t>‹#›</a:t>
            </a:fld>
            <a:endParaRPr lang="et-EE"/>
          </a:p>
        </p:txBody>
      </p:sp>
    </p:spTree>
    <p:extLst>
      <p:ext uri="{BB962C8B-B14F-4D97-AF65-F5344CB8AC3E}">
        <p14:creationId xmlns:p14="http://schemas.microsoft.com/office/powerpoint/2010/main" val="392785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64D66-8C33-4123-8C1A-40CB0FA9BCA1}" type="datetimeFigureOut">
              <a:rPr lang="et-EE" smtClean="0"/>
              <a:t>7.03.2017</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CB535FA4-AA20-4829-BD44-B37E62F07158}" type="slidenum">
              <a:rPr lang="et-EE" smtClean="0"/>
              <a:t>‹#›</a:t>
            </a:fld>
            <a:endParaRPr lang="et-EE"/>
          </a:p>
        </p:txBody>
      </p:sp>
    </p:spTree>
    <p:extLst>
      <p:ext uri="{BB962C8B-B14F-4D97-AF65-F5344CB8AC3E}">
        <p14:creationId xmlns:p14="http://schemas.microsoft.com/office/powerpoint/2010/main" val="2429516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64D66-8C33-4123-8C1A-40CB0FA9BCA1}" type="datetimeFigureOut">
              <a:rPr lang="et-EE" smtClean="0"/>
              <a:t>7.03.2017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CB535FA4-AA20-4829-BD44-B37E62F07158}" type="slidenum">
              <a:rPr lang="et-EE" smtClean="0"/>
              <a:t>‹#›</a:t>
            </a:fld>
            <a:endParaRPr lang="et-EE"/>
          </a:p>
        </p:txBody>
      </p:sp>
    </p:spTree>
    <p:extLst>
      <p:ext uri="{BB962C8B-B14F-4D97-AF65-F5344CB8AC3E}">
        <p14:creationId xmlns:p14="http://schemas.microsoft.com/office/powerpoint/2010/main" val="187988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64D66-8C33-4123-8C1A-40CB0FA9BCA1}" type="datetimeFigureOut">
              <a:rPr lang="et-EE" smtClean="0"/>
              <a:t>7.03.2017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CB535FA4-AA20-4829-BD44-B37E62F07158}" type="slidenum">
              <a:rPr lang="et-EE" smtClean="0"/>
              <a:t>‹#›</a:t>
            </a:fld>
            <a:endParaRPr lang="et-EE"/>
          </a:p>
        </p:txBody>
      </p:sp>
    </p:spTree>
    <p:extLst>
      <p:ext uri="{BB962C8B-B14F-4D97-AF65-F5344CB8AC3E}">
        <p14:creationId xmlns:p14="http://schemas.microsoft.com/office/powerpoint/2010/main" val="1602904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264D66-8C33-4123-8C1A-40CB0FA9BCA1}" type="datetimeFigureOut">
              <a:rPr lang="et-EE" smtClean="0"/>
              <a:t>7.03.2017</a:t>
            </a:fld>
            <a:endParaRPr 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535FA4-AA20-4829-BD44-B37E62F07158}" type="slidenum">
              <a:rPr lang="et-EE" smtClean="0"/>
              <a:t>‹#›</a:t>
            </a:fld>
            <a:endParaRPr lang="et-EE"/>
          </a:p>
        </p:txBody>
      </p:sp>
    </p:spTree>
    <p:extLst>
      <p:ext uri="{BB962C8B-B14F-4D97-AF65-F5344CB8AC3E}">
        <p14:creationId xmlns:p14="http://schemas.microsoft.com/office/powerpoint/2010/main" val="3115347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ejm.org/doi/full/10.1056/NEJM199005173222006#t=article" TargetMode="External"/><Relationship Id="rId2" Type="http://schemas.openxmlformats.org/officeDocument/2006/relationships/hyperlink" Target="http://www.eetika.ee/" TargetMode="External"/><Relationship Id="rId1" Type="http://schemas.openxmlformats.org/officeDocument/2006/relationships/slideLayout" Target="../slideLayouts/slideLayout1.xml"/><Relationship Id="rId4" Type="http://schemas.openxmlformats.org/officeDocument/2006/relationships/hyperlink" Target="http://www.pohiseadus.e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eetika.ee/orb.aw/class=file/action=preview/id=135758/Eesti+Bioeetika+Noukogu.pdf" TargetMode="External"/><Relationship Id="rId2" Type="http://schemas.openxmlformats.org/officeDocument/2006/relationships/hyperlink" Target="http://www.eetika.ee/orb.aw/class=file/action=preview/id=135761/Tartu+%DClikooli+Inimuuringute+eetikakomitee.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youtube.com/watch?v=37qrLGhXch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484785"/>
            <a:ext cx="7772400" cy="2115666"/>
          </a:xfrm>
        </p:spPr>
        <p:txBody>
          <a:bodyPr>
            <a:normAutofit fontScale="90000"/>
          </a:bodyPr>
          <a:lstStyle/>
          <a:p>
            <a:r>
              <a:rPr lang="et-EE" altLang="et-EE" b="1" dirty="0" smtClean="0"/>
              <a:t/>
            </a:r>
            <a:br>
              <a:rPr lang="et-EE" altLang="et-EE" b="1" dirty="0" smtClean="0"/>
            </a:br>
            <a:r>
              <a:rPr lang="et-EE" altLang="et-EE" b="1" dirty="0" smtClean="0"/>
              <a:t>Inimuuringud</a:t>
            </a:r>
            <a:r>
              <a:rPr lang="et-EE" altLang="et-EE" dirty="0" smtClean="0"/>
              <a:t/>
            </a:r>
            <a:br>
              <a:rPr lang="et-EE" altLang="et-EE" dirty="0" smtClean="0"/>
            </a:br>
            <a:r>
              <a:rPr lang="et-EE" altLang="et-EE" dirty="0"/>
              <a:t/>
            </a:r>
            <a:br>
              <a:rPr lang="et-EE" altLang="et-EE" dirty="0"/>
            </a:br>
            <a:r>
              <a:rPr lang="et-EE" altLang="et-EE" i="1" dirty="0"/>
              <a:t>p</a:t>
            </a:r>
            <a:r>
              <a:rPr lang="et-EE" altLang="et-EE" i="1" dirty="0" smtClean="0"/>
              <a:t>raktiline filosoofia</a:t>
            </a:r>
            <a:br>
              <a:rPr lang="et-EE" altLang="et-EE" i="1" dirty="0" smtClean="0"/>
            </a:br>
            <a:r>
              <a:rPr lang="et-EE" altLang="et-EE" i="1" dirty="0"/>
              <a:t/>
            </a:r>
            <a:br>
              <a:rPr lang="et-EE" altLang="et-EE" i="1" dirty="0"/>
            </a:br>
            <a:r>
              <a:rPr lang="et-EE" altLang="et-EE" sz="1600" dirty="0" smtClean="0"/>
              <a:t>Allikad: </a:t>
            </a:r>
            <a:br>
              <a:rPr lang="et-EE" altLang="et-EE" sz="1600" dirty="0" smtClean="0"/>
            </a:br>
            <a:r>
              <a:rPr lang="et-EE" altLang="et-EE" sz="1600" dirty="0" smtClean="0">
                <a:hlinkClick r:id="rId2"/>
              </a:rPr>
              <a:t>www.eetika.ee</a:t>
            </a:r>
            <a:r>
              <a:rPr lang="et-EE" altLang="et-EE" sz="1600" dirty="0" smtClean="0"/>
              <a:t> </a:t>
            </a:r>
            <a:br>
              <a:rPr lang="et-EE" altLang="et-EE" sz="1600" dirty="0" smtClean="0"/>
            </a:br>
            <a:r>
              <a:rPr lang="et-EE" altLang="et-EE" sz="1600" dirty="0" smtClean="0">
                <a:hlinkClick r:id="rId3"/>
              </a:rPr>
              <a:t>http://www.nejm.org/doi/full/10.1056/NEJM199005173222006#t=article</a:t>
            </a:r>
            <a:r>
              <a:rPr lang="et-EE" altLang="et-EE" sz="1600" dirty="0" smtClean="0"/>
              <a:t> </a:t>
            </a:r>
            <a:br>
              <a:rPr lang="et-EE" altLang="et-EE" sz="1600" dirty="0" smtClean="0"/>
            </a:br>
            <a:r>
              <a:rPr lang="et-EE" altLang="et-EE" sz="1600" dirty="0" smtClean="0">
                <a:hlinkClick r:id="rId4"/>
              </a:rPr>
              <a:t>www.pohiseadus.ee</a:t>
            </a:r>
            <a:r>
              <a:rPr lang="et-EE" altLang="et-EE" sz="1600" dirty="0" smtClean="0"/>
              <a:t> </a:t>
            </a:r>
          </a:p>
        </p:txBody>
      </p:sp>
    </p:spTree>
    <p:extLst>
      <p:ext uri="{BB962C8B-B14F-4D97-AF65-F5344CB8AC3E}">
        <p14:creationId xmlns:p14="http://schemas.microsoft.com/office/powerpoint/2010/main" val="4141074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p:txBody>
          <a:bodyPr/>
          <a:lstStyle/>
          <a:p>
            <a:pPr eaLnBrk="1" hangingPunct="1"/>
            <a:r>
              <a:rPr lang="et-EE" altLang="et-EE" smtClean="0"/>
              <a:t>Aastal </a:t>
            </a:r>
            <a:r>
              <a:rPr lang="et-EE" altLang="et-EE" b="1" smtClean="0"/>
              <a:t>1947</a:t>
            </a:r>
            <a:r>
              <a:rPr lang="et-EE" altLang="et-EE" smtClean="0"/>
              <a:t> võetigi vastu </a:t>
            </a:r>
            <a:r>
              <a:rPr lang="et-EE" altLang="et-EE" b="1" smtClean="0">
                <a:solidFill>
                  <a:srgbClr val="CC3300"/>
                </a:solidFill>
              </a:rPr>
              <a:t>Nürnbergi Kood</a:t>
            </a:r>
            <a:r>
              <a:rPr lang="et-EE" altLang="et-EE" smtClean="0"/>
              <a:t>, mis reguleerib inimkatseid. </a:t>
            </a:r>
          </a:p>
          <a:p>
            <a:pPr eaLnBrk="1" hangingPunct="1"/>
            <a:endParaRPr lang="et-EE" altLang="et-EE" smtClean="0"/>
          </a:p>
          <a:p>
            <a:pPr eaLnBrk="1" hangingPunct="1"/>
            <a:r>
              <a:rPr lang="et-EE" altLang="et-EE" smtClean="0"/>
              <a:t>Selle dokumendi kõige tähtsam säte on </a:t>
            </a:r>
            <a:r>
              <a:rPr lang="et-EE" altLang="et-EE" b="1" smtClean="0"/>
              <a:t>vabatahtliku osalemise nõue</a:t>
            </a:r>
            <a:r>
              <a:rPr lang="et-EE" altLang="et-EE" smtClean="0"/>
              <a:t>.</a:t>
            </a:r>
          </a:p>
        </p:txBody>
      </p:sp>
    </p:spTree>
    <p:extLst>
      <p:ext uri="{BB962C8B-B14F-4D97-AF65-F5344CB8AC3E}">
        <p14:creationId xmlns:p14="http://schemas.microsoft.com/office/powerpoint/2010/main" val="37811766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anim calcmode="lin" valueType="num">
                                      <p:cBhvr additive="base">
                                        <p:cTn id="13"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t-EE" altLang="et-EE" smtClean="0"/>
              <a:t>Tähtsad dokumendid</a:t>
            </a:r>
          </a:p>
        </p:txBody>
      </p:sp>
      <p:sp>
        <p:nvSpPr>
          <p:cNvPr id="20483" name="Rectangle 3"/>
          <p:cNvSpPr>
            <a:spLocks noGrp="1" noChangeArrowheads="1"/>
          </p:cNvSpPr>
          <p:nvPr>
            <p:ph type="body" idx="1"/>
          </p:nvPr>
        </p:nvSpPr>
        <p:spPr/>
        <p:txBody>
          <a:bodyPr/>
          <a:lstStyle/>
          <a:p>
            <a:pPr eaLnBrk="1" hangingPunct="1"/>
            <a:r>
              <a:rPr lang="et-EE" altLang="et-EE" smtClean="0"/>
              <a:t>Maailma Arstide Liidu </a:t>
            </a:r>
            <a:r>
              <a:rPr lang="et-EE" altLang="et-EE" b="1" smtClean="0"/>
              <a:t>Helsingi deklaratsioon</a:t>
            </a:r>
            <a:r>
              <a:rPr lang="et-EE" altLang="et-EE" smtClean="0"/>
              <a:t> (esimene versioon </a:t>
            </a:r>
            <a:r>
              <a:rPr lang="et-EE" altLang="et-EE" b="1" smtClean="0">
                <a:solidFill>
                  <a:srgbClr val="CC3300"/>
                </a:solidFill>
              </a:rPr>
              <a:t>1964</a:t>
            </a:r>
            <a:r>
              <a:rPr lang="et-EE" altLang="et-EE" smtClean="0"/>
              <a:t>). </a:t>
            </a:r>
          </a:p>
          <a:p>
            <a:pPr eaLnBrk="1" hangingPunct="1"/>
            <a:r>
              <a:rPr lang="et-EE" altLang="et-EE" b="1" smtClean="0"/>
              <a:t>Euroopa Nõukogu </a:t>
            </a:r>
            <a:r>
              <a:rPr lang="et-EE" altLang="et-EE" smtClean="0"/>
              <a:t>inimõiguste ja biomeditsiini konventsiooni lisaprotokoll biomeditsiiniliste teadusuuringute kohta (</a:t>
            </a:r>
            <a:r>
              <a:rPr lang="et-EE" altLang="et-EE" b="1" smtClean="0">
                <a:solidFill>
                  <a:srgbClr val="CC3300"/>
                </a:solidFill>
              </a:rPr>
              <a:t>2005</a:t>
            </a:r>
            <a:r>
              <a:rPr lang="et-EE" altLang="et-EE" smtClean="0"/>
              <a:t>). </a:t>
            </a:r>
            <a:br>
              <a:rPr lang="et-EE" altLang="et-EE" smtClean="0"/>
            </a:br>
            <a:endParaRPr lang="et-EE" altLang="et-EE" smtClean="0"/>
          </a:p>
          <a:p>
            <a:pPr eaLnBrk="1" hangingPunct="1">
              <a:buFont typeface="Wingdings" pitchFamily="2" charset="2"/>
              <a:buNone/>
            </a:pPr>
            <a:r>
              <a:rPr lang="et-EE" altLang="et-EE" smtClean="0"/>
              <a:t>   </a:t>
            </a:r>
          </a:p>
        </p:txBody>
      </p:sp>
      <p:sp>
        <p:nvSpPr>
          <p:cNvPr id="20484" name="Rectangle 5"/>
          <p:cNvSpPr>
            <a:spLocks noChangeArrowheads="1"/>
          </p:cNvSpPr>
          <p:nvPr/>
        </p:nvSpPr>
        <p:spPr bwMode="auto">
          <a:xfrm>
            <a:off x="827088" y="4986338"/>
            <a:ext cx="7273925" cy="18716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20000"/>
              </a:spcBef>
              <a:buClr>
                <a:schemeClr val="hlink"/>
              </a:buClr>
              <a:buSzPct val="80000"/>
              <a:buFont typeface="Wingdings" pitchFamily="2" charset="2"/>
              <a:buNone/>
            </a:pPr>
            <a:r>
              <a:rPr lang="et-EE" altLang="et-EE" sz="2400"/>
              <a:t>katsealuste </a:t>
            </a:r>
            <a:r>
              <a:rPr lang="et-EE" altLang="et-EE" sz="2400" b="1"/>
              <a:t>inimväärikuse austamine</a:t>
            </a:r>
            <a:r>
              <a:rPr lang="et-EE" altLang="et-EE" sz="2400"/>
              <a:t>, </a:t>
            </a:r>
          </a:p>
          <a:p>
            <a:pPr algn="ctr" eaLnBrk="1" hangingPunct="1">
              <a:lnSpc>
                <a:spcPct val="90000"/>
              </a:lnSpc>
              <a:spcBef>
                <a:spcPct val="20000"/>
              </a:spcBef>
              <a:buClr>
                <a:schemeClr val="hlink"/>
              </a:buClr>
              <a:buSzPct val="80000"/>
              <a:buFont typeface="Wingdings" pitchFamily="2" charset="2"/>
              <a:buNone/>
            </a:pPr>
            <a:r>
              <a:rPr lang="et-EE" altLang="et-EE" sz="2400"/>
              <a:t>inimese uuringussekaasamine vaid tema </a:t>
            </a:r>
            <a:r>
              <a:rPr lang="et-EE" altLang="et-EE" sz="2400" b="1"/>
              <a:t>teadlikult</a:t>
            </a:r>
            <a:r>
              <a:rPr lang="et-EE" altLang="et-EE" sz="2400"/>
              <a:t> ja</a:t>
            </a:r>
          </a:p>
          <a:p>
            <a:pPr algn="ctr" eaLnBrk="1" hangingPunct="1">
              <a:lnSpc>
                <a:spcPct val="90000"/>
              </a:lnSpc>
              <a:spcBef>
                <a:spcPct val="20000"/>
              </a:spcBef>
              <a:buClr>
                <a:schemeClr val="hlink"/>
              </a:buClr>
              <a:buSzPct val="80000"/>
              <a:buFont typeface="Wingdings" pitchFamily="2" charset="2"/>
              <a:buNone/>
            </a:pPr>
            <a:r>
              <a:rPr lang="et-EE" altLang="et-EE" sz="2400"/>
              <a:t> </a:t>
            </a:r>
            <a:r>
              <a:rPr lang="et-EE" altLang="et-EE" sz="2400" b="1"/>
              <a:t>vabatahtlikult</a:t>
            </a:r>
            <a:r>
              <a:rPr lang="et-EE" altLang="et-EE" sz="2400"/>
              <a:t> antud nõusolekul, </a:t>
            </a:r>
          </a:p>
          <a:p>
            <a:pPr algn="ctr" eaLnBrk="1" hangingPunct="1">
              <a:lnSpc>
                <a:spcPct val="90000"/>
              </a:lnSpc>
              <a:spcBef>
                <a:spcPct val="20000"/>
              </a:spcBef>
              <a:buClr>
                <a:schemeClr val="hlink"/>
              </a:buClr>
              <a:buSzPct val="80000"/>
              <a:buFont typeface="Wingdings" pitchFamily="2" charset="2"/>
              <a:buNone/>
            </a:pPr>
            <a:r>
              <a:rPr lang="et-EE" altLang="et-EE" sz="2400"/>
              <a:t>riskid ei tohi olla suuremad kui kasu jne </a:t>
            </a:r>
          </a:p>
          <a:p>
            <a:pPr algn="ctr" eaLnBrk="1" hangingPunct="1"/>
            <a:endParaRPr lang="et-EE" altLang="et-EE" sz="2400"/>
          </a:p>
        </p:txBody>
      </p:sp>
    </p:spTree>
    <p:extLst>
      <p:ext uri="{BB962C8B-B14F-4D97-AF65-F5344CB8AC3E}">
        <p14:creationId xmlns:p14="http://schemas.microsoft.com/office/powerpoint/2010/main" val="2410933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t-EE" altLang="et-EE" sz="3800" smtClean="0"/>
              <a:t>Tänapäevaste inimuuringute eesmärgid:</a:t>
            </a:r>
          </a:p>
        </p:txBody>
      </p:sp>
      <p:sp>
        <p:nvSpPr>
          <p:cNvPr id="14339" name="Rectangle 3"/>
          <p:cNvSpPr>
            <a:spLocks noGrp="1" noChangeArrowheads="1"/>
          </p:cNvSpPr>
          <p:nvPr>
            <p:ph type="body" idx="1"/>
          </p:nvPr>
        </p:nvSpPr>
        <p:spPr/>
        <p:txBody>
          <a:bodyPr/>
          <a:lstStyle/>
          <a:p>
            <a:pPr marL="609600" indent="-609600" eaLnBrk="1" hangingPunct="1">
              <a:buFontTx/>
              <a:buAutoNum type="arabicPeriod"/>
            </a:pPr>
            <a:r>
              <a:rPr lang="et-EE" altLang="et-EE" smtClean="0"/>
              <a:t>luua uusi tõhusamaid ravimeid;</a:t>
            </a:r>
          </a:p>
          <a:p>
            <a:pPr marL="609600" indent="-609600" eaLnBrk="1" hangingPunct="1">
              <a:buFontTx/>
              <a:buAutoNum type="arabicPeriod"/>
            </a:pPr>
            <a:r>
              <a:rPr lang="et-EE" altLang="et-EE" smtClean="0"/>
              <a:t>leiutada efektiivseid ravimeetodeid.</a:t>
            </a:r>
          </a:p>
        </p:txBody>
      </p:sp>
      <p:sp>
        <p:nvSpPr>
          <p:cNvPr id="14340" name="AutoShape 4"/>
          <p:cNvSpPr>
            <a:spLocks noChangeArrowheads="1"/>
          </p:cNvSpPr>
          <p:nvPr/>
        </p:nvSpPr>
        <p:spPr bwMode="auto">
          <a:xfrm>
            <a:off x="3419475" y="3068638"/>
            <a:ext cx="485775" cy="976312"/>
          </a:xfrm>
          <a:prstGeom prst="down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t-EE" altLang="et-EE"/>
          </a:p>
        </p:txBody>
      </p:sp>
      <p:sp>
        <p:nvSpPr>
          <p:cNvPr id="14341" name="Text Box 5"/>
          <p:cNvSpPr txBox="1">
            <a:spLocks noChangeArrowheads="1"/>
          </p:cNvSpPr>
          <p:nvPr/>
        </p:nvSpPr>
        <p:spPr bwMode="auto">
          <a:xfrm>
            <a:off x="755650" y="4195763"/>
            <a:ext cx="78898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t-EE" altLang="et-EE" sz="2400"/>
              <a:t>See kõik toimub </a:t>
            </a:r>
            <a:r>
              <a:rPr lang="et-EE" altLang="et-EE" sz="2400" b="1">
                <a:solidFill>
                  <a:srgbClr val="CC3300"/>
                </a:solidFill>
              </a:rPr>
              <a:t>inimkonna heaolu</a:t>
            </a:r>
            <a:r>
              <a:rPr lang="et-EE" altLang="et-EE" sz="2400"/>
              <a:t> nimel ja näib olevat karjuvas vastuolus sotsiaaldarvinistlike ideedega.</a:t>
            </a:r>
          </a:p>
        </p:txBody>
      </p:sp>
    </p:spTree>
    <p:extLst>
      <p:ext uri="{BB962C8B-B14F-4D97-AF65-F5344CB8AC3E}">
        <p14:creationId xmlns:p14="http://schemas.microsoft.com/office/powerpoint/2010/main" val="16907291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40"/>
                                        </p:tgtEl>
                                        <p:attrNameLst>
                                          <p:attrName>style.visibility</p:attrName>
                                        </p:attrNameLst>
                                      </p:cBhvr>
                                      <p:to>
                                        <p:strVal val="visible"/>
                                      </p:to>
                                    </p:set>
                                    <p:anim calcmode="lin" valueType="num">
                                      <p:cBhvr additive="base">
                                        <p:cTn id="19" dur="500" fill="hold"/>
                                        <p:tgtEl>
                                          <p:spTgt spid="14340"/>
                                        </p:tgtEl>
                                        <p:attrNameLst>
                                          <p:attrName>ppt_x</p:attrName>
                                        </p:attrNameLst>
                                      </p:cBhvr>
                                      <p:tavLst>
                                        <p:tav tm="0">
                                          <p:val>
                                            <p:strVal val="#ppt_x"/>
                                          </p:val>
                                        </p:tav>
                                        <p:tav tm="100000">
                                          <p:val>
                                            <p:strVal val="#ppt_x"/>
                                          </p:val>
                                        </p:tav>
                                      </p:tavLst>
                                    </p:anim>
                                    <p:anim calcmode="lin" valueType="num">
                                      <p:cBhvr additive="base">
                                        <p:cTn id="20" dur="500" fill="hold"/>
                                        <p:tgtEl>
                                          <p:spTgt spid="14340"/>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41"/>
                                        </p:tgtEl>
                                        <p:attrNameLst>
                                          <p:attrName>style.visibility</p:attrName>
                                        </p:attrNameLst>
                                      </p:cBhvr>
                                      <p:to>
                                        <p:strVal val="visible"/>
                                      </p:to>
                                    </p:set>
                                    <p:anim calcmode="lin" valueType="num">
                                      <p:cBhvr additive="base">
                                        <p:cTn id="25" dur="500" fill="hold"/>
                                        <p:tgtEl>
                                          <p:spTgt spid="14341"/>
                                        </p:tgtEl>
                                        <p:attrNameLst>
                                          <p:attrName>ppt_x</p:attrName>
                                        </p:attrNameLst>
                                      </p:cBhvr>
                                      <p:tavLst>
                                        <p:tav tm="0">
                                          <p:val>
                                            <p:strVal val="#ppt_x"/>
                                          </p:val>
                                        </p:tav>
                                        <p:tav tm="100000">
                                          <p:val>
                                            <p:strVal val="#ppt_x"/>
                                          </p:val>
                                        </p:tav>
                                      </p:tavLst>
                                    </p:anim>
                                    <p:anim calcmode="lin" valueType="num">
                                      <p:cBhvr additive="base">
                                        <p:cTn id="26" dur="500" fill="hold"/>
                                        <p:tgtEl>
                                          <p:spTgt spid="143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P spid="14340" grpId="0" animBg="1"/>
      <p:bldP spid="1434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t-EE" altLang="et-EE" sz="3800" smtClean="0"/>
              <a:t>Üldised nõuded seoses inimuuringutega</a:t>
            </a:r>
          </a:p>
        </p:txBody>
      </p:sp>
      <p:sp>
        <p:nvSpPr>
          <p:cNvPr id="10243" name="Rectangle 3"/>
          <p:cNvSpPr>
            <a:spLocks noGrp="1" noChangeArrowheads="1"/>
          </p:cNvSpPr>
          <p:nvPr>
            <p:ph type="body" idx="1"/>
          </p:nvPr>
        </p:nvSpPr>
        <p:spPr>
          <a:xfrm>
            <a:off x="609600" y="1908175"/>
            <a:ext cx="7924800" cy="4111625"/>
          </a:xfrm>
        </p:spPr>
        <p:txBody>
          <a:bodyPr/>
          <a:lstStyle/>
          <a:p>
            <a:pPr marL="609600" indent="-609600" eaLnBrk="1" hangingPunct="1">
              <a:buFontTx/>
              <a:buAutoNum type="arabicPeriod"/>
            </a:pPr>
            <a:r>
              <a:rPr lang="et-EE" altLang="et-EE" smtClean="0"/>
              <a:t>Analoogne uuring peab olema pälvinud </a:t>
            </a:r>
            <a:r>
              <a:rPr lang="et-EE" altLang="et-EE" b="1" smtClean="0"/>
              <a:t>eelneva heakskiidu</a:t>
            </a:r>
            <a:r>
              <a:rPr lang="et-EE" altLang="et-EE" smtClean="0"/>
              <a:t>.</a:t>
            </a:r>
          </a:p>
          <a:p>
            <a:pPr marL="609600" indent="-609600" eaLnBrk="1" hangingPunct="1">
              <a:buFontTx/>
              <a:buAutoNum type="arabicPeriod"/>
            </a:pPr>
            <a:endParaRPr lang="et-EE" altLang="et-EE" smtClean="0"/>
          </a:p>
          <a:p>
            <a:pPr marL="609600" indent="-609600" eaLnBrk="1" hangingPunct="1">
              <a:buFontTx/>
              <a:buAutoNum type="arabicPeriod"/>
            </a:pPr>
            <a:r>
              <a:rPr lang="et-EE" altLang="et-EE" smtClean="0"/>
              <a:t>Uuringu projekti puhul tuleb hinnata selle </a:t>
            </a:r>
            <a:r>
              <a:rPr lang="et-EE" altLang="et-EE" b="1" smtClean="0"/>
              <a:t>teaduslikku väärtust</a:t>
            </a:r>
            <a:r>
              <a:rPr lang="et-EE" altLang="et-EE" smtClean="0"/>
              <a:t> kui ka </a:t>
            </a:r>
            <a:r>
              <a:rPr lang="et-EE" altLang="et-EE" b="1" smtClean="0"/>
              <a:t>eetilisust</a:t>
            </a:r>
            <a:r>
              <a:rPr lang="et-EE" altLang="et-EE" smtClean="0"/>
              <a:t>.</a:t>
            </a:r>
          </a:p>
          <a:p>
            <a:pPr marL="609600" indent="-609600" eaLnBrk="1" hangingPunct="1">
              <a:buFont typeface="Wingdings" pitchFamily="2" charset="2"/>
              <a:buNone/>
            </a:pPr>
            <a:endParaRPr lang="et-EE" altLang="et-EE" smtClean="0"/>
          </a:p>
        </p:txBody>
      </p:sp>
    </p:spTree>
    <p:extLst>
      <p:ext uri="{BB962C8B-B14F-4D97-AF65-F5344CB8AC3E}">
        <p14:creationId xmlns:p14="http://schemas.microsoft.com/office/powerpoint/2010/main" val="25486153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 calcmode="lin" valueType="num">
                                      <p:cBhvr additive="base">
                                        <p:cTn id="13"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p:txBody>
          <a:bodyPr/>
          <a:lstStyle/>
          <a:p>
            <a:pPr marL="609600" indent="-609600" eaLnBrk="1" hangingPunct="1">
              <a:lnSpc>
                <a:spcPct val="90000"/>
              </a:lnSpc>
              <a:buFont typeface="Wingdings" pitchFamily="2" charset="2"/>
              <a:buNone/>
            </a:pPr>
            <a:r>
              <a:rPr lang="et-EE" altLang="et-EE" sz="2400" smtClean="0"/>
              <a:t>3.   Uuringu eetilisust hindavad </a:t>
            </a:r>
            <a:r>
              <a:rPr lang="et-EE" altLang="et-EE" sz="2400" b="1" smtClean="0"/>
              <a:t>eetikakomiteed </a:t>
            </a:r>
            <a:r>
              <a:rPr lang="et-EE" altLang="et-EE" sz="2400" smtClean="0"/>
              <a:t>(</a:t>
            </a:r>
            <a:r>
              <a:rPr lang="et-EE" altLang="et-EE" sz="2400" smtClean="0">
                <a:hlinkClick r:id="rId2"/>
              </a:rPr>
              <a:t>Tartu Ülikooli Inimuuringute eetikakomitee</a:t>
            </a:r>
            <a:r>
              <a:rPr lang="et-EE" altLang="et-EE" sz="2400" smtClean="0"/>
              <a:t>, </a:t>
            </a:r>
            <a:r>
              <a:rPr lang="et-EE" altLang="et-EE" sz="2400" smtClean="0">
                <a:hlinkClick r:id="rId3"/>
              </a:rPr>
              <a:t>Eesti Bioeetika Nõukogu</a:t>
            </a:r>
            <a:r>
              <a:rPr lang="et-EE" altLang="et-EE" sz="2400" smtClean="0"/>
              <a:t>). + EL-s kehtivad põhimõtted.</a:t>
            </a:r>
          </a:p>
          <a:p>
            <a:pPr marL="609600" indent="-609600" eaLnBrk="1" hangingPunct="1">
              <a:lnSpc>
                <a:spcPct val="90000"/>
              </a:lnSpc>
              <a:buFont typeface="Wingdings" pitchFamily="2" charset="2"/>
              <a:buAutoNum type="arabicPeriod" startAt="4"/>
            </a:pPr>
            <a:r>
              <a:rPr lang="et-EE" altLang="et-EE" sz="2400" smtClean="0"/>
              <a:t>Uuritavate puhul peab kehtima </a:t>
            </a:r>
            <a:r>
              <a:rPr lang="et-EE" altLang="et-EE" sz="2400" b="1" smtClean="0"/>
              <a:t>vabatahtliku nõusoleku printsiip</a:t>
            </a:r>
            <a:r>
              <a:rPr lang="et-EE" altLang="et-EE" sz="2400" smtClean="0"/>
              <a:t> (Eesti Vabariigi Põhiseadus).</a:t>
            </a:r>
          </a:p>
          <a:p>
            <a:pPr marL="609600" indent="-609600" eaLnBrk="1" hangingPunct="1">
              <a:lnSpc>
                <a:spcPct val="90000"/>
              </a:lnSpc>
              <a:buFont typeface="Wingdings" pitchFamily="2" charset="2"/>
              <a:buAutoNum type="arabicPeriod" startAt="4"/>
            </a:pPr>
            <a:endParaRPr lang="et-EE" altLang="et-EE" sz="2400" smtClean="0"/>
          </a:p>
          <a:p>
            <a:pPr marL="990600" lvl="1" indent="-533400" eaLnBrk="1" hangingPunct="1">
              <a:lnSpc>
                <a:spcPct val="90000"/>
              </a:lnSpc>
            </a:pPr>
            <a:r>
              <a:rPr lang="et-EE" altLang="et-EE" sz="2400" b="1" smtClean="0">
                <a:solidFill>
                  <a:srgbClr val="CC3300"/>
                </a:solidFill>
              </a:rPr>
              <a:t>§ 18</a:t>
            </a:r>
            <a:r>
              <a:rPr lang="et-EE" altLang="et-EE" sz="2400" smtClean="0"/>
              <a:t>. Kedagi ei tohi piinata, julmalt või väärikust alandavalt kohelda ega karistada. </a:t>
            </a:r>
          </a:p>
          <a:p>
            <a:pPr marL="990600" lvl="1" indent="-533400" eaLnBrk="1" hangingPunct="1">
              <a:lnSpc>
                <a:spcPct val="90000"/>
              </a:lnSpc>
            </a:pPr>
            <a:r>
              <a:rPr lang="et-EE" altLang="et-EE" sz="2400" smtClean="0"/>
              <a:t>Kedagi </a:t>
            </a:r>
            <a:r>
              <a:rPr lang="et-EE" altLang="et-EE" sz="2400" b="1" smtClean="0"/>
              <a:t>ei tohi tema vaba tahte vastaselt</a:t>
            </a:r>
            <a:r>
              <a:rPr lang="et-EE" altLang="et-EE" sz="2400" smtClean="0"/>
              <a:t> allutada meditsiini- ega teaduskatsetele.</a:t>
            </a:r>
          </a:p>
          <a:p>
            <a:pPr marL="609600" indent="-609600" eaLnBrk="1" hangingPunct="1">
              <a:lnSpc>
                <a:spcPct val="90000"/>
              </a:lnSpc>
              <a:buFont typeface="Wingdings" pitchFamily="2" charset="2"/>
              <a:buNone/>
            </a:pPr>
            <a:endParaRPr lang="et-EE" altLang="et-EE" sz="2400" smtClean="0"/>
          </a:p>
          <a:p>
            <a:pPr marL="609600" indent="-609600" eaLnBrk="1" hangingPunct="1">
              <a:lnSpc>
                <a:spcPct val="90000"/>
              </a:lnSpc>
            </a:pPr>
            <a:endParaRPr lang="et-EE" altLang="et-EE" sz="2400" smtClean="0"/>
          </a:p>
        </p:txBody>
      </p:sp>
    </p:spTree>
    <p:extLst>
      <p:ext uri="{BB962C8B-B14F-4D97-AF65-F5344CB8AC3E}">
        <p14:creationId xmlns:p14="http://schemas.microsoft.com/office/powerpoint/2010/main" val="19073011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1267">
                                            <p:txEl>
                                              <p:pRg st="3" end="3"/>
                                            </p:txEl>
                                          </p:spTgt>
                                        </p:tgtEl>
                                        <p:attrNameLst>
                                          <p:attrName>style.visibility</p:attrName>
                                        </p:attrNameLst>
                                      </p:cBhvr>
                                      <p:to>
                                        <p:strVal val="visible"/>
                                      </p:to>
                                    </p:set>
                                    <p:anim calcmode="lin" valueType="num">
                                      <p:cBhvr additive="base">
                                        <p:cTn id="17"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267">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267">
                                            <p:txEl>
                                              <p:pRg st="4" end="4"/>
                                            </p:txEl>
                                          </p:spTgt>
                                        </p:tgtEl>
                                        <p:attrNameLst>
                                          <p:attrName>style.visibility</p:attrName>
                                        </p:attrNameLst>
                                      </p:cBhvr>
                                      <p:to>
                                        <p:strVal val="visible"/>
                                      </p:to>
                                    </p:set>
                                    <p:anim calcmode="lin" valueType="num">
                                      <p:cBhvr additive="base">
                                        <p:cTn id="21"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t-EE" altLang="et-EE" b="1" smtClean="0"/>
              <a:t>Core rights</a:t>
            </a:r>
          </a:p>
        </p:txBody>
      </p:sp>
      <p:sp>
        <p:nvSpPr>
          <p:cNvPr id="24579" name="Content Placeholder 2"/>
          <p:cNvSpPr>
            <a:spLocks noGrp="1"/>
          </p:cNvSpPr>
          <p:nvPr>
            <p:ph idx="1"/>
          </p:nvPr>
        </p:nvSpPr>
        <p:spPr/>
        <p:txBody>
          <a:bodyPr/>
          <a:lstStyle/>
          <a:p>
            <a:pPr marL="0" indent="0" eaLnBrk="1" hangingPunct="1">
              <a:buFont typeface="Wingdings" pitchFamily="2" charset="2"/>
              <a:buNone/>
            </a:pPr>
            <a:r>
              <a:rPr lang="et-EE" altLang="et-EE" sz="2400" smtClean="0"/>
              <a:t>Piinamise, ebainimliku või alandava kohtlemise ja karistamise keeld on üks demokraatliku ühiskonna kõige fundamentaalsemaid väärtusi, kuuludes nn </a:t>
            </a:r>
            <a:r>
              <a:rPr lang="et-EE" altLang="et-EE" sz="2400" b="1" smtClean="0">
                <a:solidFill>
                  <a:srgbClr val="FF0000"/>
                </a:solidFill>
              </a:rPr>
              <a:t>tüviõiguste</a:t>
            </a:r>
            <a:r>
              <a:rPr lang="et-EE" altLang="et-EE" sz="2400" smtClean="0"/>
              <a:t> hulka (</a:t>
            </a:r>
            <a:r>
              <a:rPr lang="et-EE" altLang="et-EE" sz="2400" i="1" smtClean="0"/>
              <a:t>core rights</a:t>
            </a:r>
            <a:r>
              <a:rPr lang="et-EE" altLang="et-EE" sz="2400" smtClean="0"/>
              <a:t>). </a:t>
            </a:r>
          </a:p>
          <a:p>
            <a:pPr marL="0" indent="0" eaLnBrk="1" hangingPunct="1">
              <a:buFont typeface="Wingdings" pitchFamily="2" charset="2"/>
              <a:buNone/>
            </a:pPr>
            <a:endParaRPr lang="et-EE" altLang="et-EE" sz="2400" smtClean="0"/>
          </a:p>
          <a:p>
            <a:pPr marL="0" indent="0" eaLnBrk="1" hangingPunct="1">
              <a:buFont typeface="Wingdings" pitchFamily="2" charset="2"/>
              <a:buNone/>
            </a:pPr>
            <a:r>
              <a:rPr lang="et-EE" altLang="et-EE" sz="2400" smtClean="0"/>
              <a:t>See on </a:t>
            </a:r>
            <a:r>
              <a:rPr lang="et-EE" altLang="et-EE" sz="2400" b="1" smtClean="0"/>
              <a:t>absoluutne õigus ja keeld</a:t>
            </a:r>
            <a:r>
              <a:rPr lang="et-EE" altLang="et-EE" sz="2400" smtClean="0"/>
              <a:t>, millest PS ega rahvusvaheline õigus ei luba mingeid erandeid. Isegi sõjaolukorras või selliste raskete probleemide lahendamisel nagu võitlus terrorismi või organiseeritud kuritegevusega </a:t>
            </a:r>
            <a:r>
              <a:rPr lang="et-EE" altLang="et-EE" sz="2400" smtClean="0">
                <a:solidFill>
                  <a:srgbClr val="FF0000"/>
                </a:solidFill>
              </a:rPr>
              <a:t>pole mingilgi määral lubatud ei piinamine, ebainimlik või alandav kohtlemine ega karistamine.</a:t>
            </a:r>
          </a:p>
        </p:txBody>
      </p:sp>
      <p:sp>
        <p:nvSpPr>
          <p:cNvPr id="24580" name="TextBox 3"/>
          <p:cNvSpPr txBox="1">
            <a:spLocks noChangeArrowheads="1"/>
          </p:cNvSpPr>
          <p:nvPr/>
        </p:nvSpPr>
        <p:spPr bwMode="auto">
          <a:xfrm>
            <a:off x="420688" y="6488113"/>
            <a:ext cx="41862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t-EE" altLang="et-EE" i="1"/>
              <a:t>Allikas: PS-i kommenteeritud väljaanne</a:t>
            </a:r>
          </a:p>
        </p:txBody>
      </p:sp>
    </p:spTree>
    <p:extLst>
      <p:ext uri="{BB962C8B-B14F-4D97-AF65-F5344CB8AC3E}">
        <p14:creationId xmlns:p14="http://schemas.microsoft.com/office/powerpoint/2010/main" val="31368219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p:txBody>
          <a:bodyPr/>
          <a:lstStyle/>
          <a:p>
            <a:pPr marL="609600" indent="-609600" eaLnBrk="1" hangingPunct="1">
              <a:buFontTx/>
              <a:buAutoNum type="arabicPeriod" startAt="5"/>
            </a:pPr>
            <a:r>
              <a:rPr lang="et-EE" altLang="et-EE" smtClean="0"/>
              <a:t>Asjaosalise </a:t>
            </a:r>
            <a:r>
              <a:rPr lang="et-EE" altLang="et-EE" b="1" smtClean="0"/>
              <a:t>risk ei tohi olla suurem kui võimalik kasu</a:t>
            </a:r>
            <a:r>
              <a:rPr lang="et-EE" altLang="et-EE" smtClean="0"/>
              <a:t>.</a:t>
            </a:r>
          </a:p>
          <a:p>
            <a:pPr marL="609600" indent="-609600" eaLnBrk="1" hangingPunct="1">
              <a:buFontTx/>
              <a:buAutoNum type="arabicPeriod" startAt="5"/>
            </a:pPr>
            <a:r>
              <a:rPr lang="et-EE" altLang="et-EE" smtClean="0"/>
              <a:t>Inimuuringuid tohib läbi viia juhul, kui teadusuuringule </a:t>
            </a:r>
            <a:r>
              <a:rPr lang="et-EE" altLang="et-EE" b="1" smtClean="0"/>
              <a:t>ei ole võrdväärset alternatiivi</a:t>
            </a:r>
            <a:r>
              <a:rPr lang="et-EE" altLang="et-EE" smtClean="0"/>
              <a:t>.</a:t>
            </a:r>
          </a:p>
          <a:p>
            <a:pPr marL="609600" indent="-609600" eaLnBrk="1" hangingPunct="1">
              <a:buFont typeface="Wingdings" pitchFamily="2" charset="2"/>
              <a:buNone/>
            </a:pPr>
            <a:endParaRPr lang="et-EE" altLang="et-EE" smtClean="0"/>
          </a:p>
        </p:txBody>
      </p:sp>
    </p:spTree>
    <p:extLst>
      <p:ext uri="{BB962C8B-B14F-4D97-AF65-F5344CB8AC3E}">
        <p14:creationId xmlns:p14="http://schemas.microsoft.com/office/powerpoint/2010/main" val="37527702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hangingPunct="1"/>
            <a:r>
              <a:rPr lang="et-EE" altLang="et-EE" sz="3800" b="1" smtClean="0"/>
              <a:t>Inimgeeniuuringute seadus </a:t>
            </a:r>
            <a:r>
              <a:rPr lang="et-EE" altLang="et-EE" sz="3800" smtClean="0"/>
              <a:t>(välja kuulutatud aastal 2000)</a:t>
            </a:r>
          </a:p>
        </p:txBody>
      </p:sp>
      <p:sp>
        <p:nvSpPr>
          <p:cNvPr id="13315" name="Rectangle 3"/>
          <p:cNvSpPr>
            <a:spLocks noGrp="1" noChangeArrowheads="1"/>
          </p:cNvSpPr>
          <p:nvPr>
            <p:ph type="body" idx="1"/>
          </p:nvPr>
        </p:nvSpPr>
        <p:spPr>
          <a:xfrm>
            <a:off x="609600" y="1979613"/>
            <a:ext cx="7924800" cy="4040187"/>
          </a:xfrm>
        </p:spPr>
        <p:txBody>
          <a:bodyPr/>
          <a:lstStyle/>
          <a:p>
            <a:pPr eaLnBrk="1" hangingPunct="1">
              <a:buFont typeface="Wingdings" pitchFamily="2" charset="2"/>
              <a:buNone/>
            </a:pPr>
            <a:r>
              <a:rPr lang="et-EE" altLang="et-EE" smtClean="0"/>
              <a:t>   Geenidoonorlus on </a:t>
            </a:r>
            <a:r>
              <a:rPr lang="et-EE" altLang="et-EE" b="1" smtClean="0"/>
              <a:t>rangelt vabatahtlik</a:t>
            </a:r>
            <a:r>
              <a:rPr lang="et-EE" altLang="et-EE" smtClean="0"/>
              <a:t>. Ainult isikul endal on õigus avaldada doonoriks olemise või mitteolemise asjaolusid.</a:t>
            </a:r>
          </a:p>
        </p:txBody>
      </p:sp>
    </p:spTree>
    <p:extLst>
      <p:ext uri="{BB962C8B-B14F-4D97-AF65-F5344CB8AC3E}">
        <p14:creationId xmlns:p14="http://schemas.microsoft.com/office/powerpoint/2010/main" val="34155537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t-EE" altLang="et-EE" smtClean="0"/>
              <a:t>Eugeenika</a:t>
            </a:r>
          </a:p>
        </p:txBody>
      </p:sp>
      <p:sp>
        <p:nvSpPr>
          <p:cNvPr id="27651" name="Rectangle 3"/>
          <p:cNvSpPr>
            <a:spLocks noGrp="1" noChangeArrowheads="1"/>
          </p:cNvSpPr>
          <p:nvPr>
            <p:ph type="body" idx="1"/>
          </p:nvPr>
        </p:nvSpPr>
        <p:spPr/>
        <p:txBody>
          <a:bodyPr/>
          <a:lstStyle/>
          <a:p>
            <a:pPr eaLnBrk="1" hangingPunct="1">
              <a:lnSpc>
                <a:spcPct val="90000"/>
              </a:lnSpc>
            </a:pPr>
            <a:r>
              <a:rPr lang="et-EE" altLang="et-EE" sz="2800" dirty="0" smtClean="0"/>
              <a:t>Rajaja on </a:t>
            </a:r>
            <a:r>
              <a:rPr lang="et-EE" altLang="et-EE" sz="2800" b="1" dirty="0" smtClean="0">
                <a:solidFill>
                  <a:srgbClr val="00B050"/>
                </a:solidFill>
              </a:rPr>
              <a:t>Francis Galton </a:t>
            </a:r>
            <a:r>
              <a:rPr lang="et-EE" altLang="et-EE" sz="2800" dirty="0" smtClean="0"/>
              <a:t>(1822-1911).</a:t>
            </a:r>
          </a:p>
          <a:p>
            <a:pPr eaLnBrk="1" hangingPunct="1">
              <a:lnSpc>
                <a:spcPct val="90000"/>
              </a:lnSpc>
            </a:pPr>
            <a:r>
              <a:rPr lang="et-EE" altLang="et-EE" sz="2800" dirty="0" smtClean="0"/>
              <a:t>Tema definitsiooni järgi oli eugeenika </a:t>
            </a:r>
            <a:r>
              <a:rPr lang="et-EE" altLang="et-EE" sz="2800" b="1" dirty="0" smtClean="0"/>
              <a:t>tõu parandamise teadus.</a:t>
            </a:r>
            <a:r>
              <a:rPr lang="et-EE" altLang="et-EE" sz="2800" dirty="0" smtClean="0"/>
              <a:t> </a:t>
            </a:r>
          </a:p>
          <a:p>
            <a:pPr eaLnBrk="1" hangingPunct="1">
              <a:lnSpc>
                <a:spcPct val="90000"/>
              </a:lnSpc>
            </a:pPr>
            <a:r>
              <a:rPr lang="et-EE" altLang="et-EE" sz="2800" dirty="0" smtClean="0"/>
              <a:t>Eugeenikal on tihedad seosed natside poolt toimepanduga.</a:t>
            </a:r>
          </a:p>
          <a:p>
            <a:pPr eaLnBrk="1" hangingPunct="1">
              <a:lnSpc>
                <a:spcPct val="90000"/>
              </a:lnSpc>
            </a:pPr>
            <a:r>
              <a:rPr lang="et-EE" altLang="et-EE" sz="2800" dirty="0" smtClean="0">
                <a:hlinkClick r:id="rId2"/>
              </a:rPr>
              <a:t>IQ testid ja natsid</a:t>
            </a:r>
            <a:r>
              <a:rPr lang="et-EE" altLang="et-EE" sz="2800" dirty="0" smtClean="0"/>
              <a:t> – natsid lasid steriliseerida </a:t>
            </a:r>
            <a:r>
              <a:rPr lang="et-EE" altLang="et-EE" sz="2800" b="1" dirty="0" smtClean="0"/>
              <a:t>200 000 inimest</a:t>
            </a:r>
            <a:r>
              <a:rPr lang="et-EE" altLang="et-EE" sz="2800" dirty="0" smtClean="0"/>
              <a:t> madala IQ tõttu (steriliseerimine oli legaalne, mõrv mitte)</a:t>
            </a:r>
          </a:p>
        </p:txBody>
      </p:sp>
    </p:spTree>
    <p:extLst>
      <p:ext uri="{BB962C8B-B14F-4D97-AF65-F5344CB8AC3E}">
        <p14:creationId xmlns:p14="http://schemas.microsoft.com/office/powerpoint/2010/main" val="18827655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t-EE" altLang="et-EE" dirty="0" smtClean="0"/>
              <a:t>Dr Juhan Vilms</a:t>
            </a:r>
          </a:p>
        </p:txBody>
      </p:sp>
      <p:pic>
        <p:nvPicPr>
          <p:cNvPr id="2867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1524000"/>
            <a:ext cx="2447925"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779912" y="2060848"/>
            <a:ext cx="1683474" cy="400110"/>
          </a:xfrm>
          <a:prstGeom prst="rect">
            <a:avLst/>
          </a:prstGeom>
          <a:noFill/>
        </p:spPr>
        <p:txBody>
          <a:bodyPr wrap="none" rtlCol="0">
            <a:spAutoFit/>
          </a:bodyPr>
          <a:lstStyle/>
          <a:p>
            <a:r>
              <a:rPr lang="et-EE" sz="2000" dirty="0" smtClean="0"/>
              <a:t>Eesti eugeenik</a:t>
            </a:r>
            <a:endParaRPr lang="et-EE" sz="2000" dirty="0"/>
          </a:p>
        </p:txBody>
      </p:sp>
    </p:spTree>
    <p:extLst>
      <p:ext uri="{BB962C8B-B14F-4D97-AF65-F5344CB8AC3E}">
        <p14:creationId xmlns:p14="http://schemas.microsoft.com/office/powerpoint/2010/main" val="1359096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t-EE" altLang="et-EE" smtClean="0"/>
              <a:t>Sissejuhatuseks</a:t>
            </a:r>
          </a:p>
        </p:txBody>
      </p:sp>
      <p:sp>
        <p:nvSpPr>
          <p:cNvPr id="3075" name="Rectangle 3"/>
          <p:cNvSpPr>
            <a:spLocks noGrp="1" noChangeArrowheads="1"/>
          </p:cNvSpPr>
          <p:nvPr>
            <p:ph type="body" idx="1"/>
          </p:nvPr>
        </p:nvSpPr>
        <p:spPr>
          <a:xfrm>
            <a:off x="457200" y="1268413"/>
            <a:ext cx="8229600" cy="4857750"/>
          </a:xfrm>
        </p:spPr>
        <p:txBody>
          <a:bodyPr/>
          <a:lstStyle/>
          <a:p>
            <a:pPr eaLnBrk="1" hangingPunct="1"/>
            <a:r>
              <a:rPr lang="et-EE" altLang="et-EE" dirty="0" smtClean="0"/>
              <a:t>Mõtle juhtumitest, kus on tehtud erinevaid katseid inimestega ilma nende endi nõusolekuta?</a:t>
            </a:r>
          </a:p>
          <a:p>
            <a:pPr eaLnBrk="1" hangingPunct="1"/>
            <a:r>
              <a:rPr lang="et-EE" altLang="et-EE" dirty="0" smtClean="0"/>
              <a:t>Kas on ajaloost midagi, mis tuleb meelde?</a:t>
            </a:r>
          </a:p>
        </p:txBody>
      </p:sp>
      <p:pic>
        <p:nvPicPr>
          <p:cNvPr id="11268" name="Picture 5" descr="experiment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575" y="3500438"/>
            <a:ext cx="1979613"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23750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t-EE" altLang="et-EE" smtClean="0"/>
              <a:t>Natside katsed</a:t>
            </a:r>
          </a:p>
        </p:txBody>
      </p:sp>
      <p:sp>
        <p:nvSpPr>
          <p:cNvPr id="21507" name="Rectangle 3"/>
          <p:cNvSpPr>
            <a:spLocks noGrp="1" noChangeArrowheads="1"/>
          </p:cNvSpPr>
          <p:nvPr>
            <p:ph type="body" idx="1"/>
          </p:nvPr>
        </p:nvSpPr>
        <p:spPr/>
        <p:txBody>
          <a:bodyPr/>
          <a:lstStyle/>
          <a:p>
            <a:pPr eaLnBrk="1" hangingPunct="1"/>
            <a:r>
              <a:rPr lang="et-EE" altLang="et-EE" smtClean="0"/>
              <a:t>Osade natsi arstide arvates olid nende elajalikud katsed "sõjaväelise tähtsusega" ning nad põhjendasid oma tegevust, öeldes: "Need vangid on nagunii hukkumisele määratud." </a:t>
            </a:r>
          </a:p>
        </p:txBody>
      </p:sp>
    </p:spTree>
    <p:extLst>
      <p:ext uri="{BB962C8B-B14F-4D97-AF65-F5344CB8AC3E}">
        <p14:creationId xmlns:p14="http://schemas.microsoft.com/office/powerpoint/2010/main" val="5360987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t-EE" altLang="et-EE" smtClean="0"/>
              <a:t>Üks näide natside katsete kohta</a:t>
            </a:r>
          </a:p>
        </p:txBody>
      </p:sp>
      <p:sp>
        <p:nvSpPr>
          <p:cNvPr id="13315" name="Rectangle 3"/>
          <p:cNvSpPr>
            <a:spLocks noGrp="1" noChangeArrowheads="1"/>
          </p:cNvSpPr>
          <p:nvPr>
            <p:ph type="body" idx="1"/>
          </p:nvPr>
        </p:nvSpPr>
        <p:spPr>
          <a:xfrm>
            <a:off x="609600" y="1600200"/>
            <a:ext cx="7924800" cy="5257800"/>
          </a:xfrm>
        </p:spPr>
        <p:txBody>
          <a:bodyPr/>
          <a:lstStyle/>
          <a:p>
            <a:pPr eaLnBrk="1" hangingPunct="1">
              <a:lnSpc>
                <a:spcPct val="90000"/>
              </a:lnSpc>
            </a:pPr>
            <a:r>
              <a:rPr lang="et-EE" altLang="et-EE" sz="2800" b="1" smtClean="0"/>
              <a:t>Alajahtumise katsed</a:t>
            </a:r>
            <a:r>
              <a:rPr lang="et-EE" altLang="et-EE" sz="2800" smtClean="0"/>
              <a:t>:</a:t>
            </a:r>
          </a:p>
          <a:p>
            <a:pPr eaLnBrk="1" hangingPunct="1">
              <a:lnSpc>
                <a:spcPct val="90000"/>
              </a:lnSpc>
              <a:buFont typeface="Wingdings" pitchFamily="2" charset="2"/>
              <a:buNone/>
            </a:pPr>
            <a:r>
              <a:rPr lang="et-EE" altLang="et-EE" sz="2800" smtClean="0"/>
              <a:t>   </a:t>
            </a:r>
            <a:r>
              <a:rPr lang="et-EE" altLang="et-EE" sz="2800" u="sng" smtClean="0"/>
              <a:t>Katse kirjeldus:</a:t>
            </a:r>
          </a:p>
          <a:p>
            <a:pPr eaLnBrk="1" hangingPunct="1">
              <a:lnSpc>
                <a:spcPct val="90000"/>
              </a:lnSpc>
              <a:buFont typeface="Wingdings" pitchFamily="2" charset="2"/>
              <a:buNone/>
            </a:pPr>
            <a:r>
              <a:rPr lang="et-EE" altLang="et-EE" sz="2800" smtClean="0"/>
              <a:t>   </a:t>
            </a:r>
            <a:r>
              <a:rPr lang="et-EE" altLang="et-EE" sz="2800" i="1" smtClean="0"/>
              <a:t>Vangid pisteti mitmeks tunniks jääkülma veega täidetud vannidesse, kus paljud neist lõdisesid surnuks. Selle katse eesmärgiks oli teada saada kui kaua suudavad vaenlaste poolt Põhjamere kohal alla lastud Saksa piloodid jääkülmas vees vastu pidada. Üldiselt oli teada juba tol ajal, et Põhjamere külmas vees inimene üle kahe tunni vastu ei pea. Seda tõestasid ka katsetused.</a:t>
            </a:r>
            <a:br>
              <a:rPr lang="et-EE" altLang="et-EE" sz="2800" i="1" smtClean="0"/>
            </a:br>
            <a:endParaRPr lang="et-EE" altLang="et-EE" sz="2800" i="1" smtClean="0"/>
          </a:p>
        </p:txBody>
      </p:sp>
    </p:spTree>
    <p:extLst>
      <p:ext uri="{BB962C8B-B14F-4D97-AF65-F5344CB8AC3E}">
        <p14:creationId xmlns:p14="http://schemas.microsoft.com/office/powerpoint/2010/main" val="2693207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p:txBody>
          <a:bodyPr/>
          <a:lstStyle/>
          <a:p>
            <a:pPr eaLnBrk="1" hangingPunct="1">
              <a:buFont typeface="Wingdings" pitchFamily="2" charset="2"/>
              <a:buNone/>
            </a:pPr>
            <a:r>
              <a:rPr lang="et-EE" altLang="et-EE" smtClean="0"/>
              <a:t>   </a:t>
            </a:r>
            <a:r>
              <a:rPr lang="et-EE" altLang="et-EE" i="1" smtClean="0"/>
              <a:t>Katsed toimusid Dachau koonduslaagris ja neid juhtis doktor </a:t>
            </a:r>
            <a:r>
              <a:rPr lang="et-EE" altLang="et-EE" b="1" i="1" smtClean="0"/>
              <a:t>Sigmund Rascher</a:t>
            </a:r>
            <a:r>
              <a:rPr lang="et-EE" altLang="et-EE" i="1" smtClean="0"/>
              <a:t>. Ta üritas jäljendada Põhjameres valitsevaid olusid. Katsed tehti </a:t>
            </a:r>
            <a:r>
              <a:rPr lang="et-EE" altLang="et-EE" b="1" i="1" smtClean="0"/>
              <a:t>300 vangi</a:t>
            </a:r>
            <a:r>
              <a:rPr lang="et-EE" altLang="et-EE" i="1" smtClean="0"/>
              <a:t> peal ning enamasti lõpetati eksperiment alles siis, kui subjekt sai külmashoki. Selle tagajärjel suri neist umbes </a:t>
            </a:r>
            <a:r>
              <a:rPr lang="et-EE" altLang="et-EE" b="1" i="1" smtClean="0"/>
              <a:t>80-90</a:t>
            </a:r>
            <a:r>
              <a:rPr lang="et-EE" altLang="et-EE" i="1" smtClean="0"/>
              <a:t>.</a:t>
            </a:r>
            <a:r>
              <a:rPr lang="et-EE" altLang="et-EE" smtClean="0"/>
              <a:t/>
            </a:r>
            <a:br>
              <a:rPr lang="et-EE" altLang="et-EE" smtClean="0"/>
            </a:br>
            <a:endParaRPr lang="et-EE" altLang="et-EE" smtClean="0"/>
          </a:p>
        </p:txBody>
      </p:sp>
    </p:spTree>
    <p:extLst>
      <p:ext uri="{BB962C8B-B14F-4D97-AF65-F5344CB8AC3E}">
        <p14:creationId xmlns:p14="http://schemas.microsoft.com/office/powerpoint/2010/main" val="3514720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t-EE" altLang="et-EE" sz="2400" smtClean="0"/>
              <a:t>Dr. Rascher (paremal) läbiviimas hüpotermia katset</a:t>
            </a:r>
            <a:br>
              <a:rPr lang="et-EE" altLang="et-EE" sz="2400" smtClean="0"/>
            </a:br>
            <a:endParaRPr lang="et-EE" altLang="et-EE" sz="2400" smtClean="0"/>
          </a:p>
        </p:txBody>
      </p:sp>
      <p:pic>
        <p:nvPicPr>
          <p:cNvPr id="15363" name="Picture 5" descr="http://www.scrapbookpages.com/DachauScrapbook/DachauPhotos/OldPhotos/experiment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1628775"/>
            <a:ext cx="5643563" cy="407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8372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t-EE" altLang="et-EE" smtClean="0"/>
              <a:t>Põhiküsimused</a:t>
            </a:r>
          </a:p>
        </p:txBody>
      </p:sp>
      <p:sp>
        <p:nvSpPr>
          <p:cNvPr id="4099" name="Rectangle 3"/>
          <p:cNvSpPr>
            <a:spLocks noGrp="1" noChangeArrowheads="1"/>
          </p:cNvSpPr>
          <p:nvPr>
            <p:ph type="body" idx="1"/>
          </p:nvPr>
        </p:nvSpPr>
        <p:spPr/>
        <p:txBody>
          <a:bodyPr/>
          <a:lstStyle/>
          <a:p>
            <a:pPr marL="609600" indent="-609600" eaLnBrk="1" hangingPunct="1">
              <a:buFontTx/>
              <a:buAutoNum type="arabicPeriod"/>
            </a:pPr>
            <a:r>
              <a:rPr lang="et-EE" altLang="et-EE" smtClean="0"/>
              <a:t>Kuidas viia teaduslikke inimuuringuid läbi selliselt, et see ei satuks vastuollu </a:t>
            </a:r>
            <a:r>
              <a:rPr lang="et-EE" altLang="et-EE" b="1" smtClean="0"/>
              <a:t>inimväärikuse</a:t>
            </a:r>
            <a:r>
              <a:rPr lang="et-EE" altLang="et-EE" smtClean="0"/>
              <a:t> põhimõttega? </a:t>
            </a:r>
          </a:p>
          <a:p>
            <a:pPr marL="609600" indent="-609600" eaLnBrk="1" hangingPunct="1">
              <a:buFontTx/>
              <a:buAutoNum type="arabicPeriod"/>
            </a:pPr>
            <a:r>
              <a:rPr lang="et-EE" altLang="et-EE" smtClean="0"/>
              <a:t>Kui suur on asjaosaliste </a:t>
            </a:r>
            <a:r>
              <a:rPr lang="et-EE" altLang="et-EE" b="1" smtClean="0"/>
              <a:t>risk</a:t>
            </a:r>
            <a:r>
              <a:rPr lang="et-EE" altLang="et-EE" smtClean="0"/>
              <a:t>?</a:t>
            </a:r>
          </a:p>
          <a:p>
            <a:pPr marL="609600" indent="-609600" eaLnBrk="1" hangingPunct="1">
              <a:buFontTx/>
              <a:buAutoNum type="arabicPeriod"/>
            </a:pPr>
            <a:r>
              <a:rPr lang="et-EE" altLang="et-EE" smtClean="0"/>
              <a:t>Kuidas hinnata mingi uuringu </a:t>
            </a:r>
            <a:r>
              <a:rPr lang="et-EE" altLang="et-EE" b="1" smtClean="0"/>
              <a:t>eetilisust</a:t>
            </a:r>
            <a:r>
              <a:rPr lang="et-EE" altLang="et-EE" smtClean="0"/>
              <a:t>?</a:t>
            </a:r>
          </a:p>
        </p:txBody>
      </p:sp>
    </p:spTree>
    <p:extLst>
      <p:ext uri="{BB962C8B-B14F-4D97-AF65-F5344CB8AC3E}">
        <p14:creationId xmlns:p14="http://schemas.microsoft.com/office/powerpoint/2010/main" val="37033236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5263" y="228600"/>
            <a:ext cx="8624887" cy="914400"/>
          </a:xfrm>
        </p:spPr>
        <p:txBody>
          <a:bodyPr>
            <a:normAutofit fontScale="90000"/>
          </a:bodyPr>
          <a:lstStyle/>
          <a:p>
            <a:pPr eaLnBrk="1" hangingPunct="1"/>
            <a:r>
              <a:rPr lang="et-EE" altLang="et-EE" sz="3800" smtClean="0"/>
              <a:t>Mis kuulub </a:t>
            </a:r>
            <a:r>
              <a:rPr lang="et-EE" altLang="et-EE" sz="3800" b="1" smtClean="0">
                <a:solidFill>
                  <a:schemeClr val="tx1"/>
                </a:solidFill>
              </a:rPr>
              <a:t>inimväärikuse</a:t>
            </a:r>
            <a:r>
              <a:rPr lang="et-EE" altLang="et-EE" sz="3800" smtClean="0">
                <a:solidFill>
                  <a:schemeClr val="accent1"/>
                </a:solidFill>
              </a:rPr>
              <a:t> </a:t>
            </a:r>
            <a:r>
              <a:rPr lang="et-EE" altLang="et-EE" sz="3800" smtClean="0"/>
              <a:t>juurde?</a:t>
            </a:r>
            <a:br>
              <a:rPr lang="et-EE" altLang="et-EE" sz="3800" smtClean="0"/>
            </a:br>
            <a:r>
              <a:rPr lang="et-EE" altLang="et-EE" sz="2400" i="1" smtClean="0"/>
              <a:t>(arenenud demokraatlikes riikides)</a:t>
            </a:r>
          </a:p>
        </p:txBody>
      </p:sp>
      <p:sp>
        <p:nvSpPr>
          <p:cNvPr id="5123" name="Rectangle 3"/>
          <p:cNvSpPr>
            <a:spLocks noGrp="1" noChangeArrowheads="1"/>
          </p:cNvSpPr>
          <p:nvPr>
            <p:ph type="body" idx="1"/>
          </p:nvPr>
        </p:nvSpPr>
        <p:spPr/>
        <p:txBody>
          <a:bodyPr/>
          <a:lstStyle/>
          <a:p>
            <a:pPr marL="609600" indent="-609600" eaLnBrk="1" hangingPunct="1">
              <a:buFontTx/>
              <a:buAutoNum type="arabicPeriod"/>
            </a:pPr>
            <a:r>
              <a:rPr lang="et-EE" altLang="et-EE" smtClean="0">
                <a:solidFill>
                  <a:srgbClr val="FF0000"/>
                </a:solidFill>
              </a:rPr>
              <a:t>Vaba</a:t>
            </a:r>
            <a:r>
              <a:rPr lang="et-EE" altLang="et-EE" smtClean="0"/>
              <a:t> tahe</a:t>
            </a:r>
          </a:p>
          <a:p>
            <a:pPr marL="609600" indent="-609600" eaLnBrk="1" hangingPunct="1">
              <a:buFontTx/>
              <a:buAutoNum type="arabicPeriod"/>
            </a:pPr>
            <a:r>
              <a:rPr lang="et-EE" altLang="et-EE" smtClean="0">
                <a:solidFill>
                  <a:srgbClr val="FF0000"/>
                </a:solidFill>
              </a:rPr>
              <a:t>Õigus tervisele </a:t>
            </a:r>
            <a:r>
              <a:rPr lang="et-EE" altLang="et-EE" smtClean="0"/>
              <a:t>ja selle kaitsele</a:t>
            </a:r>
          </a:p>
          <a:p>
            <a:pPr marL="609600" indent="-609600" eaLnBrk="1" hangingPunct="1">
              <a:buFontTx/>
              <a:buAutoNum type="arabicPeriod"/>
            </a:pPr>
            <a:r>
              <a:rPr lang="et-EE" altLang="et-EE" smtClean="0"/>
              <a:t>Identiteedi ja </a:t>
            </a:r>
            <a:r>
              <a:rPr lang="et-EE" altLang="et-EE" smtClean="0">
                <a:solidFill>
                  <a:srgbClr val="FF0000"/>
                </a:solidFill>
              </a:rPr>
              <a:t>isikupuutumatus</a:t>
            </a:r>
          </a:p>
          <a:p>
            <a:pPr marL="609600" indent="-609600" eaLnBrk="1" hangingPunct="1">
              <a:buFontTx/>
              <a:buAutoNum type="arabicPeriod"/>
            </a:pPr>
            <a:r>
              <a:rPr lang="et-EE" altLang="et-EE" smtClean="0"/>
              <a:t>Kõigi </a:t>
            </a:r>
            <a:r>
              <a:rPr lang="et-EE" altLang="et-EE" smtClean="0">
                <a:solidFill>
                  <a:srgbClr val="FF0000"/>
                </a:solidFill>
              </a:rPr>
              <a:t>seadusest</a:t>
            </a:r>
            <a:r>
              <a:rPr lang="et-EE" altLang="et-EE" smtClean="0"/>
              <a:t> tulenevate õiguste ja vabaduste kaitse (demokraatlik ühiskond)</a:t>
            </a:r>
          </a:p>
          <a:p>
            <a:pPr marL="609600" indent="-609600" eaLnBrk="1" hangingPunct="1">
              <a:buFontTx/>
              <a:buNone/>
            </a:pPr>
            <a:r>
              <a:rPr lang="et-EE" altLang="et-EE" smtClean="0"/>
              <a:t>EL-s ja maailmas kehtivad põhimõtted.</a:t>
            </a:r>
          </a:p>
          <a:p>
            <a:pPr marL="609600" indent="-609600" eaLnBrk="1" hangingPunct="1">
              <a:buFont typeface="Wingdings" pitchFamily="2" charset="2"/>
              <a:buNone/>
            </a:pPr>
            <a:endParaRPr lang="et-EE" altLang="et-EE" smtClean="0"/>
          </a:p>
        </p:txBody>
      </p:sp>
    </p:spTree>
    <p:extLst>
      <p:ext uri="{BB962C8B-B14F-4D97-AF65-F5344CB8AC3E}">
        <p14:creationId xmlns:p14="http://schemas.microsoft.com/office/powerpoint/2010/main" val="32315485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t-EE" altLang="et-EE" b="1" smtClean="0"/>
              <a:t>Nürnbergi Kood</a:t>
            </a:r>
          </a:p>
        </p:txBody>
      </p:sp>
      <p:sp>
        <p:nvSpPr>
          <p:cNvPr id="6147" name="Rectangle 3"/>
          <p:cNvSpPr>
            <a:spLocks noGrp="1" noChangeArrowheads="1"/>
          </p:cNvSpPr>
          <p:nvPr>
            <p:ph type="body" idx="1"/>
          </p:nvPr>
        </p:nvSpPr>
        <p:spPr/>
        <p:txBody>
          <a:bodyPr/>
          <a:lstStyle/>
          <a:p>
            <a:pPr eaLnBrk="1" hangingPunct="1"/>
            <a:r>
              <a:rPr lang="et-EE" altLang="et-EE" sz="2800" smtClean="0"/>
              <a:t>Inimuuringute reguleerimisele hakati Euroopas tõsisemalt mõtlema seoses natslike arstide tegudega II maailmasõjas. </a:t>
            </a:r>
          </a:p>
          <a:p>
            <a:pPr eaLnBrk="1" hangingPunct="1"/>
            <a:endParaRPr lang="et-EE" altLang="et-EE" sz="2800" smtClean="0"/>
          </a:p>
          <a:p>
            <a:pPr eaLnBrk="1" hangingPunct="1"/>
            <a:r>
              <a:rPr lang="et-EE" altLang="et-EE" sz="2800" smtClean="0"/>
              <a:t>Nürnbergi protsessi raames </a:t>
            </a:r>
            <a:r>
              <a:rPr lang="et-EE" altLang="et-EE" sz="2800" b="1" smtClean="0"/>
              <a:t>1946-1947</a:t>
            </a:r>
            <a:r>
              <a:rPr lang="et-EE" altLang="et-EE" sz="2800" smtClean="0"/>
              <a:t> toimus ka protsess natsliku reziimi teenistuses olnud arstide üle ja tõstatati küsimus selle kohta, kuidas ravijatest said mõrvarid? </a:t>
            </a:r>
          </a:p>
        </p:txBody>
      </p:sp>
    </p:spTree>
    <p:extLst>
      <p:ext uri="{BB962C8B-B14F-4D97-AF65-F5344CB8AC3E}">
        <p14:creationId xmlns:p14="http://schemas.microsoft.com/office/powerpoint/2010/main" val="32051098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637</Words>
  <Application>Microsoft Office PowerPoint</Application>
  <PresentationFormat>On-screen Show (4:3)</PresentationFormat>
  <Paragraphs>66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Inimuuringud  praktiline filosoofia  Allikad:  www.eetika.ee  http://www.nejm.org/doi/full/10.1056/NEJM199005173222006#t=article  www.pohiseadus.ee </vt:lpstr>
      <vt:lpstr>Sissejuhatuseks</vt:lpstr>
      <vt:lpstr>Natside katsed</vt:lpstr>
      <vt:lpstr>Üks näide natside katsete kohta</vt:lpstr>
      <vt:lpstr>PowerPoint Presentation</vt:lpstr>
      <vt:lpstr>Dr. Rascher (paremal) läbiviimas hüpotermia katset </vt:lpstr>
      <vt:lpstr>Põhiküsimused</vt:lpstr>
      <vt:lpstr>Mis kuulub inimväärikuse juurde? (arenenud demokraatlikes riikides)</vt:lpstr>
      <vt:lpstr>Nürnbergi Kood</vt:lpstr>
      <vt:lpstr>PowerPoint Presentation</vt:lpstr>
      <vt:lpstr>Tähtsad dokumendid</vt:lpstr>
      <vt:lpstr>Tänapäevaste inimuuringute eesmärgid:</vt:lpstr>
      <vt:lpstr>Üldised nõuded seoses inimuuringutega</vt:lpstr>
      <vt:lpstr>PowerPoint Presentation</vt:lpstr>
      <vt:lpstr>Core rights</vt:lpstr>
      <vt:lpstr>PowerPoint Presentation</vt:lpstr>
      <vt:lpstr>Inimgeeniuuringute seadus (välja kuulutatud aastal 2000)</vt:lpstr>
      <vt:lpstr>Eugeenika</vt:lpstr>
      <vt:lpstr>Dr Juhan Vilms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Inimuuringud</dc:title>
  <dc:creator>Peedu</dc:creator>
  <cp:lastModifiedBy>Peedu</cp:lastModifiedBy>
  <cp:revision>4</cp:revision>
  <dcterms:created xsi:type="dcterms:W3CDTF">2017-01-30T18:46:21Z</dcterms:created>
  <dcterms:modified xsi:type="dcterms:W3CDTF">2017-03-07T09:16:37Z</dcterms:modified>
</cp:coreProperties>
</file>