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edus"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2-17T10:24:52.201" idx="1">
    <p:pos x="2873" y="2179"/>
    <p:text>Väidetavalt on tal 80 naist (aastal 2007 väitis Õhtuleht, et vähemalt 40, tema isal oli 70 naist) ja üle 200 lapse (toodab jüngreid) ja üle 10 000 jüngri.
Inimeste annetustest on saanud temast miljonär.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2F2037-AB48-49B1-8C3B-4FA2F20150D4}" type="datetimeFigureOut">
              <a:rPr lang="et-EE" smtClean="0"/>
              <a:t>2.02.2017</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7A72FD-19E6-4EEA-A1BA-29A236BAF9F6}" type="slidenum">
              <a:rPr lang="et-EE" smtClean="0"/>
              <a:t>‹#›</a:t>
            </a:fld>
            <a:endParaRPr lang="et-EE"/>
          </a:p>
        </p:txBody>
      </p:sp>
    </p:spTree>
    <p:extLst>
      <p:ext uri="{BB962C8B-B14F-4D97-AF65-F5344CB8AC3E}">
        <p14:creationId xmlns:p14="http://schemas.microsoft.com/office/powerpoint/2010/main" val="886233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B3A1A07-300C-4645-88C9-DAE5D43AA3F8}" type="slidenum">
              <a:rPr lang="et-EE" altLang="et-EE" smtClean="0"/>
              <a:pPr eaLnBrk="1" hangingPunct="1">
                <a:spcBef>
                  <a:spcPct val="0"/>
                </a:spcBef>
              </a:pPr>
              <a:t>1</a:t>
            </a:fld>
            <a:endParaRPr lang="et-EE" altLang="et-EE"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t-EE" altLang="et-EE" smtClean="0"/>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D84BA661-115E-4C81-AC9F-457B55E819D7}" type="datetimeFigureOut">
              <a:rPr lang="et-EE" smtClean="0"/>
              <a:t>2.02.2017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2349499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D84BA661-115E-4C81-AC9F-457B55E819D7}" type="datetimeFigureOut">
              <a:rPr lang="et-EE" smtClean="0"/>
              <a:t>2.02.2017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314818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D84BA661-115E-4C81-AC9F-457B55E819D7}" type="datetimeFigureOut">
              <a:rPr lang="et-EE" smtClean="0"/>
              <a:t>2.02.2017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655552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D84BA661-115E-4C81-AC9F-457B55E819D7}" type="datetimeFigureOut">
              <a:rPr lang="et-EE" smtClean="0"/>
              <a:t>2.02.2017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299673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4BA661-115E-4C81-AC9F-457B55E819D7}" type="datetimeFigureOut">
              <a:rPr lang="et-EE" smtClean="0"/>
              <a:t>2.02.2017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3094811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D84BA661-115E-4C81-AC9F-457B55E819D7}" type="datetimeFigureOut">
              <a:rPr lang="et-EE" smtClean="0"/>
              <a:t>2.02.2017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2353309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D84BA661-115E-4C81-AC9F-457B55E819D7}" type="datetimeFigureOut">
              <a:rPr lang="et-EE" smtClean="0"/>
              <a:t>2.02.2017</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45342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D84BA661-115E-4C81-AC9F-457B55E819D7}" type="datetimeFigureOut">
              <a:rPr lang="et-EE" smtClean="0"/>
              <a:t>2.02.2017</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143816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BA661-115E-4C81-AC9F-457B55E819D7}" type="datetimeFigureOut">
              <a:rPr lang="et-EE" smtClean="0"/>
              <a:t>2.02.2017</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341213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BA661-115E-4C81-AC9F-457B55E819D7}" type="datetimeFigureOut">
              <a:rPr lang="et-EE" smtClean="0"/>
              <a:t>2.02.2017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2222291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BA661-115E-4C81-AC9F-457B55E819D7}" type="datetimeFigureOut">
              <a:rPr lang="et-EE" smtClean="0"/>
              <a:t>2.02.2017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3586505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BA661-115E-4C81-AC9F-457B55E819D7}" type="datetimeFigureOut">
              <a:rPr lang="et-EE" smtClean="0"/>
              <a:t>2.02.2017</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CE086-E5F8-4B76-B1D9-431263C15E38}" type="slidenum">
              <a:rPr lang="et-EE" smtClean="0"/>
              <a:t>‹#›</a:t>
            </a:fld>
            <a:endParaRPr lang="et-EE"/>
          </a:p>
        </p:txBody>
      </p:sp>
    </p:spTree>
    <p:extLst>
      <p:ext uri="{BB962C8B-B14F-4D97-AF65-F5344CB8AC3E}">
        <p14:creationId xmlns:p14="http://schemas.microsoft.com/office/powerpoint/2010/main" val="629944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etika.ee/" TargetMode="External"/><Relationship Id="rId7" Type="http://schemas.openxmlformats.org/officeDocument/2006/relationships/hyperlink" Target="https://www.riigiteataja.ee/akt/56259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riigiteataja.ee/akt/1048155?leiaKehtiv" TargetMode="External"/><Relationship Id="rId5" Type="http://schemas.openxmlformats.org/officeDocument/2006/relationships/hyperlink" Target="http://www.haigekassa.ee/" TargetMode="External"/><Relationship Id="rId4" Type="http://schemas.openxmlformats.org/officeDocument/2006/relationships/hyperlink" Target="http://www.itk.e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4213" y="1341438"/>
            <a:ext cx="7772400" cy="1470025"/>
          </a:xfrm>
        </p:spPr>
        <p:txBody>
          <a:bodyPr/>
          <a:lstStyle/>
          <a:p>
            <a:pPr eaLnBrk="1" hangingPunct="1"/>
            <a:r>
              <a:rPr lang="et-EE" altLang="et-EE" smtClean="0"/>
              <a:t>Kunstlik viljastamine ja selle eetilisus</a:t>
            </a:r>
          </a:p>
        </p:txBody>
      </p:sp>
      <p:sp>
        <p:nvSpPr>
          <p:cNvPr id="3075" name="Rectangle 3"/>
          <p:cNvSpPr>
            <a:spLocks noGrp="1" noChangeArrowheads="1"/>
          </p:cNvSpPr>
          <p:nvPr>
            <p:ph type="subTitle" idx="1"/>
          </p:nvPr>
        </p:nvSpPr>
        <p:spPr/>
        <p:txBody>
          <a:bodyPr>
            <a:normAutofit fontScale="47500" lnSpcReduction="20000"/>
          </a:bodyPr>
          <a:lstStyle/>
          <a:p>
            <a:pPr eaLnBrk="1" hangingPunct="1"/>
            <a:r>
              <a:rPr lang="et-EE" altLang="et-EE" i="1" dirty="0" smtClean="0"/>
              <a:t>Praktilise filosoofia </a:t>
            </a:r>
            <a:r>
              <a:rPr lang="et-EE" altLang="et-EE" i="1" dirty="0" smtClean="0"/>
              <a:t>kursus</a:t>
            </a:r>
          </a:p>
          <a:p>
            <a:pPr eaLnBrk="1" hangingPunct="1"/>
            <a:r>
              <a:rPr lang="et-EE" altLang="et-EE" i="1" dirty="0" smtClean="0"/>
              <a:t>Kasutatud allikad:</a:t>
            </a:r>
          </a:p>
          <a:p>
            <a:pPr eaLnBrk="1" hangingPunct="1"/>
            <a:r>
              <a:rPr lang="et-EE" altLang="et-EE" i="1" dirty="0" smtClean="0">
                <a:hlinkClick r:id="rId3"/>
              </a:rPr>
              <a:t>www.eetika.ee</a:t>
            </a:r>
            <a:endParaRPr lang="et-EE" altLang="et-EE" i="1" dirty="0" smtClean="0"/>
          </a:p>
          <a:p>
            <a:pPr eaLnBrk="1" hangingPunct="1"/>
            <a:r>
              <a:rPr lang="et-EE" altLang="et-EE" i="1" dirty="0" smtClean="0">
                <a:hlinkClick r:id="rId4"/>
              </a:rPr>
              <a:t>www.itk.ee</a:t>
            </a:r>
            <a:endParaRPr lang="et-EE" altLang="et-EE" i="1" dirty="0" smtClean="0"/>
          </a:p>
          <a:p>
            <a:pPr eaLnBrk="1" hangingPunct="1"/>
            <a:r>
              <a:rPr lang="et-EE" altLang="et-EE" i="1" dirty="0" smtClean="0">
                <a:hlinkClick r:id="rId5"/>
              </a:rPr>
              <a:t>www.haigekassa.ee</a:t>
            </a:r>
            <a:r>
              <a:rPr lang="et-EE" altLang="et-EE" i="1" dirty="0" smtClean="0"/>
              <a:t> </a:t>
            </a:r>
          </a:p>
          <a:p>
            <a:r>
              <a:rPr lang="et-EE" altLang="et-EE" i="1" dirty="0" smtClean="0">
                <a:hlinkClick r:id="rId6"/>
              </a:rPr>
              <a:t>https://www.riigiteataja.ee/akt/1048155?leiaKehtiv</a:t>
            </a:r>
            <a:endParaRPr lang="et-EE" altLang="et-EE" i="1" dirty="0" smtClean="0"/>
          </a:p>
          <a:p>
            <a:r>
              <a:rPr lang="et-EE" altLang="et-EE" i="1" dirty="0" smtClean="0">
                <a:hlinkClick r:id="rId7"/>
              </a:rPr>
              <a:t>https://www.riigiteataja.ee/akt/562591</a:t>
            </a:r>
            <a:r>
              <a:rPr lang="et-EE" altLang="et-EE" i="1" dirty="0" smtClean="0"/>
              <a:t>  </a:t>
            </a:r>
          </a:p>
          <a:p>
            <a:pPr eaLnBrk="1" hangingPunct="1"/>
            <a:endParaRPr lang="et-EE" altLang="et-EE" i="1" dirty="0" smtClean="0"/>
          </a:p>
        </p:txBody>
      </p:sp>
    </p:spTree>
    <p:extLst>
      <p:ext uri="{BB962C8B-B14F-4D97-AF65-F5344CB8AC3E}">
        <p14:creationId xmlns:p14="http://schemas.microsoft.com/office/powerpoint/2010/main" val="3205533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346075"/>
          </a:xfrm>
        </p:spPr>
        <p:txBody>
          <a:bodyPr>
            <a:normAutofit fontScale="90000"/>
          </a:bodyPr>
          <a:lstStyle/>
          <a:p>
            <a:pPr eaLnBrk="1" hangingPunct="1"/>
            <a:r>
              <a:rPr lang="et-EE" altLang="et-EE" smtClean="0"/>
              <a:t>Kui palju KV maksab?</a:t>
            </a:r>
          </a:p>
        </p:txBody>
      </p:sp>
      <p:sp>
        <p:nvSpPr>
          <p:cNvPr id="12291" name="Rectangle 3"/>
          <p:cNvSpPr>
            <a:spLocks noGrp="1" noChangeArrowheads="1"/>
          </p:cNvSpPr>
          <p:nvPr>
            <p:ph type="body" idx="1"/>
          </p:nvPr>
        </p:nvSpPr>
        <p:spPr>
          <a:xfrm>
            <a:off x="457200" y="765175"/>
            <a:ext cx="8229600" cy="5360988"/>
          </a:xfrm>
        </p:spPr>
        <p:txBody>
          <a:bodyPr>
            <a:normAutofit lnSpcReduction="10000"/>
          </a:bodyPr>
          <a:lstStyle/>
          <a:p>
            <a:pPr>
              <a:defRPr/>
            </a:pPr>
            <a:r>
              <a:rPr lang="et-EE" sz="2400" dirty="0"/>
              <a:t>Kehaväline viljastamine – (IVF) on kõige efektiivsem viljatuse ravimeetod. (Kehavälise viljastamise hind 629 eurot kehtib haigekassa kindlustuseta või alates 41-aastasele naisele</a:t>
            </a:r>
            <a:r>
              <a:rPr lang="et-EE" sz="2400" dirty="0" smtClean="0"/>
              <a:t>.) -&gt; tasuline alates 41-st ea-st</a:t>
            </a:r>
            <a:endParaRPr lang="et-EE" sz="2400" dirty="0"/>
          </a:p>
          <a:p>
            <a:pPr>
              <a:defRPr/>
            </a:pPr>
            <a:r>
              <a:rPr lang="et-EE" sz="2400" dirty="0"/>
              <a:t>Embrüote siirdamine. (Embrüo siirdamise hind 552 eurot kehtib haigekassa kindlustuseta või alates 41-aastasele naisele.) </a:t>
            </a:r>
          </a:p>
          <a:p>
            <a:pPr marL="0" indent="0" eaLnBrk="1" hangingPunct="1">
              <a:lnSpc>
                <a:spcPct val="90000"/>
              </a:lnSpc>
              <a:buFontTx/>
              <a:buNone/>
              <a:defRPr/>
            </a:pPr>
            <a:endParaRPr lang="et-EE" sz="2400" dirty="0" smtClean="0"/>
          </a:p>
          <a:p>
            <a:pPr eaLnBrk="1" hangingPunct="1">
              <a:lnSpc>
                <a:spcPct val="90000"/>
              </a:lnSpc>
              <a:defRPr/>
            </a:pPr>
            <a:r>
              <a:rPr lang="et-EE" sz="2400" dirty="0" smtClean="0"/>
              <a:t>Ravimihüvitist saavad taotleda </a:t>
            </a:r>
            <a:r>
              <a:rPr lang="et-EE" sz="2400" b="1" dirty="0" smtClean="0"/>
              <a:t>kõik kuni 40-aastased</a:t>
            </a:r>
            <a:r>
              <a:rPr lang="et-EE" sz="2400" dirty="0" smtClean="0"/>
              <a:t> (k.a) ravikindlustatud naised, kellel on meditsiiniline näidustus kehaväliseks viljastamiseks ja/või embrüo siirdamiseks, kes on antud protseduuri läbinud ning kes on </a:t>
            </a:r>
            <a:r>
              <a:rPr lang="et-EE" sz="2400" b="1" dirty="0" smtClean="0"/>
              <a:t>90 päeva enne</a:t>
            </a:r>
            <a:r>
              <a:rPr lang="et-EE" sz="2400" dirty="0" smtClean="0"/>
              <a:t> protseduuri osutamise kuupäeva apteekidest välja ostnud protseduuriks vajalikke Eesti Haigekassa ravimite loetelusse kantud ravimeid.</a:t>
            </a:r>
          </a:p>
        </p:txBody>
      </p:sp>
    </p:spTree>
    <p:extLst>
      <p:ext uri="{BB962C8B-B14F-4D97-AF65-F5344CB8AC3E}">
        <p14:creationId xmlns:p14="http://schemas.microsoft.com/office/powerpoint/2010/main" val="3402103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t-EE" altLang="et-EE" smtClean="0"/>
              <a:t>KV jaoks vajalikud toimingud:</a:t>
            </a:r>
          </a:p>
        </p:txBody>
      </p:sp>
      <p:sp>
        <p:nvSpPr>
          <p:cNvPr id="6147" name="Rectangle 3"/>
          <p:cNvSpPr>
            <a:spLocks noGrp="1" noChangeArrowheads="1"/>
          </p:cNvSpPr>
          <p:nvPr>
            <p:ph type="body" idx="1"/>
          </p:nvPr>
        </p:nvSpPr>
        <p:spPr/>
        <p:txBody>
          <a:bodyPr/>
          <a:lstStyle/>
          <a:p>
            <a:pPr marL="609600" indent="-609600" eaLnBrk="1" hangingPunct="1">
              <a:buFontTx/>
              <a:buAutoNum type="arabicPeriod"/>
            </a:pPr>
            <a:r>
              <a:rPr lang="et-EE" altLang="et-EE" b="1" smtClean="0"/>
              <a:t>Asjaosaliste nõusolek</a:t>
            </a:r>
          </a:p>
          <a:p>
            <a:pPr marL="609600" indent="-609600" eaLnBrk="1" hangingPunct="1">
              <a:buFontTx/>
              <a:buAutoNum type="arabicPeriod"/>
            </a:pPr>
            <a:r>
              <a:rPr lang="et-EE" altLang="et-EE" smtClean="0"/>
              <a:t>Munarakudoonorlus</a:t>
            </a:r>
          </a:p>
          <a:p>
            <a:pPr marL="609600" indent="-609600" eaLnBrk="1" hangingPunct="1">
              <a:buFontTx/>
              <a:buAutoNum type="arabicPeriod"/>
            </a:pPr>
            <a:r>
              <a:rPr lang="et-EE" altLang="et-EE" smtClean="0"/>
              <a:t>Seemnerakudoonorlus</a:t>
            </a:r>
          </a:p>
          <a:p>
            <a:pPr marL="609600" indent="-609600" eaLnBrk="1" hangingPunct="1">
              <a:buFontTx/>
              <a:buAutoNum type="arabicPeriod"/>
            </a:pPr>
            <a:r>
              <a:rPr lang="et-EE" altLang="et-EE" smtClean="0"/>
              <a:t>Surrogaatemadus (erandlik)</a:t>
            </a:r>
          </a:p>
          <a:p>
            <a:pPr marL="609600" indent="-609600" eaLnBrk="1" hangingPunct="1">
              <a:buFontTx/>
              <a:buAutoNum type="arabicPeriod"/>
            </a:pPr>
            <a:endParaRPr lang="et-EE" altLang="et-EE" smtClean="0"/>
          </a:p>
        </p:txBody>
      </p:sp>
      <p:pic>
        <p:nvPicPr>
          <p:cNvPr id="14340" name="Picture 5" descr="fertiliz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4797425"/>
            <a:ext cx="28575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41329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additive="base">
                                        <p:cTn id="13"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1" end="1"/>
                                            </p:txEl>
                                          </p:spTgt>
                                        </p:tgtEl>
                                        <p:attrNameLst>
                                          <p:attrName>style.visibility</p:attrName>
                                        </p:attrNameLst>
                                      </p:cBhvr>
                                      <p:to>
                                        <p:strVal val="visible"/>
                                      </p:to>
                                    </p:set>
                                    <p:anim calcmode="lin" valueType="num">
                                      <p:cBhvr additive="base">
                                        <p:cTn id="19"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7">
                                            <p:txEl>
                                              <p:pRg st="2" end="2"/>
                                            </p:txEl>
                                          </p:spTgt>
                                        </p:tgtEl>
                                        <p:attrNameLst>
                                          <p:attrName>style.visibility</p:attrName>
                                        </p:attrNameLst>
                                      </p:cBhvr>
                                      <p:to>
                                        <p:strVal val="visible"/>
                                      </p:to>
                                    </p:set>
                                    <p:anim calcmode="lin" valueType="num">
                                      <p:cBhvr additive="base">
                                        <p:cTn id="25"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7">
                                            <p:txEl>
                                              <p:pRg st="3" end="3"/>
                                            </p:txEl>
                                          </p:spTgt>
                                        </p:tgtEl>
                                        <p:attrNameLst>
                                          <p:attrName>style.visibility</p:attrName>
                                        </p:attrNameLst>
                                      </p:cBhvr>
                                      <p:to>
                                        <p:strVal val="visible"/>
                                      </p:to>
                                    </p:set>
                                    <p:anim calcmode="lin" valueType="num">
                                      <p:cBhvr additive="base">
                                        <p:cTn id="31"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t-EE" altLang="et-EE" smtClean="0"/>
              <a:t>Eetilised probleemküsimused:</a:t>
            </a:r>
          </a:p>
        </p:txBody>
      </p:sp>
      <p:sp>
        <p:nvSpPr>
          <p:cNvPr id="12291" name="Rectangle 3"/>
          <p:cNvSpPr>
            <a:spLocks noGrp="1" noChangeArrowheads="1"/>
          </p:cNvSpPr>
          <p:nvPr>
            <p:ph type="body" idx="1"/>
          </p:nvPr>
        </p:nvSpPr>
        <p:spPr>
          <a:xfrm>
            <a:off x="457200" y="1268413"/>
            <a:ext cx="8229600" cy="4857750"/>
          </a:xfrm>
        </p:spPr>
        <p:txBody>
          <a:bodyPr/>
          <a:lstStyle/>
          <a:p>
            <a:pPr marL="609600" indent="-609600" eaLnBrk="1" hangingPunct="1">
              <a:lnSpc>
                <a:spcPct val="90000"/>
              </a:lnSpc>
            </a:pPr>
            <a:r>
              <a:rPr lang="et-EE" altLang="et-EE" sz="2800" smtClean="0"/>
              <a:t>KV-ga seonduv õõnestab inimeste arusaamu:</a:t>
            </a:r>
          </a:p>
          <a:p>
            <a:pPr marL="609600" indent="-609600" eaLnBrk="1" hangingPunct="1">
              <a:lnSpc>
                <a:spcPct val="90000"/>
              </a:lnSpc>
              <a:buFontTx/>
              <a:buAutoNum type="arabicPeriod"/>
            </a:pPr>
            <a:r>
              <a:rPr lang="et-EE" altLang="et-EE" sz="2800" smtClean="0"/>
              <a:t>Sigimisest (“See pole ju loomulik!” “Looduslikule valikule ei tohi inimene vastu astuda!”  “Inimene ei tohi jumalat mängida!”)</a:t>
            </a:r>
          </a:p>
          <a:p>
            <a:pPr marL="609600" indent="-609600" eaLnBrk="1" hangingPunct="1">
              <a:lnSpc>
                <a:spcPct val="90000"/>
              </a:lnSpc>
              <a:buFontTx/>
              <a:buAutoNum type="arabicPeriod"/>
            </a:pPr>
            <a:r>
              <a:rPr lang="et-EE" altLang="et-EE" sz="2800" smtClean="0"/>
              <a:t>Inimelu algusest (Millist momenti selleks pidada?)</a:t>
            </a:r>
          </a:p>
          <a:p>
            <a:pPr marL="609600" indent="-609600" eaLnBrk="1" hangingPunct="1">
              <a:lnSpc>
                <a:spcPct val="90000"/>
              </a:lnSpc>
              <a:buFontTx/>
              <a:buAutoNum type="arabicPeriod"/>
            </a:pPr>
            <a:r>
              <a:rPr lang="et-EE" altLang="et-EE" sz="2800" smtClean="0"/>
              <a:t>Vanemaks olemisest (eriti kui mängu tulevad doonorid)</a:t>
            </a:r>
          </a:p>
          <a:p>
            <a:pPr marL="609600" indent="-609600" eaLnBrk="1" hangingPunct="1">
              <a:lnSpc>
                <a:spcPct val="90000"/>
              </a:lnSpc>
              <a:buFontTx/>
              <a:buAutoNum type="arabicPeriod"/>
            </a:pPr>
            <a:r>
              <a:rPr lang="et-EE" altLang="et-EE" sz="2800" smtClean="0"/>
              <a:t>Klassikalisest perekonnast (kristliku kultuuritaustaga Euroopas on selleks </a:t>
            </a:r>
            <a:r>
              <a:rPr lang="et-EE" altLang="et-EE" sz="2800" i="1" smtClean="0"/>
              <a:t>ema, isa + lapsed</a:t>
            </a:r>
            <a:r>
              <a:rPr lang="et-EE" altLang="et-EE" sz="2800" smtClean="0"/>
              <a:t>)</a:t>
            </a:r>
          </a:p>
          <a:p>
            <a:pPr marL="609600" indent="-609600" eaLnBrk="1" hangingPunct="1">
              <a:lnSpc>
                <a:spcPct val="90000"/>
              </a:lnSpc>
              <a:buFontTx/>
              <a:buAutoNum type="arabicPeriod"/>
            </a:pPr>
            <a:r>
              <a:rPr lang="et-EE" altLang="et-EE" sz="2800" smtClean="0"/>
              <a:t>Inimelule on antud hind</a:t>
            </a:r>
          </a:p>
        </p:txBody>
      </p:sp>
    </p:spTree>
    <p:extLst>
      <p:ext uri="{BB962C8B-B14F-4D97-AF65-F5344CB8AC3E}">
        <p14:creationId xmlns:p14="http://schemas.microsoft.com/office/powerpoint/2010/main" val="32078155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ppt_x"/>
                                          </p:val>
                                        </p:tav>
                                        <p:tav tm="100000">
                                          <p:val>
                                            <p:strVal val="#ppt_x"/>
                                          </p:val>
                                        </p:tav>
                                      </p:tavLst>
                                    </p:anim>
                                    <p:anim calcmode="lin" valueType="num">
                                      <p:cBhvr additive="base">
                                        <p:cTn id="8" dur="500" fill="hold"/>
                                        <p:tgtEl>
                                          <p:spTgt spid="1229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1" end="1"/>
                                            </p:txEl>
                                          </p:spTgt>
                                        </p:tgtEl>
                                        <p:attrNameLst>
                                          <p:attrName>style.visibility</p:attrName>
                                        </p:attrNameLst>
                                      </p:cBhvr>
                                      <p:to>
                                        <p:strVal val="visible"/>
                                      </p:to>
                                    </p:set>
                                    <p:anim calcmode="lin" valueType="num">
                                      <p:cBhvr additive="base">
                                        <p:cTn id="19"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1">
                                            <p:txEl>
                                              <p:pRg st="2" end="2"/>
                                            </p:txEl>
                                          </p:spTgt>
                                        </p:tgtEl>
                                        <p:attrNameLst>
                                          <p:attrName>style.visibility</p:attrName>
                                        </p:attrNameLst>
                                      </p:cBhvr>
                                      <p:to>
                                        <p:strVal val="visible"/>
                                      </p:to>
                                    </p:set>
                                    <p:anim calcmode="lin" valueType="num">
                                      <p:cBhvr additive="base">
                                        <p:cTn id="25"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291">
                                            <p:txEl>
                                              <p:pRg st="3" end="3"/>
                                            </p:txEl>
                                          </p:spTgt>
                                        </p:tgtEl>
                                        <p:attrNameLst>
                                          <p:attrName>style.visibility</p:attrName>
                                        </p:attrNameLst>
                                      </p:cBhvr>
                                      <p:to>
                                        <p:strVal val="visible"/>
                                      </p:to>
                                    </p:set>
                                    <p:anim calcmode="lin" valueType="num">
                                      <p:cBhvr additive="base">
                                        <p:cTn id="31"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291">
                                            <p:txEl>
                                              <p:pRg st="4" end="4"/>
                                            </p:txEl>
                                          </p:spTgt>
                                        </p:tgtEl>
                                        <p:attrNameLst>
                                          <p:attrName>style.visibility</p:attrName>
                                        </p:attrNameLst>
                                      </p:cBhvr>
                                      <p:to>
                                        <p:strVal val="visible"/>
                                      </p:to>
                                    </p:set>
                                    <p:anim calcmode="lin" valueType="num">
                                      <p:cBhvr additive="base">
                                        <p:cTn id="37"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291">
                                            <p:txEl>
                                              <p:pRg st="5" end="5"/>
                                            </p:txEl>
                                          </p:spTgt>
                                        </p:tgtEl>
                                        <p:attrNameLst>
                                          <p:attrName>style.visibility</p:attrName>
                                        </p:attrNameLst>
                                      </p:cBhvr>
                                      <p:to>
                                        <p:strVal val="visible"/>
                                      </p:to>
                                    </p:set>
                                    <p:anim calcmode="lin" valueType="num">
                                      <p:cBhvr additive="base">
                                        <p:cTn id="43"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260350"/>
            <a:ext cx="8229600" cy="1143000"/>
          </a:xfrm>
        </p:spPr>
        <p:txBody>
          <a:bodyPr/>
          <a:lstStyle/>
          <a:p>
            <a:pPr eaLnBrk="1" hangingPunct="1"/>
            <a:r>
              <a:rPr lang="et-EE" altLang="et-EE" smtClean="0"/>
              <a:t>Mida ütleb Eesti seadus?</a:t>
            </a:r>
          </a:p>
        </p:txBody>
      </p:sp>
      <p:sp>
        <p:nvSpPr>
          <p:cNvPr id="16387" name="Rectangle 3"/>
          <p:cNvSpPr>
            <a:spLocks noGrp="1" noChangeArrowheads="1"/>
          </p:cNvSpPr>
          <p:nvPr>
            <p:ph type="body" idx="1"/>
          </p:nvPr>
        </p:nvSpPr>
        <p:spPr>
          <a:xfrm>
            <a:off x="468313" y="1628775"/>
            <a:ext cx="8229600" cy="5068888"/>
          </a:xfrm>
        </p:spPr>
        <p:txBody>
          <a:bodyPr/>
          <a:lstStyle/>
          <a:p>
            <a:pPr marL="609600" indent="-609600" eaLnBrk="1" hangingPunct="1">
              <a:lnSpc>
                <a:spcPct val="80000"/>
              </a:lnSpc>
            </a:pPr>
            <a:r>
              <a:rPr lang="et-EE" altLang="et-EE" sz="2400" u="sng" smtClean="0"/>
              <a:t>Lähtume </a:t>
            </a:r>
            <a:r>
              <a:rPr lang="et-EE" altLang="et-EE" sz="2400" i="1" u="sng" smtClean="0"/>
              <a:t>Kunstliku viljastamise ja embrüokaitse seadusest</a:t>
            </a:r>
            <a:r>
              <a:rPr lang="et-EE" altLang="et-EE" sz="2400" smtClean="0"/>
              <a:t>:</a:t>
            </a:r>
          </a:p>
          <a:p>
            <a:pPr marL="609600" indent="-609600" eaLnBrk="1" hangingPunct="1">
              <a:lnSpc>
                <a:spcPct val="80000"/>
              </a:lnSpc>
              <a:buFontTx/>
              <a:buAutoNum type="arabicPeriod"/>
            </a:pPr>
            <a:r>
              <a:rPr lang="et-EE" altLang="et-EE" sz="2400" b="1" smtClean="0"/>
              <a:t>Kes on KV doonor?</a:t>
            </a:r>
          </a:p>
          <a:p>
            <a:pPr marL="609600" indent="-609600" eaLnBrk="1" hangingPunct="1">
              <a:lnSpc>
                <a:spcPct val="80000"/>
              </a:lnSpc>
              <a:buFontTx/>
              <a:buAutoNum type="arabicPeriod"/>
            </a:pPr>
            <a:r>
              <a:rPr lang="et-EE" altLang="et-EE" sz="2400" b="1" smtClean="0"/>
              <a:t>Keda tohib kunstlikult viljastada? Millisel juhul?</a:t>
            </a:r>
          </a:p>
          <a:p>
            <a:pPr marL="609600" indent="-609600" eaLnBrk="1" hangingPunct="1">
              <a:lnSpc>
                <a:spcPct val="80000"/>
              </a:lnSpc>
              <a:buFontTx/>
              <a:buAutoNum type="arabicPeriod"/>
            </a:pPr>
            <a:r>
              <a:rPr lang="et-EE" altLang="et-EE" sz="2400" b="1" smtClean="0"/>
              <a:t>Millistel juhtudel on KV keelatud?</a:t>
            </a:r>
          </a:p>
          <a:p>
            <a:pPr marL="609600" indent="-609600" eaLnBrk="1" hangingPunct="1">
              <a:lnSpc>
                <a:spcPct val="80000"/>
              </a:lnSpc>
              <a:buFontTx/>
              <a:buAutoNum type="arabicPeriod"/>
            </a:pPr>
            <a:r>
              <a:rPr lang="et-EE" altLang="et-EE" sz="2400" b="1" smtClean="0"/>
              <a:t>Kes otsustab KV vajalikkuse üle?</a:t>
            </a:r>
          </a:p>
          <a:p>
            <a:pPr marL="609600" indent="-609600" eaLnBrk="1" hangingPunct="1">
              <a:lnSpc>
                <a:spcPct val="80000"/>
              </a:lnSpc>
              <a:buFontTx/>
              <a:buAutoNum type="arabicPeriod"/>
            </a:pPr>
            <a:r>
              <a:rPr lang="et-EE" altLang="et-EE" sz="2400" b="1" smtClean="0"/>
              <a:t>Mitme erineva naise eostamiseks tohib kasutada ühe doonori sugurakke?</a:t>
            </a:r>
          </a:p>
          <a:p>
            <a:pPr marL="609600" indent="-609600" eaLnBrk="1" hangingPunct="1">
              <a:lnSpc>
                <a:spcPct val="80000"/>
              </a:lnSpc>
              <a:buFontTx/>
              <a:buAutoNum type="arabicPeriod"/>
            </a:pPr>
            <a:r>
              <a:rPr lang="et-EE" altLang="et-EE" sz="2400" b="1" smtClean="0"/>
              <a:t>Kas doonor saab teatud juhtudel vanemlikke õigusi?</a:t>
            </a:r>
          </a:p>
          <a:p>
            <a:pPr marL="609600" indent="-609600" eaLnBrk="1" hangingPunct="1">
              <a:lnSpc>
                <a:spcPct val="80000"/>
              </a:lnSpc>
              <a:buFontTx/>
              <a:buAutoNum type="arabicPeriod"/>
            </a:pPr>
            <a:r>
              <a:rPr lang="et-EE" altLang="et-EE" sz="2400" b="1" smtClean="0"/>
              <a:t>Millisel juhul võib KV-d puudutavaid andmeid avaldada?</a:t>
            </a:r>
          </a:p>
          <a:p>
            <a:pPr marL="609600" indent="-609600" eaLnBrk="1" hangingPunct="1">
              <a:lnSpc>
                <a:spcPct val="80000"/>
              </a:lnSpc>
              <a:buFontTx/>
              <a:buNone/>
            </a:pPr>
            <a:r>
              <a:rPr lang="et-EE" altLang="et-EE" sz="2400" smtClean="0"/>
              <a:t>NB! Doonori isikuandmed avalikustatakse siis, kui munarakudoonoriks on kunstlikku viljastamist sooviva naise sugulane (paragrahv 27)</a:t>
            </a:r>
          </a:p>
        </p:txBody>
      </p:sp>
    </p:spTree>
    <p:extLst>
      <p:ext uri="{BB962C8B-B14F-4D97-AF65-F5344CB8AC3E}">
        <p14:creationId xmlns:p14="http://schemas.microsoft.com/office/powerpoint/2010/main" val="3028013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et-EE" altLang="et-EE" sz="4000" b="1" dirty="0" smtClean="0">
                <a:solidFill>
                  <a:schemeClr val="accent2"/>
                </a:solidFill>
              </a:rPr>
              <a:t>Hüpoteetiline </a:t>
            </a:r>
            <a:r>
              <a:rPr lang="et-EE" altLang="et-EE" sz="4000" b="1" dirty="0" smtClean="0">
                <a:solidFill>
                  <a:schemeClr val="accent2"/>
                </a:solidFill>
              </a:rPr>
              <a:t>olukord</a:t>
            </a:r>
            <a:br>
              <a:rPr lang="et-EE" altLang="et-EE" sz="4000" b="1" dirty="0" smtClean="0">
                <a:solidFill>
                  <a:schemeClr val="accent2"/>
                </a:solidFill>
              </a:rPr>
            </a:br>
            <a:r>
              <a:rPr lang="et-EE" altLang="et-EE" sz="2000" dirty="0" smtClean="0"/>
              <a:t>(selle üle arutlesime tunnis)</a:t>
            </a:r>
            <a:endParaRPr lang="et-EE" altLang="et-EE" sz="2000" dirty="0" smtClean="0"/>
          </a:p>
        </p:txBody>
      </p:sp>
      <p:sp>
        <p:nvSpPr>
          <p:cNvPr id="17411" name="Rectangle 3"/>
          <p:cNvSpPr>
            <a:spLocks noGrp="1" noChangeArrowheads="1"/>
          </p:cNvSpPr>
          <p:nvPr>
            <p:ph type="body" idx="1"/>
          </p:nvPr>
        </p:nvSpPr>
        <p:spPr/>
        <p:txBody>
          <a:bodyPr/>
          <a:lstStyle/>
          <a:p>
            <a:pPr eaLnBrk="1" hangingPunct="1">
              <a:buFontTx/>
              <a:buNone/>
            </a:pPr>
            <a:r>
              <a:rPr lang="et-EE" altLang="et-EE" smtClean="0"/>
              <a:t>                                            </a:t>
            </a:r>
            <a:r>
              <a:rPr lang="et-EE" altLang="et-EE" smtClean="0">
                <a:solidFill>
                  <a:srgbClr val="009900"/>
                </a:solidFill>
              </a:rPr>
              <a:t>Spermadoonor</a:t>
            </a:r>
          </a:p>
          <a:p>
            <a:pPr eaLnBrk="1" hangingPunct="1">
              <a:buFontTx/>
              <a:buNone/>
            </a:pPr>
            <a:r>
              <a:rPr lang="et-EE" altLang="et-EE" smtClean="0"/>
              <a:t>          </a:t>
            </a:r>
          </a:p>
          <a:p>
            <a:pPr eaLnBrk="1" hangingPunct="1">
              <a:buFontTx/>
              <a:buNone/>
            </a:pPr>
            <a:r>
              <a:rPr lang="et-EE" altLang="et-EE" smtClean="0"/>
              <a:t>           EMA        ISA </a:t>
            </a:r>
          </a:p>
        </p:txBody>
      </p:sp>
      <p:sp>
        <p:nvSpPr>
          <p:cNvPr id="17412" name="Line 4"/>
          <p:cNvSpPr>
            <a:spLocks noChangeShapeType="1"/>
          </p:cNvSpPr>
          <p:nvPr/>
        </p:nvSpPr>
        <p:spPr bwMode="auto">
          <a:xfrm>
            <a:off x="2268538" y="3429000"/>
            <a:ext cx="43180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17413" name="Line 5"/>
          <p:cNvSpPr>
            <a:spLocks noChangeShapeType="1"/>
          </p:cNvSpPr>
          <p:nvPr/>
        </p:nvSpPr>
        <p:spPr bwMode="auto">
          <a:xfrm flipH="1">
            <a:off x="2987675" y="2205038"/>
            <a:ext cx="3889375" cy="17287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17414" name="Text Box 6"/>
          <p:cNvSpPr txBox="1">
            <a:spLocks noChangeArrowheads="1"/>
          </p:cNvSpPr>
          <p:nvPr/>
        </p:nvSpPr>
        <p:spPr bwMode="auto">
          <a:xfrm>
            <a:off x="2555875" y="3332163"/>
            <a:ext cx="1044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t-EE" altLang="et-EE" sz="2000" b="1"/>
              <a:t>KV abil</a:t>
            </a:r>
          </a:p>
        </p:txBody>
      </p:sp>
      <p:sp>
        <p:nvSpPr>
          <p:cNvPr id="17415" name="AutoShape 7"/>
          <p:cNvSpPr>
            <a:spLocks noChangeArrowheads="1"/>
          </p:cNvSpPr>
          <p:nvPr/>
        </p:nvSpPr>
        <p:spPr bwMode="auto">
          <a:xfrm>
            <a:off x="3708400" y="3644900"/>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t-EE" altLang="et-EE" sz="1800"/>
          </a:p>
        </p:txBody>
      </p:sp>
      <p:sp>
        <p:nvSpPr>
          <p:cNvPr id="17416" name="Text Box 8"/>
          <p:cNvSpPr txBox="1">
            <a:spLocks noChangeArrowheads="1"/>
          </p:cNvSpPr>
          <p:nvPr/>
        </p:nvSpPr>
        <p:spPr bwMode="auto">
          <a:xfrm>
            <a:off x="4911725" y="3567113"/>
            <a:ext cx="2911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t-EE" altLang="et-EE" sz="2000" b="1">
                <a:solidFill>
                  <a:srgbClr val="FF3300"/>
                </a:solidFill>
              </a:rPr>
              <a:t>EMBRÜOD KÜLMIKUS</a:t>
            </a:r>
          </a:p>
        </p:txBody>
      </p:sp>
      <p:sp>
        <p:nvSpPr>
          <p:cNvPr id="17417" name="AutoShape 9"/>
          <p:cNvSpPr>
            <a:spLocks noChangeArrowheads="1"/>
          </p:cNvSpPr>
          <p:nvPr/>
        </p:nvSpPr>
        <p:spPr bwMode="auto">
          <a:xfrm>
            <a:off x="1835150" y="3933825"/>
            <a:ext cx="733425" cy="1214438"/>
          </a:xfrm>
          <a:prstGeom prst="curvedRightArrow">
            <a:avLst>
              <a:gd name="adj1" fmla="val 33117"/>
              <a:gd name="adj2" fmla="val 66234"/>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t-EE" altLang="et-EE" sz="1800"/>
          </a:p>
        </p:txBody>
      </p:sp>
      <p:sp>
        <p:nvSpPr>
          <p:cNvPr id="17418" name="AutoShape 10"/>
          <p:cNvSpPr>
            <a:spLocks noChangeArrowheads="1"/>
          </p:cNvSpPr>
          <p:nvPr/>
        </p:nvSpPr>
        <p:spPr bwMode="auto">
          <a:xfrm>
            <a:off x="3059113" y="4149725"/>
            <a:ext cx="733425" cy="1214438"/>
          </a:xfrm>
          <a:prstGeom prst="curvedLeftArrow">
            <a:avLst>
              <a:gd name="adj1" fmla="val 33117"/>
              <a:gd name="adj2" fmla="val 66234"/>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t-EE" altLang="et-EE" sz="1800"/>
          </a:p>
        </p:txBody>
      </p:sp>
      <p:sp>
        <p:nvSpPr>
          <p:cNvPr id="17419" name="Text Box 11"/>
          <p:cNvSpPr txBox="1">
            <a:spLocks noChangeArrowheads="1"/>
          </p:cNvSpPr>
          <p:nvPr/>
        </p:nvSpPr>
        <p:spPr bwMode="auto">
          <a:xfrm>
            <a:off x="1331913" y="5157788"/>
            <a:ext cx="10842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t-EE" altLang="et-EE" sz="2000" b="1"/>
              <a:t>TÜTAR</a:t>
            </a:r>
          </a:p>
          <a:p>
            <a:pPr eaLnBrk="1" hangingPunct="1">
              <a:spcBef>
                <a:spcPct val="0"/>
              </a:spcBef>
              <a:buFontTx/>
              <a:buNone/>
            </a:pPr>
            <a:r>
              <a:rPr lang="et-EE" altLang="et-EE" sz="2000" b="1"/>
              <a:t>(viljatu</a:t>
            </a:r>
            <a:r>
              <a:rPr lang="et-EE" altLang="et-EE" sz="2000"/>
              <a:t>)</a:t>
            </a:r>
          </a:p>
        </p:txBody>
      </p:sp>
      <p:sp>
        <p:nvSpPr>
          <p:cNvPr id="17420" name="Text Box 12"/>
          <p:cNvSpPr txBox="1">
            <a:spLocks noChangeArrowheads="1"/>
          </p:cNvSpPr>
          <p:nvPr/>
        </p:nvSpPr>
        <p:spPr bwMode="auto">
          <a:xfrm>
            <a:off x="3348038" y="5373688"/>
            <a:ext cx="10842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t-EE" altLang="et-EE" sz="2000" b="1"/>
              <a:t>POEG</a:t>
            </a:r>
          </a:p>
          <a:p>
            <a:pPr eaLnBrk="1" hangingPunct="1">
              <a:spcBef>
                <a:spcPct val="0"/>
              </a:spcBef>
              <a:buFontTx/>
              <a:buNone/>
            </a:pPr>
            <a:r>
              <a:rPr lang="et-EE" altLang="et-EE" sz="2000" b="1"/>
              <a:t>(viljatu)</a:t>
            </a:r>
          </a:p>
        </p:txBody>
      </p:sp>
      <p:sp>
        <p:nvSpPr>
          <p:cNvPr id="17421" name="Line 14"/>
          <p:cNvSpPr>
            <a:spLocks noChangeShapeType="1"/>
          </p:cNvSpPr>
          <p:nvPr/>
        </p:nvSpPr>
        <p:spPr bwMode="auto">
          <a:xfrm flipH="1">
            <a:off x="1908175" y="3933825"/>
            <a:ext cx="3527425" cy="2374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17422" name="Text Box 15"/>
          <p:cNvSpPr txBox="1">
            <a:spLocks noChangeArrowheads="1"/>
          </p:cNvSpPr>
          <p:nvPr/>
        </p:nvSpPr>
        <p:spPr bwMode="auto">
          <a:xfrm>
            <a:off x="663575" y="6327775"/>
            <a:ext cx="1438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t-EE" altLang="et-EE" sz="2400" i="1"/>
              <a:t>tütre laps</a:t>
            </a:r>
          </a:p>
        </p:txBody>
      </p:sp>
      <p:sp>
        <p:nvSpPr>
          <p:cNvPr id="17423" name="Text Box 16"/>
          <p:cNvSpPr txBox="1">
            <a:spLocks noChangeArrowheads="1"/>
          </p:cNvSpPr>
          <p:nvPr/>
        </p:nvSpPr>
        <p:spPr bwMode="auto">
          <a:xfrm>
            <a:off x="3276600" y="6400800"/>
            <a:ext cx="1406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t-EE" altLang="et-EE" sz="2400" i="1"/>
              <a:t>poja laps</a:t>
            </a:r>
          </a:p>
        </p:txBody>
      </p:sp>
      <p:sp>
        <p:nvSpPr>
          <p:cNvPr id="17424" name="Line 17"/>
          <p:cNvSpPr>
            <a:spLocks noChangeShapeType="1"/>
          </p:cNvSpPr>
          <p:nvPr/>
        </p:nvSpPr>
        <p:spPr bwMode="auto">
          <a:xfrm flipH="1">
            <a:off x="4211638" y="4005263"/>
            <a:ext cx="2305050" cy="2232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17428" name="Text Box 21"/>
          <p:cNvSpPr txBox="1">
            <a:spLocks noChangeArrowheads="1"/>
          </p:cNvSpPr>
          <p:nvPr/>
        </p:nvSpPr>
        <p:spPr bwMode="auto">
          <a:xfrm>
            <a:off x="179388" y="5084763"/>
            <a:ext cx="10636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t-EE" altLang="et-EE" sz="2400" b="1"/>
              <a:t>25 a</a:t>
            </a:r>
          </a:p>
          <a:p>
            <a:pPr eaLnBrk="1" hangingPunct="1">
              <a:spcBef>
                <a:spcPct val="0"/>
              </a:spcBef>
              <a:buFontTx/>
              <a:buNone/>
            </a:pPr>
            <a:r>
              <a:rPr lang="et-EE" altLang="et-EE" sz="2400" b="1"/>
              <a:t>hiljem</a:t>
            </a:r>
          </a:p>
        </p:txBody>
      </p:sp>
    </p:spTree>
    <p:extLst>
      <p:ext uri="{BB962C8B-B14F-4D97-AF65-F5344CB8AC3E}">
        <p14:creationId xmlns:p14="http://schemas.microsoft.com/office/powerpoint/2010/main" val="941387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t-EE" altLang="et-EE" sz="4000" dirty="0" smtClean="0"/>
              <a:t>Mis on kunstlik viljastamine (edaspidi KV)?</a:t>
            </a:r>
          </a:p>
        </p:txBody>
      </p:sp>
      <p:sp>
        <p:nvSpPr>
          <p:cNvPr id="3075" name="Rectangle 3"/>
          <p:cNvSpPr>
            <a:spLocks noGrp="1" noChangeArrowheads="1"/>
          </p:cNvSpPr>
          <p:nvPr>
            <p:ph type="body" idx="1"/>
          </p:nvPr>
        </p:nvSpPr>
        <p:spPr>
          <a:xfrm>
            <a:off x="468313" y="1628775"/>
            <a:ext cx="8229600" cy="2016125"/>
          </a:xfrm>
        </p:spPr>
        <p:txBody>
          <a:bodyPr/>
          <a:lstStyle/>
          <a:p>
            <a:pPr eaLnBrk="1" hangingPunct="1">
              <a:lnSpc>
                <a:spcPct val="90000"/>
              </a:lnSpc>
            </a:pPr>
            <a:r>
              <a:rPr lang="et-EE" altLang="et-EE" u="sng" smtClean="0"/>
              <a:t>Definitsioon:</a:t>
            </a:r>
            <a:r>
              <a:rPr lang="et-EE" altLang="et-EE" smtClean="0"/>
              <a:t> KV on toiming, mille käigus sisestatakse mehe seemnerakk kunstlikult naise munarakku või kantakse naisele üle kehaväliselt viljastatud munarakk. </a:t>
            </a:r>
          </a:p>
        </p:txBody>
      </p:sp>
      <p:pic>
        <p:nvPicPr>
          <p:cNvPr id="4100" name="Picture 5" descr="human-sperm-and-egg-fertilization-glow-thumb41871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3644900"/>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4581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t-EE" altLang="et-EE" sz="4000" smtClean="0"/>
              <a:t>Kunstliku viljastamise ja embrüokaitse seadus § 2. </a:t>
            </a:r>
          </a:p>
        </p:txBody>
      </p:sp>
      <p:sp>
        <p:nvSpPr>
          <p:cNvPr id="4099" name="Rectangle 3"/>
          <p:cNvSpPr>
            <a:spLocks noGrp="1" noChangeArrowheads="1"/>
          </p:cNvSpPr>
          <p:nvPr>
            <p:ph type="body" idx="1"/>
          </p:nvPr>
        </p:nvSpPr>
        <p:spPr/>
        <p:txBody>
          <a:bodyPr/>
          <a:lstStyle/>
          <a:p>
            <a:pPr eaLnBrk="1" hangingPunct="1"/>
            <a:r>
              <a:rPr lang="et-EE" altLang="et-EE" smtClean="0"/>
              <a:t>Kunstlik viljastamine kujutab endast naise rasestamise eesmärgil kehasiseselt või kehaväliselt sooritatavaid toiminguid, mille käigus kunstlikult kutsutakse esile mehe seemneraku tungimine naise munarakku, sisestatakse mehe seemnerakk kunstlikult naise munarakku või kantakse naisele üle kehaväliselt viljastatud munarakk. </a:t>
            </a:r>
          </a:p>
        </p:txBody>
      </p:sp>
    </p:spTree>
    <p:extLst>
      <p:ext uri="{BB962C8B-B14F-4D97-AF65-F5344CB8AC3E}">
        <p14:creationId xmlns:p14="http://schemas.microsoft.com/office/powerpoint/2010/main" val="13299817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additive="base">
                                        <p:cTn id="13"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t-EE" altLang="et-EE" b="1" smtClean="0"/>
              <a:t>Millal on KV keelatud?</a:t>
            </a:r>
          </a:p>
        </p:txBody>
      </p:sp>
      <p:sp>
        <p:nvSpPr>
          <p:cNvPr id="6147" name="Rectangle 3"/>
          <p:cNvSpPr>
            <a:spLocks noGrp="1" noChangeArrowheads="1"/>
          </p:cNvSpPr>
          <p:nvPr>
            <p:ph type="body" idx="1"/>
          </p:nvPr>
        </p:nvSpPr>
        <p:spPr>
          <a:xfrm>
            <a:off x="457200" y="1600200"/>
            <a:ext cx="8229600" cy="4997450"/>
          </a:xfrm>
        </p:spPr>
        <p:txBody>
          <a:bodyPr>
            <a:normAutofit lnSpcReduction="10000"/>
          </a:bodyPr>
          <a:lstStyle/>
          <a:p>
            <a:pPr eaLnBrk="1" hangingPunct="1">
              <a:lnSpc>
                <a:spcPct val="80000"/>
              </a:lnSpc>
              <a:buFontTx/>
              <a:buNone/>
            </a:pPr>
            <a:r>
              <a:rPr lang="et-EE" altLang="et-EE" sz="2800" dirty="0" smtClean="0"/>
              <a:t>   </a:t>
            </a:r>
            <a:r>
              <a:rPr lang="et-EE" altLang="et-EE" sz="2800" dirty="0" smtClean="0"/>
              <a:t>Kui on näiteks:</a:t>
            </a:r>
          </a:p>
          <a:p>
            <a:pPr eaLnBrk="1" hangingPunct="1">
              <a:lnSpc>
                <a:spcPct val="80000"/>
              </a:lnSpc>
              <a:buFontTx/>
              <a:buNone/>
            </a:pPr>
            <a:r>
              <a:rPr lang="et-EE" altLang="et-EE" sz="2800" dirty="0"/>
              <a:t> </a:t>
            </a:r>
            <a:r>
              <a:rPr lang="et-EE" altLang="et-EE" sz="2800" dirty="0" smtClean="0"/>
              <a:t>   1</a:t>
            </a:r>
            <a:r>
              <a:rPr lang="et-EE" altLang="et-EE" sz="2800" dirty="0" smtClean="0"/>
              <a:t>) äge tuberkuloos;</a:t>
            </a:r>
            <a:br>
              <a:rPr lang="et-EE" altLang="et-EE" sz="2800" dirty="0" smtClean="0"/>
            </a:br>
            <a:r>
              <a:rPr lang="et-EE" altLang="et-EE" sz="2800" dirty="0" smtClean="0"/>
              <a:t>2) äge viirushepatiit;</a:t>
            </a:r>
            <a:br>
              <a:rPr lang="et-EE" altLang="et-EE" sz="2800" dirty="0" smtClean="0"/>
            </a:br>
            <a:r>
              <a:rPr lang="et-EE" altLang="et-EE" sz="2800" dirty="0" smtClean="0"/>
              <a:t>3) äge süüfilis, HIV-tõbi, HIV-kandlus;</a:t>
            </a:r>
            <a:br>
              <a:rPr lang="et-EE" altLang="et-EE" sz="2800" dirty="0" smtClean="0"/>
            </a:br>
            <a:r>
              <a:rPr lang="et-EE" altLang="et-EE" sz="2800" dirty="0" smtClean="0"/>
              <a:t>4) pahaloomuline kasvaja;</a:t>
            </a:r>
            <a:br>
              <a:rPr lang="et-EE" altLang="et-EE" sz="2800" dirty="0" smtClean="0"/>
            </a:br>
            <a:r>
              <a:rPr lang="et-EE" altLang="et-EE" sz="2800" dirty="0" smtClean="0"/>
              <a:t>5) raske astme türeotoksikoos, hüpotüreoos;</a:t>
            </a:r>
            <a:br>
              <a:rPr lang="et-EE" altLang="et-EE" sz="2800" dirty="0" smtClean="0"/>
            </a:br>
            <a:r>
              <a:rPr lang="et-EE" altLang="et-EE" sz="2800" dirty="0" smtClean="0"/>
              <a:t>6) raske astme diabeet;</a:t>
            </a:r>
            <a:br>
              <a:rPr lang="et-EE" altLang="et-EE" sz="2800" dirty="0" smtClean="0"/>
            </a:br>
            <a:r>
              <a:rPr lang="et-EE" altLang="et-EE" sz="2800" dirty="0" smtClean="0"/>
              <a:t>7) aplastiline aneemia;</a:t>
            </a:r>
            <a:br>
              <a:rPr lang="et-EE" altLang="et-EE" sz="2800" dirty="0" smtClean="0"/>
            </a:br>
            <a:r>
              <a:rPr lang="et-EE" altLang="et-EE" sz="2800" dirty="0" smtClean="0"/>
              <a:t>8) psühhoosid;</a:t>
            </a:r>
            <a:br>
              <a:rPr lang="et-EE" altLang="et-EE" sz="2800" dirty="0" smtClean="0"/>
            </a:br>
            <a:r>
              <a:rPr lang="et-EE" altLang="et-EE" sz="2800" dirty="0" smtClean="0"/>
              <a:t>9) alkoholism, narkomaania, toksikomaania;</a:t>
            </a:r>
            <a:br>
              <a:rPr lang="et-EE" altLang="et-EE" sz="2800" dirty="0" smtClean="0"/>
            </a:br>
            <a:r>
              <a:rPr lang="et-EE" altLang="et-EE" sz="2800" dirty="0" smtClean="0"/>
              <a:t>10) vaimne alaareng;</a:t>
            </a:r>
            <a:br>
              <a:rPr lang="et-EE" altLang="et-EE" sz="2800" dirty="0" smtClean="0"/>
            </a:br>
            <a:endParaRPr lang="et-EE" altLang="et-EE" sz="2800" dirty="0" smtClean="0"/>
          </a:p>
          <a:p>
            <a:pPr eaLnBrk="1" hangingPunct="1">
              <a:lnSpc>
                <a:spcPct val="80000"/>
              </a:lnSpc>
              <a:buFontTx/>
              <a:buNone/>
            </a:pPr>
            <a:r>
              <a:rPr lang="et-EE" altLang="et-EE" sz="2800" b="1" dirty="0" smtClean="0"/>
              <a:t>Sotsiaalministri määrus, vastu võetud aastal 2003, kokku on seal 30 nimetust</a:t>
            </a:r>
          </a:p>
        </p:txBody>
      </p:sp>
    </p:spTree>
    <p:extLst>
      <p:ext uri="{BB962C8B-B14F-4D97-AF65-F5344CB8AC3E}">
        <p14:creationId xmlns:p14="http://schemas.microsoft.com/office/powerpoint/2010/main" val="3943927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7544" y="116632"/>
            <a:ext cx="8229600" cy="576064"/>
          </a:xfrm>
        </p:spPr>
        <p:txBody>
          <a:bodyPr>
            <a:normAutofit fontScale="90000"/>
          </a:bodyPr>
          <a:lstStyle/>
          <a:p>
            <a:pPr eaLnBrk="1" hangingPunct="1"/>
            <a:r>
              <a:rPr lang="et-EE" altLang="et-EE" dirty="0" smtClean="0"/>
              <a:t>Veel keeldudest</a:t>
            </a:r>
          </a:p>
        </p:txBody>
      </p:sp>
      <p:sp>
        <p:nvSpPr>
          <p:cNvPr id="24579" name="Rectangle 3"/>
          <p:cNvSpPr>
            <a:spLocks noGrp="1" noChangeArrowheads="1"/>
          </p:cNvSpPr>
          <p:nvPr>
            <p:ph type="body" idx="1"/>
          </p:nvPr>
        </p:nvSpPr>
        <p:spPr>
          <a:xfrm>
            <a:off x="457200" y="692696"/>
            <a:ext cx="8229600" cy="5433467"/>
          </a:xfrm>
        </p:spPr>
        <p:txBody>
          <a:bodyPr>
            <a:normAutofit fontScale="92500"/>
          </a:bodyPr>
          <a:lstStyle/>
          <a:p>
            <a:pPr eaLnBrk="1" hangingPunct="1">
              <a:lnSpc>
                <a:spcPct val="90000"/>
              </a:lnSpc>
            </a:pPr>
            <a:r>
              <a:rPr lang="et-EE" altLang="et-EE" sz="2400" b="1" dirty="0" smtClean="0"/>
              <a:t>Tehingud inimembrüoga on keelatud</a:t>
            </a:r>
          </a:p>
          <a:p>
            <a:pPr eaLnBrk="1" hangingPunct="1">
              <a:lnSpc>
                <a:spcPct val="90000"/>
              </a:lnSpc>
            </a:pPr>
            <a:endParaRPr lang="et-EE" altLang="et-EE" sz="2400" b="1" dirty="0" smtClean="0"/>
          </a:p>
          <a:p>
            <a:pPr eaLnBrk="1" hangingPunct="1">
              <a:lnSpc>
                <a:spcPct val="90000"/>
              </a:lnSpc>
            </a:pPr>
            <a:r>
              <a:rPr lang="et-EE" altLang="et-EE" sz="2400" b="1" dirty="0" smtClean="0"/>
              <a:t>Embrüod ei tohi kasutada teaduslikuks uurimistööks, kui pole asjaosaliste (isikud, kellelt sugurakk pärineb) nõusolekut </a:t>
            </a:r>
          </a:p>
          <a:p>
            <a:pPr eaLnBrk="1" hangingPunct="1">
              <a:lnSpc>
                <a:spcPct val="90000"/>
              </a:lnSpc>
            </a:pPr>
            <a:endParaRPr lang="et-EE" altLang="et-EE" sz="2400" b="1" dirty="0" smtClean="0"/>
          </a:p>
          <a:p>
            <a:pPr eaLnBrk="1" hangingPunct="1">
              <a:lnSpc>
                <a:spcPct val="90000"/>
              </a:lnSpc>
            </a:pPr>
            <a:r>
              <a:rPr lang="et-EE" altLang="et-EE" sz="2400" b="1" dirty="0" smtClean="0"/>
              <a:t>Keelatud on ristata </a:t>
            </a:r>
            <a:r>
              <a:rPr lang="fi-FI" sz="2400" b="1" dirty="0" smtClean="0"/>
              <a:t>inimese </a:t>
            </a:r>
            <a:r>
              <a:rPr lang="fi-FI" sz="2400" b="1" dirty="0"/>
              <a:t>ja mistahes teisest liigist elusolendi </a:t>
            </a:r>
            <a:r>
              <a:rPr lang="fi-FI" sz="2400" b="1" dirty="0" smtClean="0"/>
              <a:t>sugurakke</a:t>
            </a:r>
            <a:r>
              <a:rPr lang="et-EE" sz="2400" b="1" dirty="0" smtClean="0"/>
              <a:t>; näiteks </a:t>
            </a:r>
            <a:r>
              <a:rPr lang="et-EE" altLang="et-EE" sz="2400" b="1" dirty="0" smtClean="0"/>
              <a:t>järgmine </a:t>
            </a:r>
            <a:r>
              <a:rPr lang="et-EE" altLang="et-EE" sz="2400" b="1" dirty="0" smtClean="0"/>
              <a:t>moodustis: inimese </a:t>
            </a:r>
            <a:r>
              <a:rPr lang="et-EE" altLang="et-EE" sz="2400" b="1" dirty="0" smtClean="0"/>
              <a:t>munarakk+sea seemnerakk</a:t>
            </a:r>
          </a:p>
          <a:p>
            <a:pPr eaLnBrk="1" hangingPunct="1">
              <a:lnSpc>
                <a:spcPct val="90000"/>
              </a:lnSpc>
            </a:pPr>
            <a:endParaRPr lang="et-EE" altLang="et-EE" sz="2400" b="1" dirty="0" smtClean="0"/>
          </a:p>
          <a:p>
            <a:pPr eaLnBrk="1" hangingPunct="1">
              <a:lnSpc>
                <a:spcPct val="90000"/>
              </a:lnSpc>
            </a:pPr>
            <a:r>
              <a:rPr lang="fi-FI" sz="2400" b="1" dirty="0"/>
              <a:t>Looma ja inimese ristandite või</a:t>
            </a:r>
            <a:r>
              <a:rPr lang="fi-FI" sz="2400" dirty="0"/>
              <a:t> </a:t>
            </a:r>
            <a:r>
              <a:rPr lang="fi-FI" sz="2400" b="1" dirty="0"/>
              <a:t>kimääride </a:t>
            </a:r>
            <a:r>
              <a:rPr lang="fi-FI" sz="2400" b="1" dirty="0" smtClean="0"/>
              <a:t>loomine</a:t>
            </a:r>
            <a:r>
              <a:rPr lang="et-EE" sz="2400" b="1" dirty="0" smtClean="0"/>
              <a:t> on keelatud (see ohustab isikupuutamatust ning on inimõiguste rikkumine) – keelatud on kimääri loomine ka kahest inimembrüost</a:t>
            </a:r>
            <a:endParaRPr lang="et-EE" altLang="et-EE" sz="2400" b="1" dirty="0" smtClean="0"/>
          </a:p>
          <a:p>
            <a:pPr eaLnBrk="1" hangingPunct="1">
              <a:lnSpc>
                <a:spcPct val="90000"/>
              </a:lnSpc>
            </a:pPr>
            <a:endParaRPr lang="et-EE" altLang="et-EE" sz="2400" b="1" dirty="0" smtClean="0"/>
          </a:p>
          <a:p>
            <a:pPr eaLnBrk="1" hangingPunct="1">
              <a:lnSpc>
                <a:spcPct val="90000"/>
              </a:lnSpc>
            </a:pPr>
            <a:r>
              <a:rPr lang="et-EE" altLang="et-EE" sz="2400" b="1" dirty="0" smtClean="0"/>
              <a:t>Keelatud on säilitada kehavälise viljastamise teel saadud embrüot kauem kui seitse aastat</a:t>
            </a:r>
          </a:p>
        </p:txBody>
      </p:sp>
    </p:spTree>
    <p:extLst>
      <p:ext uri="{BB962C8B-B14F-4D97-AF65-F5344CB8AC3E}">
        <p14:creationId xmlns:p14="http://schemas.microsoft.com/office/powerpoint/2010/main" val="2179464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anim calcmode="lin" valueType="num">
                                      <p:cBhvr additive="base">
                                        <p:cTn id="13"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4" end="4"/>
                                            </p:txEl>
                                          </p:spTgt>
                                        </p:tgtEl>
                                        <p:attrNameLst>
                                          <p:attrName>style.visibility</p:attrName>
                                        </p:attrNameLst>
                                      </p:cBhvr>
                                      <p:to>
                                        <p:strVal val="visible"/>
                                      </p:to>
                                    </p:set>
                                    <p:anim calcmode="lin" valueType="num">
                                      <p:cBhvr additive="base">
                                        <p:cTn id="19"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6" end="6"/>
                                            </p:txEl>
                                          </p:spTgt>
                                        </p:tgtEl>
                                        <p:attrNameLst>
                                          <p:attrName>style.visibility</p:attrName>
                                        </p:attrNameLst>
                                      </p:cBhvr>
                                      <p:to>
                                        <p:strVal val="visible"/>
                                      </p:to>
                                    </p:set>
                                    <p:anim calcmode="lin" valueType="num">
                                      <p:cBhvr additive="base">
                                        <p:cTn id="25"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579">
                                            <p:txEl>
                                              <p:pRg st="8" end="8"/>
                                            </p:txEl>
                                          </p:spTgt>
                                        </p:tgtEl>
                                        <p:attrNameLst>
                                          <p:attrName>style.visibility</p:attrName>
                                        </p:attrNameLst>
                                      </p:cBhvr>
                                      <p:to>
                                        <p:strVal val="visible"/>
                                      </p:to>
                                    </p:set>
                                    <p:anim calcmode="lin" valueType="num">
                                      <p:cBhvr additive="base">
                                        <p:cTn id="31" dur="500" fill="hold"/>
                                        <p:tgtEl>
                                          <p:spTgt spid="24579">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t-EE" altLang="et-EE" sz="4000" smtClean="0"/>
              <a:t>Miks on vaja kunstlikult viljastada?</a:t>
            </a:r>
          </a:p>
        </p:txBody>
      </p:sp>
      <p:sp>
        <p:nvSpPr>
          <p:cNvPr id="8195" name="Rectangle 3"/>
          <p:cNvSpPr>
            <a:spLocks noGrp="1" noChangeArrowheads="1"/>
          </p:cNvSpPr>
          <p:nvPr>
            <p:ph type="body" idx="1"/>
          </p:nvPr>
        </p:nvSpPr>
        <p:spPr/>
        <p:txBody>
          <a:bodyPr/>
          <a:lstStyle/>
          <a:p>
            <a:pPr marL="609600" indent="-609600" eaLnBrk="1" hangingPunct="1">
              <a:buFontTx/>
              <a:buNone/>
            </a:pPr>
            <a:r>
              <a:rPr lang="et-EE" altLang="et-EE" i="1" smtClean="0"/>
              <a:t>Viljakusprobleemide</a:t>
            </a:r>
            <a:r>
              <a:rPr lang="et-EE" altLang="et-EE" smtClean="0"/>
              <a:t> korral, nt:</a:t>
            </a:r>
          </a:p>
          <a:p>
            <a:pPr marL="609600" indent="-609600" eaLnBrk="1" hangingPunct="1">
              <a:buFontTx/>
              <a:buAutoNum type="arabicPeriod"/>
            </a:pPr>
            <a:r>
              <a:rPr lang="et-EE" altLang="et-EE" smtClean="0"/>
              <a:t>mehe sperma kerge astme patoloogia</a:t>
            </a:r>
          </a:p>
          <a:p>
            <a:pPr marL="609600" indent="-609600" eaLnBrk="1" hangingPunct="1">
              <a:buFontTx/>
              <a:buNone/>
            </a:pPr>
            <a:r>
              <a:rPr lang="et-EE" altLang="et-EE" smtClean="0"/>
              <a:t> </a:t>
            </a:r>
          </a:p>
          <a:p>
            <a:pPr marL="609600" indent="-609600" eaLnBrk="1" hangingPunct="1">
              <a:buFontTx/>
              <a:buAutoNum type="arabicPeriod" startAt="2"/>
            </a:pPr>
            <a:r>
              <a:rPr lang="et-EE" altLang="et-EE" smtClean="0"/>
              <a:t>naistel emakakaelaga seotud probleemid</a:t>
            </a:r>
          </a:p>
          <a:p>
            <a:pPr marL="609600" indent="-609600" eaLnBrk="1" hangingPunct="1">
              <a:buFontTx/>
              <a:buAutoNum type="arabicPeriod" startAt="2"/>
            </a:pPr>
            <a:endParaRPr lang="et-EE" altLang="et-EE" smtClean="0"/>
          </a:p>
          <a:p>
            <a:pPr marL="609600" indent="-609600" eaLnBrk="1" hangingPunct="1">
              <a:buFontTx/>
              <a:buAutoNum type="arabicPeriod" startAt="2"/>
            </a:pPr>
            <a:r>
              <a:rPr lang="et-EE" altLang="et-EE" smtClean="0"/>
              <a:t>naiste munajuhade puudumine, sulgus või tõenäoline talitlushäire, ovulatsioonihäired  </a:t>
            </a:r>
          </a:p>
        </p:txBody>
      </p:sp>
      <p:sp>
        <p:nvSpPr>
          <p:cNvPr id="8196" name="Text Box 4"/>
          <p:cNvSpPr txBox="1">
            <a:spLocks noChangeArrowheads="1"/>
          </p:cNvSpPr>
          <p:nvPr/>
        </p:nvSpPr>
        <p:spPr bwMode="auto">
          <a:xfrm>
            <a:off x="15974" y="6093296"/>
            <a:ext cx="853310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t-EE" altLang="et-EE" sz="1800" b="1" dirty="0"/>
              <a:t>Hinnanguliselt on viljatuid, kuid lapsi soovivaid paare Eestis umbes 15 kuni </a:t>
            </a:r>
            <a:endParaRPr lang="et-EE" altLang="et-EE" sz="1800" b="1" dirty="0" smtClean="0"/>
          </a:p>
          <a:p>
            <a:pPr eaLnBrk="1" hangingPunct="1">
              <a:spcBef>
                <a:spcPct val="0"/>
              </a:spcBef>
              <a:buFontTx/>
              <a:buNone/>
            </a:pPr>
            <a:r>
              <a:rPr lang="et-EE" altLang="et-EE" sz="1800" b="1" dirty="0" smtClean="0"/>
              <a:t>20 tuhat (allikas: viljatus.ee) </a:t>
            </a:r>
            <a:endParaRPr lang="et-EE" altLang="et-EE" sz="1800" b="1" dirty="0"/>
          </a:p>
        </p:txBody>
      </p:sp>
    </p:spTree>
    <p:extLst>
      <p:ext uri="{BB962C8B-B14F-4D97-AF65-F5344CB8AC3E}">
        <p14:creationId xmlns:p14="http://schemas.microsoft.com/office/powerpoint/2010/main" val="1456402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t-EE" altLang="et-EE" smtClean="0"/>
              <a:t>Oluline on küsida …</a:t>
            </a:r>
          </a:p>
        </p:txBody>
      </p:sp>
      <p:sp>
        <p:nvSpPr>
          <p:cNvPr id="19459" name="Rectangle 3"/>
          <p:cNvSpPr>
            <a:spLocks noGrp="1" noChangeArrowheads="1"/>
          </p:cNvSpPr>
          <p:nvPr>
            <p:ph type="body" idx="1"/>
          </p:nvPr>
        </p:nvSpPr>
        <p:spPr>
          <a:xfrm>
            <a:off x="468313" y="1628775"/>
            <a:ext cx="8229600" cy="4997450"/>
          </a:xfrm>
        </p:spPr>
        <p:txBody>
          <a:bodyPr/>
          <a:lstStyle/>
          <a:p>
            <a:pPr marL="609600" indent="-609600" eaLnBrk="1" hangingPunct="1">
              <a:lnSpc>
                <a:spcPct val="80000"/>
              </a:lnSpc>
              <a:buFontTx/>
              <a:buNone/>
            </a:pPr>
            <a:r>
              <a:rPr lang="et-EE" altLang="et-EE" sz="2800" smtClean="0"/>
              <a:t> … kas KV on </a:t>
            </a:r>
            <a:r>
              <a:rPr lang="et-EE" altLang="et-EE" sz="2800" smtClean="0">
                <a:solidFill>
                  <a:srgbClr val="FF3300"/>
                </a:solidFill>
              </a:rPr>
              <a:t>globaalselt mõttekas</a:t>
            </a:r>
            <a:r>
              <a:rPr lang="et-EE" altLang="et-EE" sz="2800" smtClean="0"/>
              <a:t>, sest:</a:t>
            </a:r>
          </a:p>
          <a:p>
            <a:pPr marL="609600" indent="-609600" eaLnBrk="1" hangingPunct="1">
              <a:lnSpc>
                <a:spcPct val="80000"/>
              </a:lnSpc>
              <a:buFontTx/>
              <a:buAutoNum type="alphaLcPeriod"/>
            </a:pPr>
            <a:r>
              <a:rPr lang="et-EE" altLang="et-EE" sz="2800" smtClean="0"/>
              <a:t>maailma ähvardab </a:t>
            </a:r>
            <a:r>
              <a:rPr lang="et-EE" altLang="et-EE" sz="2800" b="1" smtClean="0"/>
              <a:t>ülerahvastumine</a:t>
            </a:r>
          </a:p>
          <a:p>
            <a:pPr marL="609600" indent="-609600" eaLnBrk="1" hangingPunct="1">
              <a:lnSpc>
                <a:spcPct val="80000"/>
              </a:lnSpc>
              <a:buFontTx/>
              <a:buAutoNum type="alphaLcPeriod"/>
            </a:pPr>
            <a:r>
              <a:rPr lang="et-EE" altLang="et-EE" sz="2800" smtClean="0"/>
              <a:t>väga palju on </a:t>
            </a:r>
            <a:r>
              <a:rPr lang="et-EE" altLang="et-EE" sz="2800" b="1" smtClean="0"/>
              <a:t>hoolitsuseta </a:t>
            </a:r>
            <a:r>
              <a:rPr lang="et-EE" altLang="et-EE" sz="2800" smtClean="0"/>
              <a:t>lapsi</a:t>
            </a:r>
          </a:p>
          <a:p>
            <a:pPr marL="609600" indent="-609600" eaLnBrk="1" hangingPunct="1">
              <a:lnSpc>
                <a:spcPct val="80000"/>
              </a:lnSpc>
              <a:buFontTx/>
              <a:buNone/>
            </a:pPr>
            <a:endParaRPr lang="et-EE" altLang="et-EE" sz="2800" smtClean="0"/>
          </a:p>
          <a:p>
            <a:pPr marL="609600" indent="-609600" eaLnBrk="1" hangingPunct="1">
              <a:lnSpc>
                <a:spcPct val="80000"/>
              </a:lnSpc>
              <a:buFontTx/>
              <a:buNone/>
            </a:pPr>
            <a:r>
              <a:rPr lang="et-EE" altLang="et-EE" sz="2800" smtClean="0"/>
              <a:t>     </a:t>
            </a:r>
            <a:r>
              <a:rPr lang="et-EE" altLang="et-EE" sz="2800" i="1" smtClean="0"/>
              <a:t>Siinkohal esitatakse vastuväide: on ebaõiglane asetada nimetatud probleemide lahendamine viljatute inimeste õlgadele. </a:t>
            </a:r>
          </a:p>
          <a:p>
            <a:pPr marL="609600" indent="-609600" eaLnBrk="1" hangingPunct="1">
              <a:lnSpc>
                <a:spcPct val="80000"/>
              </a:lnSpc>
              <a:buFontTx/>
              <a:buNone/>
            </a:pPr>
            <a:endParaRPr lang="et-EE" altLang="et-EE" sz="2800" i="1" smtClean="0"/>
          </a:p>
          <a:p>
            <a:pPr marL="609600" indent="-609600" eaLnBrk="1" hangingPunct="1">
              <a:lnSpc>
                <a:spcPct val="80000"/>
              </a:lnSpc>
              <a:buFontTx/>
              <a:buNone/>
            </a:pPr>
            <a:r>
              <a:rPr lang="et-EE" altLang="et-EE" sz="2800" smtClean="0">
                <a:solidFill>
                  <a:schemeClr val="accent2"/>
                </a:solidFill>
              </a:rPr>
              <a:t>Kas nad on kuidagi vastutavad või mitte?</a:t>
            </a:r>
          </a:p>
          <a:p>
            <a:pPr marL="609600" indent="-609600" eaLnBrk="1" hangingPunct="1">
              <a:lnSpc>
                <a:spcPct val="80000"/>
              </a:lnSpc>
              <a:buFontTx/>
              <a:buNone/>
            </a:pPr>
            <a:r>
              <a:rPr lang="et-EE" altLang="et-EE" sz="2800" i="1" smtClean="0"/>
              <a:t>     </a:t>
            </a:r>
          </a:p>
          <a:p>
            <a:pPr marL="609600" indent="-609600" eaLnBrk="1" hangingPunct="1">
              <a:lnSpc>
                <a:spcPct val="80000"/>
              </a:lnSpc>
              <a:buFontTx/>
              <a:buNone/>
            </a:pPr>
            <a:r>
              <a:rPr lang="et-EE" altLang="et-EE" sz="2800" i="1" smtClean="0"/>
              <a:t>     Samas – Eestis on kaalutud lastetusmaksu kehtestamist …</a:t>
            </a:r>
          </a:p>
        </p:txBody>
      </p:sp>
    </p:spTree>
    <p:extLst>
      <p:ext uri="{BB962C8B-B14F-4D97-AF65-F5344CB8AC3E}">
        <p14:creationId xmlns:p14="http://schemas.microsoft.com/office/powerpoint/2010/main" val="42796545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9459">
                                            <p:txEl>
                                              <p:pRg st="0" end="0"/>
                                            </p:txEl>
                                          </p:spTgt>
                                        </p:tgtEl>
                                        <p:attrNameLst>
                                          <p:attrName>style.visibility</p:attrName>
                                        </p:attrNameLst>
                                      </p:cBhvr>
                                      <p:to>
                                        <p:strVal val="visible"/>
                                      </p:to>
                                    </p:set>
                                    <p:anim calcmode="discrete" valueType="clr">
                                      <p:cBhvr override="childStyle">
                                        <p:cTn id="7" dur="80"/>
                                        <p:tgtEl>
                                          <p:spTgt spid="194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45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9459">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9459">
                                            <p:txEl>
                                              <p:pRg st="1" end="1"/>
                                            </p:txEl>
                                          </p:spTgt>
                                        </p:tgtEl>
                                        <p:attrNameLst>
                                          <p:attrName>style.visibility</p:attrName>
                                        </p:attrNameLst>
                                      </p:cBhvr>
                                      <p:to>
                                        <p:strVal val="visible"/>
                                      </p:to>
                                    </p:set>
                                    <p:anim calcmode="discrete" valueType="clr">
                                      <p:cBhvr override="childStyle">
                                        <p:cTn id="14" dur="80"/>
                                        <p:tgtEl>
                                          <p:spTgt spid="1945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9459">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9459">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9459">
                                            <p:txEl>
                                              <p:pRg st="2" end="2"/>
                                            </p:txEl>
                                          </p:spTgt>
                                        </p:tgtEl>
                                        <p:attrNameLst>
                                          <p:attrName>style.visibility</p:attrName>
                                        </p:attrNameLst>
                                      </p:cBhvr>
                                      <p:to>
                                        <p:strVal val="visible"/>
                                      </p:to>
                                    </p:set>
                                    <p:anim calcmode="discrete" valueType="clr">
                                      <p:cBhvr override="childStyle">
                                        <p:cTn id="21" dur="80"/>
                                        <p:tgtEl>
                                          <p:spTgt spid="1945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9459">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19459">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9459">
                                            <p:txEl>
                                              <p:pRg st="4" end="4"/>
                                            </p:txEl>
                                          </p:spTgt>
                                        </p:tgtEl>
                                        <p:attrNameLst>
                                          <p:attrName>style.visibility</p:attrName>
                                        </p:attrNameLst>
                                      </p:cBhvr>
                                      <p:to>
                                        <p:strVal val="visible"/>
                                      </p:to>
                                    </p:set>
                                    <p:anim calcmode="discrete" valueType="clr">
                                      <p:cBhvr override="childStyle">
                                        <p:cTn id="28" dur="80"/>
                                        <p:tgtEl>
                                          <p:spTgt spid="1945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9459">
                                            <p:txEl>
                                              <p:pRg st="4" end="4"/>
                                            </p:txEl>
                                          </p:spTgt>
                                        </p:tgtEl>
                                        <p:attrNameLst>
                                          <p:attrName>fillcolor</p:attrName>
                                        </p:attrNameLst>
                                      </p:cBhvr>
                                      <p:tavLst>
                                        <p:tav tm="0">
                                          <p:val>
                                            <p:clrVal>
                                              <a:schemeClr val="accent2"/>
                                            </p:clrVal>
                                          </p:val>
                                        </p:tav>
                                        <p:tav tm="50000">
                                          <p:val>
                                            <p:clrVal>
                                              <a:schemeClr val="hlink"/>
                                            </p:clrVal>
                                          </p:val>
                                        </p:tav>
                                      </p:tavLst>
                                    </p:anim>
                                    <p:set>
                                      <p:cBhvr>
                                        <p:cTn id="30" dur="80"/>
                                        <p:tgtEl>
                                          <p:spTgt spid="19459">
                                            <p:txEl>
                                              <p:pRg st="4" end="4"/>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19459">
                                            <p:txEl>
                                              <p:pRg st="6" end="6"/>
                                            </p:txEl>
                                          </p:spTgt>
                                        </p:tgtEl>
                                        <p:attrNameLst>
                                          <p:attrName>style.visibility</p:attrName>
                                        </p:attrNameLst>
                                      </p:cBhvr>
                                      <p:to>
                                        <p:strVal val="visible"/>
                                      </p:to>
                                    </p:set>
                                    <p:anim calcmode="discrete" valueType="clr">
                                      <p:cBhvr override="childStyle">
                                        <p:cTn id="35" dur="80"/>
                                        <p:tgtEl>
                                          <p:spTgt spid="19459">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9459">
                                            <p:txEl>
                                              <p:pRg st="6" end="6"/>
                                            </p:txEl>
                                          </p:spTgt>
                                        </p:tgtEl>
                                        <p:attrNameLst>
                                          <p:attrName>fillcolor</p:attrName>
                                        </p:attrNameLst>
                                      </p:cBhvr>
                                      <p:tavLst>
                                        <p:tav tm="0">
                                          <p:val>
                                            <p:clrVal>
                                              <a:schemeClr val="accent2"/>
                                            </p:clrVal>
                                          </p:val>
                                        </p:tav>
                                        <p:tav tm="50000">
                                          <p:val>
                                            <p:clrVal>
                                              <a:schemeClr val="hlink"/>
                                            </p:clrVal>
                                          </p:val>
                                        </p:tav>
                                      </p:tavLst>
                                    </p:anim>
                                    <p:set>
                                      <p:cBhvr>
                                        <p:cTn id="37" dur="80"/>
                                        <p:tgtEl>
                                          <p:spTgt spid="19459">
                                            <p:txEl>
                                              <p:pRg st="6" end="6"/>
                                            </p:txEl>
                                          </p:spTgt>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19459">
                                            <p:txEl>
                                              <p:pRg st="7" end="7"/>
                                            </p:txEl>
                                          </p:spTgt>
                                        </p:tgtEl>
                                        <p:attrNameLst>
                                          <p:attrName>style.visibility</p:attrName>
                                        </p:attrNameLst>
                                      </p:cBhvr>
                                      <p:to>
                                        <p:strVal val="visible"/>
                                      </p:to>
                                    </p:set>
                                    <p:anim calcmode="discrete" valueType="clr">
                                      <p:cBhvr override="childStyle">
                                        <p:cTn id="42" dur="80"/>
                                        <p:tgtEl>
                                          <p:spTgt spid="19459">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9459">
                                            <p:txEl>
                                              <p:pRg st="7" end="7"/>
                                            </p:txEl>
                                          </p:spTgt>
                                        </p:tgtEl>
                                        <p:attrNameLst>
                                          <p:attrName>fillcolor</p:attrName>
                                        </p:attrNameLst>
                                      </p:cBhvr>
                                      <p:tavLst>
                                        <p:tav tm="0">
                                          <p:val>
                                            <p:clrVal>
                                              <a:schemeClr val="accent2"/>
                                            </p:clrVal>
                                          </p:val>
                                        </p:tav>
                                        <p:tav tm="50000">
                                          <p:val>
                                            <p:clrVal>
                                              <a:schemeClr val="hlink"/>
                                            </p:clrVal>
                                          </p:val>
                                        </p:tav>
                                      </p:tavLst>
                                    </p:anim>
                                    <p:set>
                                      <p:cBhvr>
                                        <p:cTn id="44" dur="80"/>
                                        <p:tgtEl>
                                          <p:spTgt spid="19459">
                                            <p:txEl>
                                              <p:pRg st="7" end="7"/>
                                            </p:txEl>
                                          </p:spTgt>
                                        </p:tgtEl>
                                        <p:attrNameLst>
                                          <p:attrName>fill.type</p:attrName>
                                        </p:attrNameLst>
                                      </p:cBhvr>
                                      <p:to>
                                        <p:strVal val="solid"/>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19459">
                                            <p:txEl>
                                              <p:pRg st="8" end="8"/>
                                            </p:txEl>
                                          </p:spTgt>
                                        </p:tgtEl>
                                        <p:attrNameLst>
                                          <p:attrName>style.visibility</p:attrName>
                                        </p:attrNameLst>
                                      </p:cBhvr>
                                      <p:to>
                                        <p:strVal val="visible"/>
                                      </p:to>
                                    </p:set>
                                    <p:anim calcmode="discrete" valueType="clr">
                                      <p:cBhvr override="childStyle">
                                        <p:cTn id="49" dur="80"/>
                                        <p:tgtEl>
                                          <p:spTgt spid="19459">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19459">
                                            <p:txEl>
                                              <p:pRg st="8" end="8"/>
                                            </p:txEl>
                                          </p:spTgt>
                                        </p:tgtEl>
                                        <p:attrNameLst>
                                          <p:attrName>fillcolor</p:attrName>
                                        </p:attrNameLst>
                                      </p:cBhvr>
                                      <p:tavLst>
                                        <p:tav tm="0">
                                          <p:val>
                                            <p:clrVal>
                                              <a:schemeClr val="accent2"/>
                                            </p:clrVal>
                                          </p:val>
                                        </p:tav>
                                        <p:tav tm="50000">
                                          <p:val>
                                            <p:clrVal>
                                              <a:schemeClr val="hlink"/>
                                            </p:clrVal>
                                          </p:val>
                                        </p:tav>
                                      </p:tavLst>
                                    </p:anim>
                                    <p:set>
                                      <p:cBhvr>
                                        <p:cTn id="51" dur="80"/>
                                        <p:tgtEl>
                                          <p:spTgt spid="19459">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t-EE" altLang="et-EE" smtClean="0"/>
              <a:t>Osadel jälle on vist lapsi</a:t>
            </a:r>
          </a:p>
        </p:txBody>
      </p:sp>
      <p:sp>
        <p:nvSpPr>
          <p:cNvPr id="10243" name="Rectangle 3"/>
          <p:cNvSpPr>
            <a:spLocks noGrp="1" noChangeArrowheads="1"/>
          </p:cNvSpPr>
          <p:nvPr>
            <p:ph type="body" idx="1"/>
          </p:nvPr>
        </p:nvSpPr>
        <p:spPr>
          <a:xfrm>
            <a:off x="457200" y="1600200"/>
            <a:ext cx="8229600" cy="4708525"/>
          </a:xfrm>
        </p:spPr>
        <p:txBody>
          <a:bodyPr/>
          <a:lstStyle/>
          <a:p>
            <a:pPr eaLnBrk="1" hangingPunct="1">
              <a:lnSpc>
                <a:spcPct val="80000"/>
              </a:lnSpc>
              <a:buFontTx/>
              <a:buNone/>
            </a:pPr>
            <a:r>
              <a:rPr lang="et-EE" altLang="et-EE" sz="2800" smtClean="0"/>
              <a:t> … “liiga palju”</a:t>
            </a:r>
          </a:p>
          <a:p>
            <a:pPr eaLnBrk="1" hangingPunct="1">
              <a:lnSpc>
                <a:spcPct val="80000"/>
              </a:lnSpc>
              <a:buFontTx/>
              <a:buNone/>
            </a:pPr>
            <a:endParaRPr lang="et-EE" altLang="et-EE" sz="2800" smtClean="0"/>
          </a:p>
          <a:p>
            <a:pPr eaLnBrk="1" hangingPunct="1">
              <a:lnSpc>
                <a:spcPct val="80000"/>
              </a:lnSpc>
              <a:buFontTx/>
              <a:buNone/>
            </a:pPr>
            <a:r>
              <a:rPr lang="et-EE" altLang="et-EE" sz="2800" smtClean="0"/>
              <a:t>Warren Jeffsil on üle 200 lapse</a:t>
            </a:r>
          </a:p>
          <a:p>
            <a:pPr eaLnBrk="1" hangingPunct="1">
              <a:lnSpc>
                <a:spcPct val="80000"/>
              </a:lnSpc>
              <a:buFontTx/>
              <a:buNone/>
            </a:pPr>
            <a:endParaRPr lang="et-EE" altLang="et-EE" sz="2800" smtClean="0"/>
          </a:p>
          <a:p>
            <a:pPr eaLnBrk="1" hangingPunct="1">
              <a:lnSpc>
                <a:spcPct val="80000"/>
              </a:lnSpc>
              <a:buFontTx/>
              <a:buNone/>
            </a:pPr>
            <a:r>
              <a:rPr lang="et-EE" altLang="et-EE" sz="2800" smtClean="0"/>
              <a:t>Kuidas see võimalik on?</a:t>
            </a:r>
          </a:p>
          <a:p>
            <a:pPr eaLnBrk="1" hangingPunct="1">
              <a:lnSpc>
                <a:spcPct val="80000"/>
              </a:lnSpc>
              <a:buFontTx/>
              <a:buNone/>
            </a:pPr>
            <a:endParaRPr lang="et-EE" altLang="et-EE" sz="2800" smtClean="0"/>
          </a:p>
          <a:p>
            <a:pPr eaLnBrk="1" hangingPunct="1">
              <a:lnSpc>
                <a:spcPct val="80000"/>
              </a:lnSpc>
              <a:buFontTx/>
              <a:buNone/>
            </a:pPr>
            <a:endParaRPr lang="et-EE" altLang="et-EE" sz="2800" smtClean="0"/>
          </a:p>
          <a:p>
            <a:pPr eaLnBrk="1" hangingPunct="1">
              <a:lnSpc>
                <a:spcPct val="80000"/>
              </a:lnSpc>
              <a:buFontTx/>
              <a:buNone/>
            </a:pPr>
            <a:endParaRPr lang="et-EE" altLang="et-EE" sz="2800" smtClean="0"/>
          </a:p>
          <a:p>
            <a:pPr eaLnBrk="1" hangingPunct="1">
              <a:lnSpc>
                <a:spcPct val="80000"/>
              </a:lnSpc>
              <a:buFontTx/>
              <a:buNone/>
            </a:pPr>
            <a:endParaRPr lang="et-EE" altLang="et-EE" sz="2800" smtClean="0"/>
          </a:p>
          <a:p>
            <a:pPr eaLnBrk="1" hangingPunct="1">
              <a:lnSpc>
                <a:spcPct val="80000"/>
              </a:lnSpc>
              <a:buFontTx/>
              <a:buNone/>
            </a:pPr>
            <a:r>
              <a:rPr lang="et-EE" altLang="et-EE" sz="2800" smtClean="0"/>
              <a:t>Üks mees saab palju tahab, kuid teine põeb </a:t>
            </a:r>
          </a:p>
          <a:p>
            <a:pPr eaLnBrk="1" hangingPunct="1">
              <a:lnSpc>
                <a:spcPct val="80000"/>
              </a:lnSpc>
              <a:buFontTx/>
              <a:buNone/>
            </a:pPr>
            <a:r>
              <a:rPr lang="et-EE" altLang="et-EE" sz="2800" smtClean="0"/>
              <a:t>oma viljatuse pärast …</a:t>
            </a:r>
          </a:p>
        </p:txBody>
      </p:sp>
      <p:pic>
        <p:nvPicPr>
          <p:cNvPr id="10244" name="Picture 5" descr="mugshot__warren-jeff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1412875"/>
            <a:ext cx="28575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5032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t-EE" altLang="et-EE" smtClean="0"/>
              <a:t>KV viisid:</a:t>
            </a:r>
          </a:p>
        </p:txBody>
      </p:sp>
      <p:sp>
        <p:nvSpPr>
          <p:cNvPr id="5123" name="Rectangle 3"/>
          <p:cNvSpPr>
            <a:spLocks noGrp="1" noChangeArrowheads="1"/>
          </p:cNvSpPr>
          <p:nvPr>
            <p:ph type="body" idx="1"/>
          </p:nvPr>
        </p:nvSpPr>
        <p:spPr>
          <a:xfrm>
            <a:off x="457200" y="1600200"/>
            <a:ext cx="8229600" cy="4924425"/>
          </a:xfrm>
        </p:spPr>
        <p:txBody>
          <a:bodyPr/>
          <a:lstStyle/>
          <a:p>
            <a:pPr marL="609600" indent="-609600" eaLnBrk="1" hangingPunct="1">
              <a:lnSpc>
                <a:spcPct val="80000"/>
              </a:lnSpc>
              <a:buFontTx/>
              <a:buAutoNum type="arabicPeriod"/>
            </a:pPr>
            <a:r>
              <a:rPr lang="et-EE" altLang="et-EE" sz="2800" smtClean="0"/>
              <a:t>Naise munarakk + partneri või doonori seemnerakk (keha siseselt)</a:t>
            </a:r>
          </a:p>
          <a:p>
            <a:pPr marL="609600" indent="-609600" eaLnBrk="1" hangingPunct="1">
              <a:lnSpc>
                <a:spcPct val="80000"/>
              </a:lnSpc>
              <a:buFontTx/>
              <a:buAutoNum type="arabicPeriod"/>
            </a:pPr>
            <a:r>
              <a:rPr lang="et-EE" altLang="et-EE" sz="2800" smtClean="0"/>
              <a:t>Naise munarakk + partneri või doonori seemnerakk (keha väliselt)</a:t>
            </a:r>
          </a:p>
          <a:p>
            <a:pPr marL="609600" indent="-609600" eaLnBrk="1" hangingPunct="1">
              <a:lnSpc>
                <a:spcPct val="80000"/>
              </a:lnSpc>
              <a:buFontTx/>
              <a:buAutoNum type="arabicPeriod"/>
            </a:pPr>
            <a:r>
              <a:rPr lang="et-EE" altLang="et-EE" sz="2800" smtClean="0"/>
              <a:t>Rasestamine võõrast munarakust pärineva embrüoga</a:t>
            </a:r>
          </a:p>
          <a:p>
            <a:pPr marL="609600" indent="-609600" eaLnBrk="1" hangingPunct="1">
              <a:lnSpc>
                <a:spcPct val="80000"/>
              </a:lnSpc>
              <a:buFontTx/>
              <a:buNone/>
            </a:pPr>
            <a:endParaRPr lang="et-EE" altLang="et-EE" sz="2800" smtClean="0"/>
          </a:p>
          <a:p>
            <a:pPr marL="609600" indent="-609600" eaLnBrk="1" hangingPunct="1">
              <a:lnSpc>
                <a:spcPct val="80000"/>
              </a:lnSpc>
              <a:buFontTx/>
              <a:buNone/>
            </a:pPr>
            <a:r>
              <a:rPr lang="et-EE" altLang="et-EE" sz="2800" smtClean="0"/>
              <a:t>NB! Järglaste saamine pole seotud seksuaalvahekorraga! Laps pole saadud “loomulikul teel”</a:t>
            </a:r>
          </a:p>
          <a:p>
            <a:pPr marL="609600" indent="-609600" eaLnBrk="1" hangingPunct="1">
              <a:lnSpc>
                <a:spcPct val="80000"/>
              </a:lnSpc>
              <a:buFontTx/>
              <a:buNone/>
            </a:pPr>
            <a:endParaRPr lang="et-EE" altLang="et-EE" sz="2800" smtClean="0"/>
          </a:p>
          <a:p>
            <a:pPr marL="609600" indent="-609600" eaLnBrk="1" hangingPunct="1">
              <a:lnSpc>
                <a:spcPct val="80000"/>
              </a:lnSpc>
              <a:buFontTx/>
              <a:buNone/>
            </a:pPr>
            <a:r>
              <a:rPr lang="et-EE" altLang="et-EE" sz="2800" smtClean="0"/>
              <a:t>Mõisted: </a:t>
            </a:r>
            <a:r>
              <a:rPr lang="et-EE" altLang="et-EE" sz="2800" i="1" smtClean="0"/>
              <a:t>katseklaasibeebi, surrogaatemadus</a:t>
            </a:r>
          </a:p>
        </p:txBody>
      </p:sp>
    </p:spTree>
    <p:extLst>
      <p:ext uri="{BB962C8B-B14F-4D97-AF65-F5344CB8AC3E}">
        <p14:creationId xmlns:p14="http://schemas.microsoft.com/office/powerpoint/2010/main" val="2347694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additive="base">
                                        <p:cTn id="19"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anim calcmode="lin" valueType="num">
                                      <p:cBhvr additive="base">
                                        <p:cTn id="25"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 calcmode="lin" valueType="num">
                                      <p:cBhvr additive="base">
                                        <p:cTn id="37"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561</Words>
  <Application>Microsoft Office PowerPoint</Application>
  <PresentationFormat>On-screen Show (4:3)</PresentationFormat>
  <Paragraphs>108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Kunstlik viljastamine ja selle eetilisus</vt:lpstr>
      <vt:lpstr>Mis on kunstlik viljastamine (edaspidi KV)?</vt:lpstr>
      <vt:lpstr>Kunstliku viljastamise ja embrüokaitse seadus § 2. </vt:lpstr>
      <vt:lpstr>Millal on KV keelatud?</vt:lpstr>
      <vt:lpstr>Veel keeldudest</vt:lpstr>
      <vt:lpstr>Miks on vaja kunstlikult viljastada?</vt:lpstr>
      <vt:lpstr>Oluline on küsida …</vt:lpstr>
      <vt:lpstr>Osadel jälle on vist lapsi</vt:lpstr>
      <vt:lpstr>KV viisid:</vt:lpstr>
      <vt:lpstr>Kui palju KV maksab?</vt:lpstr>
      <vt:lpstr>KV jaoks vajalikud toimingud:</vt:lpstr>
      <vt:lpstr>Eetilised probleemküsimused:</vt:lpstr>
      <vt:lpstr>Mida ütleb Eesti seadus?</vt:lpstr>
      <vt:lpstr>Hüpoteetiline olukord (selle üle arutlesime tunnis)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Kunstlik viljastamine ja selle eetilisus</dc:title>
  <dc:creator>Peedu</dc:creator>
  <cp:lastModifiedBy>Peedu</cp:lastModifiedBy>
  <cp:revision>4</cp:revision>
  <dcterms:created xsi:type="dcterms:W3CDTF">2017-02-02T08:32:10Z</dcterms:created>
  <dcterms:modified xsi:type="dcterms:W3CDTF">2017-02-02T08:43:55Z</dcterms:modified>
</cp:coreProperties>
</file>