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E5E021"/>
    <a:srgbClr val="FF0000"/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AE4B7238-DC5B-4F92-A109-3686D968F1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57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45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1725" y="698500"/>
            <a:ext cx="4656138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24363"/>
            <a:ext cx="5486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B5A294EA-1D83-4B82-BF36-893DDC548E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842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B4CC-61C5-4805-A836-6D35EF34C88D}" type="datetime1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9F366-7AE9-4468-8B18-CC737E6058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82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EBDE-2543-41A1-8664-94CB84A5CB90}" type="datetime1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8FA1D-69D0-4875-B2F0-FC71E730E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339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EA6A-17DF-4A24-A452-7F46D68DF7CE}" type="datetime1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DAB5B-E11E-4B38-ACA3-FC5CCFA3BA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01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Pealkiri, tekst ja lõike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Lõikepildi kohatäide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567058E5-36AA-4179-A6DA-13D499D54AEF}" type="datetime1">
              <a:rPr lang="en-US"/>
              <a:pPr/>
              <a:t>11/5/2020</a:t>
            </a:fld>
            <a:endParaRPr 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2D0AE17B-4339-4999-A63B-0C2C97EB11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00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Pealkiri ja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abeli kohatäide 2"/>
          <p:cNvSpPr>
            <a:spLocks noGrp="1"/>
          </p:cNvSpPr>
          <p:nvPr>
            <p:ph type="tbl" idx="1"/>
          </p:nvPr>
        </p:nvSpPr>
        <p:spPr>
          <a:xfrm>
            <a:off x="301625" y="1600200"/>
            <a:ext cx="8540750" cy="4498975"/>
          </a:xfrm>
        </p:spPr>
        <p:txBody>
          <a:bodyPr/>
          <a:lstStyle/>
          <a:p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E0078E2E-9EA5-4D8F-B72F-EB035BE112B0}" type="datetime1">
              <a:rPr lang="en-US"/>
              <a:pPr/>
              <a:t>11/5/2020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1CE3D780-C14B-434D-8C8B-A29E2248EE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58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itel, tekst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1EA13130-A351-4D3E-8425-994F9D2BE32B}" type="datetime1">
              <a:rPr lang="en-US"/>
              <a:pPr/>
              <a:t>11/5/2020</a:t>
            </a:fld>
            <a:endParaRPr 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4B67BD20-F29F-4109-9688-5947DDC2A3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98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657B-69AF-4B42-99EB-0BD39401F93E}" type="datetime1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9BC04-AA26-41A7-84C1-F7AE142AEE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51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69BA-FF60-4807-BA5F-094263FB591F}" type="datetime1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CD195-81EF-4C39-8C6F-1CBE1EBDF6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78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ADE8-80AE-476D-AAB8-7C65383A12B8}" type="datetime1">
              <a:rPr lang="en-US" smtClean="0"/>
              <a:pPr/>
              <a:t>11/5/2020</a:t>
            </a:fld>
            <a:endParaRPr 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ED3E-FE70-4157-93CA-963FFF4576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45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A4C9C-E90E-49C3-B977-B8CB2A87580F}" type="datetime1">
              <a:rPr lang="en-US" smtClean="0"/>
              <a:pPr/>
              <a:t>11/5/2020</a:t>
            </a:fld>
            <a:endParaRPr lang="en-US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2505-4E31-4113-8373-959BE6CEDE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50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384B0-8186-40B1-890F-AD9731F02AFE}" type="datetime1">
              <a:rPr lang="en-US" smtClean="0"/>
              <a:pPr/>
              <a:t>11/5/2020</a:t>
            </a:fld>
            <a:endParaRPr lang="en-US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2AB3C-27F0-486E-8A26-CDAB1D3958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07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23E1-ABA5-4BE4-8C50-2D1D0D2FF03F}" type="datetime1">
              <a:rPr lang="en-US" smtClean="0"/>
              <a:pPr/>
              <a:t>11/5/2020</a:t>
            </a:fld>
            <a:endParaRPr lang="en-US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D57-30C5-43CB-99EC-7913BCD077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27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EB35B-3BF5-40DB-B7F2-4AC3672AB108}" type="datetime1">
              <a:rPr lang="en-US" smtClean="0"/>
              <a:pPr/>
              <a:t>11/5/2020</a:t>
            </a:fld>
            <a:endParaRPr 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4F361-E233-407F-8B86-257A84642F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684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4CEE-2556-40EE-9155-31036B6DD939}" type="datetime1">
              <a:rPr lang="en-US" smtClean="0"/>
              <a:pPr/>
              <a:t>11/5/2020</a:t>
            </a:fld>
            <a:endParaRPr 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BB83-E768-4AF8-A5F4-27DF707459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78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6CA75-CEDC-42CB-985A-0859D7AD3C57}" type="datetime1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F7551-F3E3-44C0-BB82-38C572DBE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382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com/imgres?imgurl=http://perso.wanadoo.fr/listephilo/platon.jpg&amp;imgrefurl=http://perso.wanadoo.fr/listephilo/images.html&amp;h=267&amp;w=193&amp;sz=8&amp;tbnid=0EM2todDR5IlJM:&amp;tbnh=108&amp;tbnw=78&amp;hl=en&amp;start=20&amp;prev=/images%3Fq%3Dplaton%26svnum%3D10%26hl%3Den%26lr%3D%26sa%3DG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/imgres?imgurl=http://upload.wikimedia.org/wikipedia/hr/b/b4/Platon.jpg&amp;imgrefurl=http://hr.wikipedia.org/wiki/Platon&amp;h=243&amp;w=183&amp;sz=10&amp;tbnid=QAJN71NGmoXHLM:&amp;tbnh=105&amp;tbnw=79&amp;hl=en&amp;start=59&amp;prev=/images%3Fq%3Dplaton%26start%3D40%26svnum%3D10%26hl%3Den%26lr%3D%26sa%3DN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4000" b="1" dirty="0" smtClean="0">
                <a:solidFill>
                  <a:schemeClr val="accent1"/>
                </a:solidFill>
              </a:rPr>
              <a:t>Platoni </a:t>
            </a:r>
            <a:r>
              <a:rPr lang="et-EE" sz="4000" b="1" dirty="0">
                <a:solidFill>
                  <a:schemeClr val="accent1"/>
                </a:solidFill>
              </a:rPr>
              <a:t>(427-347 eKr) isik ja elu</a:t>
            </a:r>
            <a:endParaRPr lang="en-US" sz="4000" b="1" dirty="0">
              <a:solidFill>
                <a:schemeClr val="accent1"/>
              </a:solidFill>
            </a:endParaRPr>
          </a:p>
        </p:txBody>
      </p:sp>
      <p:sp>
        <p:nvSpPr>
          <p:cNvPr id="2053" name="Rectangle 5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00200"/>
            <a:ext cx="6434138" cy="4498975"/>
          </a:xfrm>
        </p:spPr>
        <p:txBody>
          <a:bodyPr/>
          <a:lstStyle/>
          <a:p>
            <a:r>
              <a:rPr lang="et-EE" dirty="0"/>
              <a:t>Oli Sokratese andekaim õpilane.</a:t>
            </a:r>
          </a:p>
          <a:p>
            <a:r>
              <a:rPr lang="et-EE" dirty="0"/>
              <a:t>Õpetaja traagiline surm vapustas teda sügavalt – Platon hakkas õpetajat kaitsma oma kirjutistes.</a:t>
            </a:r>
          </a:p>
          <a:p>
            <a:r>
              <a:rPr lang="et-EE" dirty="0"/>
              <a:t>Oli päritolult jõukas aristokraat.</a:t>
            </a:r>
            <a:endParaRPr lang="en-US" dirty="0"/>
          </a:p>
        </p:txBody>
      </p:sp>
      <p:pic>
        <p:nvPicPr>
          <p:cNvPr id="2056" name="Picture 8" descr="platon">
            <a:hlinkClick r:id="rId2"/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86575" y="1703388"/>
            <a:ext cx="1927225" cy="2554287"/>
          </a:xfrm>
        </p:spPr>
      </p:pic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92CB-31FD-43F6-81B5-100EEDA2E850}" type="slidenum">
              <a:rPr lang="en-US"/>
              <a:pPr/>
              <a:t>1</a:t>
            </a:fld>
            <a:endParaRPr lang="en-US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7432675" y="4384675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t-EE" i="1">
                <a:latin typeface="Arial" charset="0"/>
              </a:rPr>
              <a:t>Platon</a:t>
            </a:r>
            <a:endParaRPr lang="en-US" i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sz="3600" dirty="0" smtClean="0">
                <a:solidFill>
                  <a:srgbClr val="FF0000"/>
                </a:solidFill>
              </a:rPr>
              <a:t>Ainusus </a:t>
            </a:r>
            <a:r>
              <a:rPr lang="et-EE" sz="3600" dirty="0">
                <a:solidFill>
                  <a:srgbClr val="FF0000"/>
                </a:solidFill>
              </a:rPr>
              <a:t>ja paljusus. Näiline ja tegelik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041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t-EE"/>
              <a:t>Meelelise maailma (meie maailma) kohta kasutab Platon mõistet “paljusus”, sest selles maailmas on kõik pidevas muutumise seisundis.</a:t>
            </a:r>
          </a:p>
          <a:p>
            <a:r>
              <a:rPr lang="et-EE"/>
              <a:t>Mõistet “ainusus” tarvitab filosoof ideede maailma (meist sõltumatu maailma) tähistamiseks, sest see maailm on püsiv ja muutumatu.</a:t>
            </a:r>
            <a:endParaRPr lang="en-US"/>
          </a:p>
        </p:txBody>
      </p:sp>
      <p:sp>
        <p:nvSpPr>
          <p:cNvPr id="5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068C2-57FF-43E2-B361-B1CDB9D02241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sz="3200" b="1" dirty="0">
                <a:solidFill>
                  <a:schemeClr val="accent1"/>
                </a:solidFill>
              </a:rPr>
              <a:t>Koopamüüt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6246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/>
              <a:t>Inimesed elavad otsekui koopas. Nad näevad koopas olles koopaseina, mitte koopasuud.</a:t>
            </a:r>
          </a:p>
          <a:p>
            <a:pPr>
              <a:lnSpc>
                <a:spcPct val="90000"/>
              </a:lnSpc>
            </a:pPr>
            <a:r>
              <a:rPr lang="et-EE"/>
              <a:t>Koopasuust tulev valgus heidab seinale varjusid.</a:t>
            </a:r>
          </a:p>
          <a:p>
            <a:pPr>
              <a:lnSpc>
                <a:spcPct val="90000"/>
              </a:lnSpc>
            </a:pPr>
            <a:r>
              <a:rPr lang="et-EE"/>
              <a:t>Inimesed näevad koopaseinale tekkinud varjusid, mitte aga asju, mille varjud need on. Varjud on NÄILISUS, varjude põhjustaja TEGELIKKUS.</a:t>
            </a:r>
            <a:endParaRPr lang="en-US"/>
          </a:p>
        </p:txBody>
      </p:sp>
      <p:sp>
        <p:nvSpPr>
          <p:cNvPr id="5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E734F-EE67-4EAE-B17C-4CB58546894C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sz="3200">
                <a:solidFill>
                  <a:srgbClr val="FF6600"/>
                </a:solidFill>
              </a:rPr>
              <a:t>Iseseisvaks mõtlemiseks</a:t>
            </a:r>
            <a:endParaRPr lang="en-US" sz="3200">
              <a:solidFill>
                <a:srgbClr val="FF6600"/>
              </a:solidFill>
            </a:endParaRPr>
          </a:p>
        </p:txBody>
      </p:sp>
      <p:sp>
        <p:nvSpPr>
          <p:cNvPr id="6349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t-EE"/>
              <a:t>  Püüa pildi põhjal mõista, kuidas tõlgendati Platoni koopamüüti 16. sajandil.</a:t>
            </a:r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9B80E-6389-45C6-972F-90F4DD9AE1D9}" type="slidenum">
              <a:rPr lang="en-US"/>
              <a:pPr/>
              <a:t>12</a:t>
            </a:fld>
            <a:endParaRPr lang="en-US"/>
          </a:p>
        </p:txBody>
      </p:sp>
      <p:pic>
        <p:nvPicPr>
          <p:cNvPr id="63493" name="Picture 5" descr="koop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3068638"/>
            <a:ext cx="536575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8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457200" y="549275"/>
            <a:ext cx="4475163" cy="5576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t-EE"/>
              <a:t>Kirjutas palju ja mõjuvõimsalt.</a:t>
            </a:r>
          </a:p>
          <a:p>
            <a:pPr>
              <a:lnSpc>
                <a:spcPct val="90000"/>
              </a:lnSpc>
            </a:pPr>
            <a:r>
              <a:rPr lang="et-EE"/>
              <a:t>Kõik tema kirjutised on täielikult säilinud.</a:t>
            </a:r>
          </a:p>
          <a:p>
            <a:pPr>
              <a:lnSpc>
                <a:spcPct val="90000"/>
              </a:lnSpc>
            </a:pPr>
            <a:r>
              <a:rPr lang="et-EE"/>
              <a:t>Pühendas elu filosoofiale ning rajas filosoofide kooli nimega “Akadeemia” (see eksisteeris u 1000 aastat ning on olnud eeskujuks Euroopa ülikoolidele).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  <p:pic>
        <p:nvPicPr>
          <p:cNvPr id="5131" name="Picture 11" descr="platon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2363" y="549275"/>
            <a:ext cx="3984625" cy="4243388"/>
          </a:xfrm>
        </p:spPr>
      </p:pic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E496-89D9-4E90-A48D-44541BDA9F45}" type="slidenum">
              <a:rPr lang="en-US"/>
              <a:pPr/>
              <a:t>2</a:t>
            </a:fld>
            <a:endParaRPr lang="en-US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6351588" y="4889500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t-EE" i="1">
                <a:latin typeface="Arial" charset="0"/>
              </a:rPr>
              <a:t>Platon</a:t>
            </a:r>
            <a:endParaRPr lang="en-US" i="1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Rectangle 8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457200" y="333375"/>
            <a:ext cx="6202363" cy="6119813"/>
          </a:xfrm>
        </p:spPr>
        <p:txBody>
          <a:bodyPr/>
          <a:lstStyle/>
          <a:p>
            <a:r>
              <a:rPr lang="et-EE" sz="2800"/>
              <a:t>Mõtlejana süsteemilooja.</a:t>
            </a:r>
          </a:p>
          <a:p>
            <a:r>
              <a:rPr lang="et-EE" sz="2800"/>
              <a:t>Kirjutajana kirglik, värvikas ja meeleolukas.</a:t>
            </a:r>
          </a:p>
          <a:p>
            <a:r>
              <a:rPr lang="et-EE" sz="2800"/>
              <a:t>Leidis, et igasugune arvamus on kasutu, kui seda pole vorminud mõistus (ratsionalist).</a:t>
            </a:r>
          </a:p>
          <a:p>
            <a:r>
              <a:rPr lang="et-EE" sz="2800"/>
              <a:t>Üks tema kuulsamaid mõttekäike on idee-õpetus, mida nimetatakse ka Platoni dualismiks.</a:t>
            </a:r>
          </a:p>
          <a:p>
            <a:r>
              <a:rPr lang="et-EE" sz="2800"/>
              <a:t>Temaga seoses on tekkinud väljend “platooniline armastus” (see on meelelisusest vabanenud armastus, puhas hingeline side).</a:t>
            </a:r>
            <a:endParaRPr lang="en-US" sz="2800"/>
          </a:p>
        </p:txBody>
      </p:sp>
      <p:pic>
        <p:nvPicPr>
          <p:cNvPr id="8203" name="Picture 11" descr="Platon">
            <a:hlinkClick r:id="rId2"/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32588" y="549275"/>
            <a:ext cx="2260600" cy="3003550"/>
          </a:xfrm>
        </p:spPr>
      </p:pic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6A26B-D3DA-4072-BB56-EA39799F46CD}" type="slidenum">
              <a:rPr lang="en-US"/>
              <a:pPr/>
              <a:t>3</a:t>
            </a:fld>
            <a:endParaRPr lang="en-US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7216775" y="3808413"/>
            <a:ext cx="831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t-EE" i="1">
                <a:latin typeface="Arial" charset="0"/>
              </a:rPr>
              <a:t>Platon</a:t>
            </a:r>
            <a:endParaRPr lang="en-US" i="1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104775"/>
          </a:xfrm>
        </p:spPr>
        <p:txBody>
          <a:bodyPr>
            <a:normAutofit fontScale="90000"/>
          </a:bodyPr>
          <a:lstStyle/>
          <a:p>
            <a:pPr algn="l"/>
            <a:r>
              <a:rPr lang="et-EE" sz="3200">
                <a:solidFill>
                  <a:schemeClr val="hlink"/>
                </a:solidFill>
              </a:rPr>
              <a:t>Õpetaja ja õpilase võrdlus</a:t>
            </a:r>
            <a:endParaRPr lang="en-US" sz="3200">
              <a:solidFill>
                <a:schemeClr val="hlink"/>
              </a:solidFill>
            </a:endParaRPr>
          </a:p>
        </p:txBody>
      </p:sp>
      <p:graphicFrame>
        <p:nvGraphicFramePr>
          <p:cNvPr id="24600" name="Group 24"/>
          <p:cNvGraphicFramePr>
            <a:graphicFrameLocks noGrp="1"/>
          </p:cNvGraphicFramePr>
          <p:nvPr>
            <p:ph type="tbl" idx="1"/>
          </p:nvPr>
        </p:nvGraphicFramePr>
        <p:xfrm>
          <a:off x="301625" y="765175"/>
          <a:ext cx="8540750" cy="5495544"/>
        </p:xfrm>
        <a:graphic>
          <a:graphicData uri="http://schemas.openxmlformats.org/drawingml/2006/table">
            <a:tbl>
              <a:tblPr/>
              <a:tblGrid>
                <a:gridCol w="4270375"/>
                <a:gridCol w="4270375"/>
              </a:tblGrid>
              <a:tr h="1333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t-E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SOKRATES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t-E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PLATON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t-E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Ei kirjutanud midagi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t-E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Oli loominguliselt väga produktiivne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t-E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Üksikinimesele lähenev (filosoofiline ämmaemand)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t-E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Tervikstruktuuri poole püüdlev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t-E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Elufilosoof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t-E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Filosoofilise süsteemi rajaja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9DA0F-FA4F-4E03-BD7E-FA7D1446057B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sz="3600" b="1" dirty="0" smtClean="0">
                <a:solidFill>
                  <a:schemeClr val="accent1"/>
                </a:solidFill>
              </a:rPr>
              <a:t>Ideed </a:t>
            </a:r>
            <a:r>
              <a:rPr lang="et-EE" sz="3600" b="1" dirty="0">
                <a:solidFill>
                  <a:schemeClr val="accent1"/>
                </a:solidFill>
              </a:rPr>
              <a:t>tõsiolevana</a:t>
            </a:r>
            <a:endParaRPr lang="en-US" sz="3600" b="1" dirty="0">
              <a:solidFill>
                <a:schemeClr val="accent1"/>
              </a:solidFill>
            </a:endParaRPr>
          </a:p>
        </p:txBody>
      </p:sp>
      <p:sp>
        <p:nvSpPr>
          <p:cNvPr id="5222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t-EE" sz="2800" dirty="0"/>
              <a:t>Platoni kohaselt koosneb </a:t>
            </a:r>
            <a:r>
              <a:rPr lang="et-EE" sz="2800" dirty="0" smtClean="0"/>
              <a:t>tõeline tegelikkus </a:t>
            </a:r>
            <a:r>
              <a:rPr lang="et-EE" sz="2800" dirty="0"/>
              <a:t>ideedest.</a:t>
            </a:r>
          </a:p>
          <a:p>
            <a:r>
              <a:rPr lang="et-EE" sz="2800" dirty="0"/>
              <a:t>Ideed on muutumatud, püsivad, igavesed ning on väljaspool ruumi ja aega.</a:t>
            </a:r>
          </a:p>
          <a:p>
            <a:r>
              <a:rPr lang="et-EE" sz="2800" dirty="0"/>
              <a:t>Meeleline reaalsus koosneb üksnes kaduvatest asjadest ehk ideede varjudest. (NB! Meenuta koopamüüti!)</a:t>
            </a:r>
          </a:p>
          <a:p>
            <a:r>
              <a:rPr lang="et-EE" sz="2800" dirty="0"/>
              <a:t>Varjudemaailma iseloomustab pidev muutumine, tekkimine, hävimine, tihe seotus ajaga.</a:t>
            </a:r>
            <a:endParaRPr lang="en-US" sz="2800" dirty="0"/>
          </a:p>
        </p:txBody>
      </p:sp>
      <p:sp>
        <p:nvSpPr>
          <p:cNvPr id="5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7649C-75FE-442C-86CF-B74AAAAC78A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sz="3600" dirty="0" smtClean="0">
                <a:solidFill>
                  <a:srgbClr val="FF3300"/>
                </a:solidFill>
              </a:rPr>
              <a:t>Ühiskonnafilosoofia</a:t>
            </a:r>
            <a:endParaRPr lang="en-US" sz="3600" dirty="0">
              <a:solidFill>
                <a:srgbClr val="FF3300"/>
              </a:solidFill>
            </a:endParaRPr>
          </a:p>
        </p:txBody>
      </p:sp>
      <p:sp>
        <p:nvSpPr>
          <p:cNvPr id="53251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t-EE" sz="2800"/>
              <a:t>   Platon jagab ühiskonna kolme erinevasse klassi. Valitsejateks sobivad üksnes filosoofid, sest nemad usaldavad kõige enam mõistust.</a:t>
            </a:r>
          </a:p>
          <a:p>
            <a:pPr>
              <a:buFont typeface="Arial" charset="0"/>
              <a:buNone/>
            </a:pPr>
            <a:endParaRPr lang="en-US" sz="2800"/>
          </a:p>
        </p:txBody>
      </p:sp>
      <p:graphicFrame>
        <p:nvGraphicFramePr>
          <p:cNvPr id="53269" name="Group 21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194175" cy="4498976"/>
        </p:xfrm>
        <a:graphic>
          <a:graphicData uri="http://schemas.openxmlformats.org/drawingml/2006/table">
            <a:tbl>
              <a:tblPr/>
              <a:tblGrid>
                <a:gridCol w="2097088"/>
                <a:gridCol w="2097087"/>
              </a:tblGrid>
              <a:tr h="1125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t-E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KLASS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t-E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VOORUS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t-E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Töölised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t-E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Mõõdukus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5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t-E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Sõdurid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t-E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Vaprus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t-E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Valitsejad e filosoofid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t-EE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Tarkus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192B-DED6-4A9C-8B7C-4E7E170FFBEE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sz="3200">
                <a:solidFill>
                  <a:srgbClr val="FF0000"/>
                </a:solidFill>
              </a:rPr>
              <a:t>Millest tuleneb ülekohus ja ebaõiglus ühiskonnas?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5529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t-EE" sz="2800"/>
              <a:t>  Teadmatusest, vastab Platon. Rumal inimene, st see, keda ei juhi mõistus, on hädade põhjus.</a:t>
            </a:r>
          </a:p>
          <a:p>
            <a:pPr>
              <a:buFont typeface="Arial" charset="0"/>
              <a:buNone/>
            </a:pPr>
            <a:endParaRPr lang="et-EE" sz="2800"/>
          </a:p>
          <a:p>
            <a:pPr>
              <a:buFont typeface="Arial" charset="0"/>
              <a:buNone/>
            </a:pPr>
            <a:r>
              <a:rPr lang="et-EE" sz="2800">
                <a:solidFill>
                  <a:srgbClr val="FF0000"/>
                </a:solidFill>
              </a:rPr>
              <a:t>Mis siis lõpetaks ühiskonna hädad?</a:t>
            </a:r>
          </a:p>
          <a:p>
            <a:pPr>
              <a:buFont typeface="Arial" charset="0"/>
              <a:buNone/>
            </a:pPr>
            <a:r>
              <a:rPr lang="et-EE" sz="2800">
                <a:solidFill>
                  <a:srgbClr val="FF0000"/>
                </a:solidFill>
              </a:rPr>
              <a:t>   </a:t>
            </a:r>
            <a:r>
              <a:rPr lang="et-EE" sz="2800"/>
              <a:t>See, kui filosoofid saaksid valitsejateks või kui olemasolevad valitsejad hakkaksid filosofeerima, arvab Platon. Ehk teisisõnu – see, kui ühiskonnas hakkaks domineerima mõistus!</a:t>
            </a:r>
            <a:endParaRPr lang="en-US" sz="2800"/>
          </a:p>
        </p:txBody>
      </p:sp>
      <p:sp>
        <p:nvSpPr>
          <p:cNvPr id="5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2537B-3B60-483E-BACF-E1EA9C6DF42A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sz="3600">
                <a:solidFill>
                  <a:srgbClr val="FF0000"/>
                </a:solidFill>
              </a:rPr>
              <a:t>Üksikisik kui riik miniatuuris</a:t>
            </a:r>
            <a:endParaRPr lang="en-US" sz="3600">
              <a:solidFill>
                <a:srgbClr val="FF0000"/>
              </a:solidFill>
            </a:endParaRPr>
          </a:p>
        </p:txBody>
      </p:sp>
      <p:sp>
        <p:nvSpPr>
          <p:cNvPr id="5632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125538"/>
            <a:ext cx="8540750" cy="497363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t-EE"/>
              <a:t>   Platon leiab, et üksikindiviid on riigi minivariant, sest nii inimese hing kui ka riik koosnevad samadest elementidest. Mõlemaid peaks juhtima mõistus!</a:t>
            </a:r>
            <a:endParaRPr lang="en-US"/>
          </a:p>
        </p:txBody>
      </p:sp>
      <p:sp>
        <p:nvSpPr>
          <p:cNvPr id="23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27AB-0334-4CA7-AEC7-79B95CB596A6}" type="slidenum">
              <a:rPr lang="en-US"/>
              <a:pPr/>
              <a:t>8</a:t>
            </a:fld>
            <a:endParaRPr lang="en-US"/>
          </a:p>
        </p:txBody>
      </p:sp>
      <p:sp>
        <p:nvSpPr>
          <p:cNvPr id="56324" name="Oval 4"/>
          <p:cNvSpPr>
            <a:spLocks noChangeArrowheads="1"/>
          </p:cNvSpPr>
          <p:nvPr/>
        </p:nvSpPr>
        <p:spPr bwMode="auto">
          <a:xfrm>
            <a:off x="1042988" y="3716338"/>
            <a:ext cx="2592387" cy="23764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t-EE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2339975" y="3860800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t-EE"/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>
            <a:off x="2339975" y="3860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t-EE"/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 flipH="1">
            <a:off x="1403350" y="5013325"/>
            <a:ext cx="9366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t-EE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>
            <a:off x="2339975" y="5013325"/>
            <a:ext cx="10795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t-EE"/>
          </a:p>
        </p:txBody>
      </p:sp>
      <p:sp>
        <p:nvSpPr>
          <p:cNvPr id="56337" name="Line 17"/>
          <p:cNvSpPr>
            <a:spLocks noChangeShapeType="1"/>
          </p:cNvSpPr>
          <p:nvPr/>
        </p:nvSpPr>
        <p:spPr bwMode="auto">
          <a:xfrm flipV="1">
            <a:off x="2339975" y="3789363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t-EE"/>
          </a:p>
        </p:txBody>
      </p:sp>
      <p:sp>
        <p:nvSpPr>
          <p:cNvPr id="56338" name="Oval 18"/>
          <p:cNvSpPr>
            <a:spLocks noChangeArrowheads="1"/>
          </p:cNvSpPr>
          <p:nvPr/>
        </p:nvSpPr>
        <p:spPr bwMode="auto">
          <a:xfrm>
            <a:off x="4427538" y="3644900"/>
            <a:ext cx="2592387" cy="2376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t-EE"/>
          </a:p>
        </p:txBody>
      </p:sp>
      <p:sp>
        <p:nvSpPr>
          <p:cNvPr id="56342" name="Line 22"/>
          <p:cNvSpPr>
            <a:spLocks noChangeShapeType="1"/>
          </p:cNvSpPr>
          <p:nvPr/>
        </p:nvSpPr>
        <p:spPr bwMode="auto">
          <a:xfrm>
            <a:off x="5724525" y="3789363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t-EE"/>
          </a:p>
        </p:txBody>
      </p:sp>
      <p:sp>
        <p:nvSpPr>
          <p:cNvPr id="56343" name="Line 23"/>
          <p:cNvSpPr>
            <a:spLocks noChangeShapeType="1"/>
          </p:cNvSpPr>
          <p:nvPr/>
        </p:nvSpPr>
        <p:spPr bwMode="auto">
          <a:xfrm flipV="1">
            <a:off x="4716463" y="4868863"/>
            <a:ext cx="10080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t-EE"/>
          </a:p>
        </p:txBody>
      </p:sp>
      <p:sp>
        <p:nvSpPr>
          <p:cNvPr id="56344" name="Line 24"/>
          <p:cNvSpPr>
            <a:spLocks noChangeShapeType="1"/>
          </p:cNvSpPr>
          <p:nvPr/>
        </p:nvSpPr>
        <p:spPr bwMode="auto">
          <a:xfrm>
            <a:off x="5724525" y="4868863"/>
            <a:ext cx="10795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t-EE"/>
          </a:p>
        </p:txBody>
      </p:sp>
      <p:sp>
        <p:nvSpPr>
          <p:cNvPr id="56345" name="Text Box 25"/>
          <p:cNvSpPr txBox="1">
            <a:spLocks noChangeArrowheads="1"/>
          </p:cNvSpPr>
          <p:nvPr/>
        </p:nvSpPr>
        <p:spPr bwMode="auto">
          <a:xfrm>
            <a:off x="1816100" y="3227388"/>
            <a:ext cx="728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t-EE">
                <a:solidFill>
                  <a:srgbClr val="E5E021"/>
                </a:solidFill>
              </a:rPr>
              <a:t>HING</a:t>
            </a:r>
            <a:endParaRPr lang="en-US">
              <a:solidFill>
                <a:srgbClr val="E5E021"/>
              </a:solidFill>
            </a:endParaRPr>
          </a:p>
        </p:txBody>
      </p:sp>
      <p:sp>
        <p:nvSpPr>
          <p:cNvPr id="56346" name="Text Box 26"/>
          <p:cNvSpPr txBox="1">
            <a:spLocks noChangeArrowheads="1"/>
          </p:cNvSpPr>
          <p:nvPr/>
        </p:nvSpPr>
        <p:spPr bwMode="auto">
          <a:xfrm>
            <a:off x="5343525" y="3155950"/>
            <a:ext cx="631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t-EE">
                <a:solidFill>
                  <a:srgbClr val="E5E021"/>
                </a:solidFill>
              </a:rPr>
              <a:t>RIIK</a:t>
            </a:r>
            <a:endParaRPr lang="en-US">
              <a:solidFill>
                <a:srgbClr val="E5E021"/>
              </a:solidFill>
            </a:endParaRPr>
          </a:p>
        </p:txBody>
      </p:sp>
      <p:sp>
        <p:nvSpPr>
          <p:cNvPr id="56348" name="Text Box 28"/>
          <p:cNvSpPr txBox="1">
            <a:spLocks noChangeArrowheads="1"/>
          </p:cNvSpPr>
          <p:nvPr/>
        </p:nvSpPr>
        <p:spPr bwMode="auto">
          <a:xfrm>
            <a:off x="1455738" y="4164013"/>
            <a:ext cx="560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t-EE"/>
              <a:t>IHA</a:t>
            </a:r>
            <a:endParaRPr lang="en-US"/>
          </a:p>
        </p:txBody>
      </p:sp>
      <p:sp>
        <p:nvSpPr>
          <p:cNvPr id="56349" name="Text Box 29"/>
          <p:cNvSpPr txBox="1">
            <a:spLocks noChangeArrowheads="1"/>
          </p:cNvSpPr>
          <p:nvPr/>
        </p:nvSpPr>
        <p:spPr bwMode="auto">
          <a:xfrm>
            <a:off x="2535238" y="4235450"/>
            <a:ext cx="736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t-EE"/>
              <a:t>TAHE</a:t>
            </a:r>
            <a:endParaRPr lang="en-US"/>
          </a:p>
        </p:txBody>
      </p:sp>
      <p:sp>
        <p:nvSpPr>
          <p:cNvPr id="56350" name="Text Box 30"/>
          <p:cNvSpPr txBox="1">
            <a:spLocks noChangeArrowheads="1"/>
          </p:cNvSpPr>
          <p:nvPr/>
        </p:nvSpPr>
        <p:spPr bwMode="auto">
          <a:xfrm>
            <a:off x="1763713" y="5445125"/>
            <a:ext cx="11445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t-EE">
                <a:solidFill>
                  <a:srgbClr val="FF0000"/>
                </a:solidFill>
              </a:rPr>
              <a:t>MÕISTUS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6352" name="Text Box 32"/>
          <p:cNvSpPr txBox="1">
            <a:spLocks noChangeArrowheads="1"/>
          </p:cNvSpPr>
          <p:nvPr/>
        </p:nvSpPr>
        <p:spPr bwMode="auto">
          <a:xfrm>
            <a:off x="4572000" y="4221163"/>
            <a:ext cx="1136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t-EE"/>
              <a:t>Iha </a:t>
            </a:r>
          </a:p>
          <a:p>
            <a:r>
              <a:rPr lang="et-EE"/>
              <a:t>(töölised)</a:t>
            </a:r>
            <a:endParaRPr lang="en-US"/>
          </a:p>
        </p:txBody>
      </p:sp>
      <p:sp>
        <p:nvSpPr>
          <p:cNvPr id="56353" name="Text Box 33"/>
          <p:cNvSpPr txBox="1">
            <a:spLocks noChangeArrowheads="1"/>
          </p:cNvSpPr>
          <p:nvPr/>
        </p:nvSpPr>
        <p:spPr bwMode="auto">
          <a:xfrm>
            <a:off x="5724525" y="4076700"/>
            <a:ext cx="11001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t-EE"/>
              <a:t>Tahe</a:t>
            </a:r>
          </a:p>
          <a:p>
            <a:r>
              <a:rPr lang="et-EE"/>
              <a:t>(sõdurid)</a:t>
            </a:r>
            <a:endParaRPr lang="en-US"/>
          </a:p>
        </p:txBody>
      </p:sp>
      <p:sp>
        <p:nvSpPr>
          <p:cNvPr id="56354" name="Text Box 34"/>
          <p:cNvSpPr txBox="1">
            <a:spLocks noChangeArrowheads="1"/>
          </p:cNvSpPr>
          <p:nvPr/>
        </p:nvSpPr>
        <p:spPr bwMode="auto">
          <a:xfrm>
            <a:off x="5076825" y="5181600"/>
            <a:ext cx="14906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t-EE" sz="1600">
                <a:solidFill>
                  <a:srgbClr val="FF0000"/>
                </a:solidFill>
              </a:rPr>
              <a:t>MÕISTUS</a:t>
            </a:r>
          </a:p>
          <a:p>
            <a:r>
              <a:rPr lang="et-EE" sz="1600">
                <a:solidFill>
                  <a:srgbClr val="FF0000"/>
                </a:solidFill>
              </a:rPr>
              <a:t>(FILOSOOFID)</a:t>
            </a:r>
            <a:endParaRPr lang="en-US" sz="16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sz="3600">
                <a:solidFill>
                  <a:srgbClr val="FF0000"/>
                </a:solidFill>
              </a:rPr>
              <a:t>Platoni feminism</a:t>
            </a:r>
            <a:endParaRPr lang="en-US" sz="3600">
              <a:solidFill>
                <a:srgbClr val="FF0000"/>
              </a:solidFill>
            </a:endParaRPr>
          </a:p>
        </p:txBody>
      </p:sp>
      <p:sp>
        <p:nvSpPr>
          <p:cNvPr id="5837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t-EE"/>
              <a:t> Kõik ametid riigis, kuni kõige kõrgemani välja, peaksid olema avatud ka naistele!</a:t>
            </a:r>
          </a:p>
          <a:p>
            <a:r>
              <a:rPr lang="et-EE"/>
              <a:t>Naised ei tohi kõrvale jääda kasvatusest, teadmistest ega heast haridusest.</a:t>
            </a:r>
          </a:p>
          <a:p>
            <a:r>
              <a:rPr lang="et-EE"/>
              <a:t>Ainus vahe, mis meest ja naist eristab, on see, et üks sigitab ja teine sünnitab.</a:t>
            </a:r>
          </a:p>
          <a:p>
            <a:pPr>
              <a:buFont typeface="Arial" charset="0"/>
              <a:buNone/>
            </a:pPr>
            <a:r>
              <a:rPr lang="et-EE"/>
              <a:t>NB! Sellised Platoni ideed jäid aastasadadeks suureks utoopiaks. </a:t>
            </a:r>
            <a:endParaRPr lang="en-US"/>
          </a:p>
        </p:txBody>
      </p:sp>
      <p:sp>
        <p:nvSpPr>
          <p:cNvPr id="5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7E6C-E3DF-420C-B3F4-2A740406DC30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arkvarakomplekti Office kujundu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arkvarakomplekti Office kujundu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</TotalTime>
  <Words>532</Words>
  <Application>Microsoft Office PowerPoint</Application>
  <PresentationFormat>Ekraaniseanss (4:3)</PresentationFormat>
  <Paragraphs>83</Paragraphs>
  <Slides>12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12</vt:i4>
      </vt:variant>
    </vt:vector>
  </HeadingPairs>
  <TitlesOfParts>
    <vt:vector size="17" baseType="lpstr">
      <vt:lpstr>Arial</vt:lpstr>
      <vt:lpstr>Tahoma</vt:lpstr>
      <vt:lpstr>Times New Roman</vt:lpstr>
      <vt:lpstr>Wingdings</vt:lpstr>
      <vt:lpstr>Tarkvarakomplekti Office kujundus</vt:lpstr>
      <vt:lpstr>Platoni (427-347 eKr) isik ja elu</vt:lpstr>
      <vt:lpstr>PowerPointi esitlus</vt:lpstr>
      <vt:lpstr>PowerPointi esitlus</vt:lpstr>
      <vt:lpstr>Õpetaja ja õpilase võrdlus</vt:lpstr>
      <vt:lpstr>Ideed tõsiolevana</vt:lpstr>
      <vt:lpstr>Ühiskonnafilosoofia</vt:lpstr>
      <vt:lpstr>Millest tuleneb ülekohus ja ebaõiglus ühiskonnas?</vt:lpstr>
      <vt:lpstr>Üksikisik kui riik miniatuuris</vt:lpstr>
      <vt:lpstr>Platoni feminism</vt:lpstr>
      <vt:lpstr>Ainusus ja paljusus. Näiline ja tegelik</vt:lpstr>
      <vt:lpstr>Koopamüüt</vt:lpstr>
      <vt:lpstr>Iseseisvaks mõtlemiseks</vt:lpstr>
    </vt:vector>
  </TitlesOfParts>
  <Company>Kodu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Platoni (427-347 eKr) isik ja elu</dc:title>
  <dc:creator>Peedu Sula</dc:creator>
  <cp:lastModifiedBy>PEEDU SULA</cp:lastModifiedBy>
  <cp:revision>8</cp:revision>
  <dcterms:created xsi:type="dcterms:W3CDTF">2006-03-07T05:23:26Z</dcterms:created>
  <dcterms:modified xsi:type="dcterms:W3CDTF">2020-11-05T06:04:17Z</dcterms:modified>
</cp:coreProperties>
</file>