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9" r:id="rId6"/>
    <p:sldId id="270" r:id="rId7"/>
    <p:sldId id="271" r:id="rId8"/>
    <p:sldId id="272" r:id="rId9"/>
    <p:sldId id="258" r:id="rId10"/>
    <p:sldId id="259" r:id="rId11"/>
    <p:sldId id="260" r:id="rId12"/>
    <p:sldId id="274" r:id="rId13"/>
    <p:sldId id="264" r:id="rId14"/>
    <p:sldId id="267" r:id="rId1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CC3300"/>
    <a:srgbClr val="339933"/>
    <a:srgbClr val="00CC00"/>
    <a:srgbClr val="336699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7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866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224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114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817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405957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535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216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559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14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388562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100343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8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smtClean="0">
                <a:hlinkClick r:id="rId13"/>
              </a:rPr>
              <a:t>Powerpoint Templates</a:t>
            </a:r>
            <a:endParaRPr lang="fr-FR" smtClean="0"/>
          </a:p>
        </p:txBody>
      </p:sp>
      <p:pic>
        <p:nvPicPr>
          <p:cNvPr id="1027" name="Picture 17" descr="Ighfmahgfge1hgfghf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812088" y="63087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b="1" smtClean="0">
                <a:solidFill>
                  <a:schemeClr val="bg1"/>
                </a:solidFill>
              </a:rPr>
              <a:t>Page </a:t>
            </a:r>
            <a:fld id="{44D3F5BD-7B24-4D68-AFB6-8DFBBF56DC1D}" type="slidenum">
              <a:rPr lang="fr-FR" b="1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fr-FR" b="1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imees.ee/4070311/tartu-kool-vallandas-4-klassi-opilaste-ees-ropendanud-opetaja" TargetMode="External"/><Relationship Id="rId2" Type="http://schemas.openxmlformats.org/officeDocument/2006/relationships/hyperlink" Target="http://www.opetajateliit.ee/?page_id=2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imees.ee/4070311/tartu-kool-vallandas-4-klassi-opilaste-ees-ropendanud-opetaj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tajateliit.ee/?page_id=28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-684213" y="2636838"/>
            <a:ext cx="6330951" cy="147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t-EE" altLang="et-EE" smtClean="0"/>
              <a:t>Õpetaja </a:t>
            </a:r>
            <a:br>
              <a:rPr lang="et-EE" altLang="et-EE" smtClean="0"/>
            </a:br>
            <a:r>
              <a:rPr lang="et-EE" altLang="et-EE" smtClean="0"/>
              <a:t>eetika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9388" y="4508500"/>
            <a:ext cx="5105400" cy="1752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t-EE" altLang="et-EE" i="1" smtClean="0"/>
              <a:t>praktiline </a:t>
            </a:r>
          </a:p>
          <a:p>
            <a:pPr marL="0" indent="0" algn="ctr" eaLnBrk="1" hangingPunct="1">
              <a:buFontTx/>
              <a:buNone/>
            </a:pPr>
            <a:r>
              <a:rPr lang="et-EE" altLang="et-EE" i="1" smtClean="0"/>
              <a:t>filosoofia</a:t>
            </a:r>
          </a:p>
        </p:txBody>
      </p:sp>
      <p:pic>
        <p:nvPicPr>
          <p:cNvPr id="2052" name="Picture 5" descr="teach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0"/>
            <a:ext cx="5238750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3850" y="188913"/>
            <a:ext cx="352742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t-EE" altLang="et-EE" sz="2400" i="1"/>
              <a:t>Meditsiinieetika</a:t>
            </a:r>
          </a:p>
          <a:p>
            <a:pPr eaLnBrk="1" hangingPunct="1"/>
            <a:r>
              <a:rPr lang="et-EE" altLang="et-EE" sz="2400" i="1"/>
              <a:t>Seksuaaleetika</a:t>
            </a:r>
          </a:p>
          <a:p>
            <a:pPr eaLnBrk="1" hangingPunct="1"/>
            <a:r>
              <a:rPr lang="et-EE" altLang="et-EE" sz="3200" b="1" i="1"/>
              <a:t>Hariduseetika</a:t>
            </a:r>
          </a:p>
          <a:p>
            <a:pPr eaLnBrk="1" hangingPunct="1"/>
            <a:endParaRPr lang="et-EE" altLang="et-EE" sz="3200" i="1"/>
          </a:p>
          <a:p>
            <a:pPr eaLnBrk="1" hangingPunct="1"/>
            <a:endParaRPr lang="et-EE" altLang="et-EE" sz="2400" i="1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t-EE" altLang="et-EE" smtClean="0"/>
              <a:t>3. Temalt ootab avalikkus </a:t>
            </a:r>
            <a:r>
              <a:rPr lang="et-EE" altLang="et-EE" b="1" smtClean="0">
                <a:solidFill>
                  <a:srgbClr val="CC3300"/>
                </a:solidFill>
              </a:rPr>
              <a:t>eeskujulikku käitumist.</a:t>
            </a:r>
          </a:p>
          <a:p>
            <a:pPr eaLnBrk="1" hangingPunct="1">
              <a:buFontTx/>
              <a:buNone/>
            </a:pPr>
            <a:r>
              <a:rPr lang="et-EE" altLang="et-EE" smtClean="0"/>
              <a:t>4. Lapsed ja noored on tema suhtes alati </a:t>
            </a:r>
            <a:r>
              <a:rPr lang="et-EE" altLang="et-EE" b="1" smtClean="0">
                <a:solidFill>
                  <a:srgbClr val="CC3300"/>
                </a:solidFill>
              </a:rPr>
              <a:t>nõrgemal positsioonil</a:t>
            </a:r>
            <a:r>
              <a:rPr lang="et-EE" altLang="et-EE" b="1" smtClean="0"/>
              <a:t> </a:t>
            </a:r>
            <a:r>
              <a:rPr lang="et-EE" altLang="et-EE" smtClean="0"/>
              <a:t>(õpetajal on võim, õpetaja antud hinnangutest sõltub noore inimese tulevik).</a:t>
            </a:r>
          </a:p>
          <a:p>
            <a:pPr eaLnBrk="1" hangingPunct="1">
              <a:buFontTx/>
              <a:buNone/>
            </a:pPr>
            <a:r>
              <a:rPr lang="et-EE" altLang="et-EE" smtClean="0"/>
              <a:t>5. Õpetaja elukutse on </a:t>
            </a:r>
            <a:r>
              <a:rPr lang="et-EE" altLang="et-EE" b="1" smtClean="0">
                <a:solidFill>
                  <a:srgbClr val="CC3300"/>
                </a:solidFill>
              </a:rPr>
              <a:t>professioon</a:t>
            </a:r>
            <a:r>
              <a:rPr lang="et-EE" altLang="et-EE" smtClean="0"/>
              <a:t>.</a:t>
            </a:r>
          </a:p>
          <a:p>
            <a:pPr eaLnBrk="1" hangingPunct="1">
              <a:buFontTx/>
              <a:buNone/>
            </a:pPr>
            <a:r>
              <a:rPr lang="et-EE" altLang="et-EE" smtClean="0">
                <a:solidFill>
                  <a:srgbClr val="3366FF"/>
                </a:solidFill>
              </a:rPr>
              <a:t>Kõik ametid ei ole veel professioonid.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t-EE" altLang="et-EE" sz="4000" smtClean="0"/>
              <a:t>Professiooni tunused (Lilles-Sula 2007)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9244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t-EE" altLang="et-EE" sz="2800" smtClean="0"/>
              <a:t>Eetiline dimensioon – on olemas väärtuspõhimõtted, mis on sõnastatud </a:t>
            </a:r>
            <a:r>
              <a:rPr lang="et-EE" altLang="et-EE" sz="2800" b="1" smtClean="0">
                <a:solidFill>
                  <a:srgbClr val="CC3300"/>
                </a:solidFill>
              </a:rPr>
              <a:t>eetikakoodeksis</a:t>
            </a:r>
            <a:r>
              <a:rPr lang="et-EE" altLang="et-EE" sz="2800" smtClean="0">
                <a:solidFill>
                  <a:srgbClr val="CC3300"/>
                </a:solidFill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t-EE" altLang="et-EE" sz="2800" smtClean="0"/>
              <a:t>Teoreetilise ja praktilise tagapõhjaga </a:t>
            </a:r>
            <a:r>
              <a:rPr lang="et-EE" altLang="et-EE" sz="2800" b="1" smtClean="0">
                <a:solidFill>
                  <a:srgbClr val="CC3300"/>
                </a:solidFill>
              </a:rPr>
              <a:t>spetsiifiliste teadmiste</a:t>
            </a:r>
            <a:r>
              <a:rPr lang="et-EE" altLang="et-EE" sz="2800" smtClean="0"/>
              <a:t> kogum.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t-EE" altLang="et-EE" sz="2800" b="1" smtClean="0">
                <a:solidFill>
                  <a:srgbClr val="CC3300"/>
                </a:solidFill>
              </a:rPr>
              <a:t>Eneseregulatsiooni</a:t>
            </a:r>
            <a:r>
              <a:rPr lang="et-EE" altLang="et-EE" sz="2800" smtClean="0"/>
              <a:t> vahendite ja </a:t>
            </a:r>
            <a:r>
              <a:rPr lang="et-EE" altLang="et-EE" sz="2800" b="1" smtClean="0">
                <a:solidFill>
                  <a:srgbClr val="CC3300"/>
                </a:solidFill>
              </a:rPr>
              <a:t>erialaorganisatsioonide</a:t>
            </a:r>
            <a:r>
              <a:rPr lang="et-EE" altLang="et-EE" sz="2800" smtClean="0"/>
              <a:t> olemasolu.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t-EE" altLang="et-EE" sz="2800" smtClean="0"/>
              <a:t>Orienteeritus </a:t>
            </a:r>
            <a:r>
              <a:rPr lang="et-EE" altLang="et-EE" sz="2800" b="1" smtClean="0">
                <a:solidFill>
                  <a:srgbClr val="CC3300"/>
                </a:solidFill>
              </a:rPr>
              <a:t>kliendi heaolule</a:t>
            </a:r>
            <a:r>
              <a:rPr lang="et-EE" altLang="et-EE" sz="2800" smtClean="0"/>
              <a:t> ja teenindamisele.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t-EE" altLang="et-EE" sz="2800" smtClean="0"/>
              <a:t>Professionaalsete praktikate märkimisväärne individuaalne </a:t>
            </a:r>
            <a:r>
              <a:rPr lang="et-EE" altLang="et-EE" sz="2800" b="1" smtClean="0">
                <a:solidFill>
                  <a:srgbClr val="CC3300"/>
                </a:solidFill>
              </a:rPr>
              <a:t>autonoomia</a:t>
            </a:r>
            <a:r>
              <a:rPr lang="et-EE" altLang="et-EE" sz="2800" smtClean="0"/>
              <a:t> (lai tegevusulatus ja vastutusala, nt arstid, õpetajad) – on võimeline tegema otsuseid iseseisvalt.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t-EE" altLang="et-EE" sz="4000" smtClean="0"/>
              <a:t>Professiooni tunused Maie Tuuliku (2008, lk 5) käsitluses: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1628775"/>
            <a:ext cx="8229600" cy="49244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et-EE" sz="2800" dirty="0" smtClean="0"/>
              <a:t>professionaalil on metatasandil arusaamine oma tööst, st tal on akadeemiline haridus ja </a:t>
            </a:r>
            <a:r>
              <a:rPr lang="et-EE" sz="2800" dirty="0" smtClean="0">
                <a:solidFill>
                  <a:srgbClr val="C00000"/>
                </a:solidFill>
              </a:rPr>
              <a:t>teaduslik lähenemine</a:t>
            </a:r>
            <a:r>
              <a:rPr lang="et-EE" sz="2800" dirty="0" smtClean="0"/>
              <a:t> probleemidele;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et-EE" sz="2800" dirty="0" smtClean="0"/>
              <a:t>tal on </a:t>
            </a:r>
            <a:r>
              <a:rPr lang="et-EE" sz="2800" dirty="0" smtClean="0">
                <a:solidFill>
                  <a:srgbClr val="C00000"/>
                </a:solidFill>
              </a:rPr>
              <a:t>missioonitunne</a:t>
            </a:r>
            <a:r>
              <a:rPr lang="et-EE" sz="2800" dirty="0" smtClean="0"/>
              <a:t>, st tõeline haritlane tajub oma kutsumust;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et-EE" sz="2800" dirty="0" smtClean="0"/>
              <a:t>professionaalil on seadustatud ja tunnetatud </a:t>
            </a:r>
            <a:r>
              <a:rPr lang="et-EE" sz="2800" dirty="0" smtClean="0">
                <a:solidFill>
                  <a:srgbClr val="C00000"/>
                </a:solidFill>
              </a:rPr>
              <a:t>autoriteet</a:t>
            </a:r>
            <a:r>
              <a:rPr lang="et-EE" sz="2800" dirty="0" smtClean="0"/>
              <a:t>: tema töö on väga tähtis ja temast peetakse lugu;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et-EE" sz="2800" dirty="0" smtClean="0"/>
              <a:t>professionaal </a:t>
            </a:r>
            <a:r>
              <a:rPr lang="et-EE" sz="2800" dirty="0" smtClean="0">
                <a:solidFill>
                  <a:srgbClr val="C00000"/>
                </a:solidFill>
              </a:rPr>
              <a:t>kuulub erialaorganisatsioonidesse</a:t>
            </a:r>
            <a:r>
              <a:rPr lang="et-EE" sz="2800" dirty="0" smtClean="0"/>
              <a:t>, kes kontrollivad oma liikmete töö kvaliteeti, st ühiselt heaks kiidetud eetikakoodeks on liikmete käitumise üle otsustamise aluseks.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et-EE" sz="2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t-EE" altLang="et-EE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88913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altLang="et-EE" sz="4000" smtClean="0"/>
              <a:t>Eesti Haridustöötajate Liidu seisukoht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557338"/>
            <a:ext cx="8964612" cy="452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t-EE" altLang="et-EE" b="1" dirty="0" smtClean="0"/>
              <a:t>Õpetaja suurepärased eetilised põhimõtted ei saa kompenseerida halbu kutseoskusi</a:t>
            </a:r>
          </a:p>
          <a:p>
            <a:pPr>
              <a:defRPr/>
            </a:pPr>
            <a:endParaRPr lang="et-EE" altLang="et-EE" b="1" dirty="0" smtClean="0"/>
          </a:p>
          <a:p>
            <a:pPr>
              <a:defRPr/>
            </a:pPr>
            <a:r>
              <a:rPr lang="et-EE" altLang="et-EE" b="1" dirty="0" smtClean="0"/>
              <a:t>Head kutseoskused ei asenda eetiliste põhimõtete puudumist</a:t>
            </a:r>
          </a:p>
          <a:p>
            <a:pPr marL="0" indent="0">
              <a:buFontTx/>
              <a:buNone/>
              <a:defRPr/>
            </a:pPr>
            <a:endParaRPr lang="et-EE" altLang="et-EE" b="1" dirty="0"/>
          </a:p>
          <a:p>
            <a:pPr marL="0" indent="0">
              <a:buFontTx/>
              <a:buNone/>
              <a:defRPr/>
            </a:pPr>
            <a:r>
              <a:rPr lang="et-EE" altLang="et-EE" b="1" dirty="0" smtClean="0"/>
              <a:t>Seega: </a:t>
            </a:r>
            <a:r>
              <a:rPr lang="et-EE" altLang="et-EE" b="1" dirty="0" smtClean="0">
                <a:solidFill>
                  <a:srgbClr val="3366FF"/>
                </a:solidFill>
              </a:rPr>
              <a:t>tarvis on nii kutseoskusi kui ka eetilisi põhimõtteid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684213" y="115888"/>
            <a:ext cx="7886700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altLang="et-EE" smtClean="0"/>
              <a:t/>
            </a:r>
            <a:br>
              <a:rPr lang="et-EE" altLang="et-EE" smtClean="0"/>
            </a:br>
            <a:r>
              <a:rPr lang="et-EE" altLang="et-EE" smtClean="0"/>
              <a:t>Kasutatud allikad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539750" y="1628775"/>
            <a:ext cx="7886700" cy="3540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t-EE" altLang="et-EE" sz="2000" i="1" smtClean="0"/>
              <a:t>Eesti õpetajaeetika koodeks </a:t>
            </a:r>
            <a:r>
              <a:rPr lang="et-EE" altLang="et-EE" sz="2000" smtClean="0">
                <a:hlinkClick r:id="rId2"/>
              </a:rPr>
              <a:t>http://www.opetajateliit.ee/?page_id=287</a:t>
            </a:r>
            <a:r>
              <a:rPr lang="et-EE" altLang="et-EE" sz="2000" smtClean="0"/>
              <a:t> </a:t>
            </a:r>
          </a:p>
          <a:p>
            <a:pPr marL="0" indent="0">
              <a:buFontTx/>
              <a:buNone/>
            </a:pPr>
            <a:endParaRPr lang="et-EE" altLang="et-EE" sz="2000" smtClean="0"/>
          </a:p>
          <a:p>
            <a:pPr marL="0" indent="0">
              <a:buFontTx/>
              <a:buNone/>
            </a:pPr>
            <a:r>
              <a:rPr lang="et-EE" altLang="et-EE" sz="2000" smtClean="0"/>
              <a:t>Lilles-Sula, S. </a:t>
            </a:r>
            <a:r>
              <a:rPr lang="et-EE" altLang="et-EE" sz="2000" i="1" smtClean="0"/>
              <a:t>Õpetaja professioon ja eetikakoodeksi roll selles.</a:t>
            </a:r>
            <a:r>
              <a:rPr lang="et-EE" altLang="et-EE" sz="2000" smtClean="0"/>
              <a:t> Bakalaureusetöö. Tartu Ülikool, filosoofateaduskond, 2007.</a:t>
            </a:r>
          </a:p>
          <a:p>
            <a:pPr marL="0" indent="0">
              <a:buFontTx/>
              <a:buNone/>
            </a:pPr>
            <a:endParaRPr lang="et-EE" altLang="et-EE" sz="2000" smtClean="0">
              <a:hlinkClick r:id="rId3"/>
            </a:endParaRPr>
          </a:p>
          <a:p>
            <a:pPr marL="0" indent="0">
              <a:buFontTx/>
              <a:buNone/>
            </a:pPr>
            <a:r>
              <a:rPr lang="fi-FI" altLang="et-EE" sz="2000" smtClean="0"/>
              <a:t>Tuulik. M. </a:t>
            </a:r>
            <a:r>
              <a:rPr lang="fi-FI" altLang="et-EE" sz="2000" i="1" smtClean="0"/>
              <a:t>Õpetaja eetika</a:t>
            </a:r>
            <a:r>
              <a:rPr lang="et-EE" altLang="et-EE" sz="2000" i="1" smtClean="0"/>
              <a:t>. </a:t>
            </a:r>
            <a:r>
              <a:rPr lang="fi-FI" altLang="et-EE" sz="2000" i="1" smtClean="0"/>
              <a:t>Õpetajate Leht,</a:t>
            </a:r>
            <a:r>
              <a:rPr lang="fi-FI" altLang="et-EE" sz="2000" smtClean="0"/>
              <a:t> 26.09.2008.</a:t>
            </a:r>
            <a:endParaRPr lang="et-EE" altLang="et-EE" sz="2000" smtClean="0"/>
          </a:p>
          <a:p>
            <a:pPr marL="0" indent="0">
              <a:buFontTx/>
              <a:buNone/>
            </a:pPr>
            <a:endParaRPr lang="et-EE" altLang="et-EE" sz="2000" smtClean="0">
              <a:hlinkClick r:id="rId3"/>
            </a:endParaRPr>
          </a:p>
          <a:p>
            <a:pPr marL="0" indent="0">
              <a:buFontTx/>
              <a:buNone/>
            </a:pPr>
            <a:r>
              <a:rPr lang="et-EE" altLang="et-EE" sz="2000" smtClean="0">
                <a:hlinkClick r:id="rId3"/>
              </a:rPr>
              <a:t>www.eetika.ee</a:t>
            </a:r>
          </a:p>
          <a:p>
            <a:pPr marL="0" indent="0">
              <a:buFontTx/>
              <a:buNone/>
            </a:pPr>
            <a:endParaRPr lang="et-EE" altLang="et-EE" sz="2000" smtClean="0">
              <a:hlinkClick r:id="rId3"/>
            </a:endParaRPr>
          </a:p>
          <a:p>
            <a:pPr marL="0" indent="0">
              <a:buFontTx/>
              <a:buNone/>
            </a:pPr>
            <a:r>
              <a:rPr lang="et-EE" altLang="et-EE" sz="2000" smtClean="0">
                <a:hlinkClick r:id="rId3"/>
              </a:rPr>
              <a:t>http://www.postimees.ee/4070311/tartu-kool-vallandas-4-klassi-opilaste-ees-ropendanud-opetaja</a:t>
            </a:r>
            <a:r>
              <a:rPr lang="et-EE" altLang="et-EE" sz="2000" smtClean="0"/>
              <a:t> </a:t>
            </a:r>
          </a:p>
          <a:p>
            <a:pPr marL="0" indent="0">
              <a:buFontTx/>
              <a:buNone/>
            </a:pPr>
            <a:endParaRPr lang="et-EE" altLang="et-EE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t-EE" altLang="et-EE" smtClean="0"/>
              <a:t>Sissejuhatavad küsimused: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t-EE" altLang="et-EE" sz="2800" smtClean="0"/>
              <a:t>Millised on avalikkuse ootused õpetajale? Miks tihtipeale meedias kajastatakse negatiivseid juhtumeid?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t-EE" altLang="et-EE" sz="2800" smtClean="0"/>
              <a:t>Kas õpetaja peab olema ka kasvataja?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t-EE" altLang="et-EE" sz="2800" smtClean="0"/>
              <a:t>Kuidas mõjutab õpilasi õpetaja isiklik eeskuju? Mõni näide?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t-EE" altLang="et-EE" sz="2800" smtClean="0"/>
              <a:t>Mis on õpetajatöö kõige keerulisem aspekt?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t-EE" altLang="et-EE" sz="2800" smtClean="0"/>
              <a:t>Mida õpetaja ei tohiks kunagi teha?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t-EE" altLang="et-EE" sz="2800" smtClean="0"/>
              <a:t>Kas õpilase jaoks õpetaja=represseerija?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539750" y="765175"/>
            <a:ext cx="7886700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altLang="et-EE" sz="3200" b="1" smtClean="0"/>
              <a:t>Tartu kool vallandas 4. klassi õpilaste ees ropendanud õpetaja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395288" y="1773238"/>
            <a:ext cx="7886700" cy="4351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et-EE" altLang="et-EE" sz="2800" smtClean="0"/>
          </a:p>
          <a:p>
            <a:pPr marL="0" indent="0">
              <a:buFontTx/>
              <a:buNone/>
            </a:pPr>
            <a:r>
              <a:rPr lang="et-EE" altLang="et-EE" sz="2800" smtClean="0"/>
              <a:t>Annelinna gümnaasiumi direktor Hiie Asser tunnistas, et õpetaja käitus lubamatult ning alates 5. aprillist (2017) see õpetaja enam koolis tunde ei anna.</a:t>
            </a:r>
          </a:p>
          <a:p>
            <a:pPr marL="0" indent="0">
              <a:buFontTx/>
              <a:buNone/>
            </a:pPr>
            <a:endParaRPr lang="et-EE" altLang="et-EE" smtClean="0"/>
          </a:p>
          <a:p>
            <a:pPr marL="0" indent="0">
              <a:buFontTx/>
              <a:buNone/>
            </a:pPr>
            <a:r>
              <a:rPr lang="et-EE" altLang="et-EE" sz="1600" smtClean="0"/>
              <a:t>Uudisloo leiad siit: </a:t>
            </a:r>
            <a:r>
              <a:rPr lang="et-EE" altLang="et-EE" sz="1600" smtClean="0">
                <a:hlinkClick r:id="rId2"/>
              </a:rPr>
              <a:t>http://www.postimees.ee/4070311/tartu-kool-vallandas-4-klassi-opilaste-ees-ropendanud-opetaja</a:t>
            </a:r>
            <a:r>
              <a:rPr lang="et-EE" altLang="et-EE" sz="1600" smtClean="0"/>
              <a:t> </a:t>
            </a:r>
          </a:p>
          <a:p>
            <a:pPr marL="0" indent="0">
              <a:buFontTx/>
              <a:buNone/>
            </a:pPr>
            <a:endParaRPr lang="et-EE" altLang="et-EE" sz="1600" smtClean="0"/>
          </a:p>
          <a:p>
            <a:pPr marL="0" indent="0">
              <a:buFontTx/>
              <a:buNone/>
            </a:pPr>
            <a:r>
              <a:rPr lang="et-EE" altLang="et-EE" sz="2000" b="1" smtClean="0">
                <a:solidFill>
                  <a:srgbClr val="3366FF"/>
                </a:solidFill>
              </a:rPr>
              <a:t>Mis Sinu hinnangul oli selle loo juures kõige problemaatilisem (just õpetaja eetika seisukohalt)?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611188" y="476250"/>
            <a:ext cx="7886700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altLang="et-EE" sz="3200" smtClean="0"/>
              <a:t>Mida see õpetaja siis tegi? </a:t>
            </a:r>
            <a:r>
              <a:rPr lang="et-EE" altLang="et-EE" sz="2000" smtClean="0"/>
              <a:t/>
            </a:r>
            <a:br>
              <a:rPr lang="et-EE" altLang="et-EE" sz="2000" smtClean="0"/>
            </a:br>
            <a:r>
              <a:rPr lang="et-EE" altLang="et-EE" sz="2000" i="1" smtClean="0"/>
              <a:t>Neile, kes ei viitsinud artiklit läbi lugeda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412875"/>
            <a:ext cx="8856662" cy="43513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t-EE" sz="2000" dirty="0"/>
              <a:t>Õpilase lindistatud salvestistelt on kuulda kogu 48 minuti jooksul õpilasi ja lapsevanemaid solvavat teksti. Allpool on mõned stiilinäited salvestiselt.</a:t>
            </a:r>
          </a:p>
          <a:p>
            <a:pPr>
              <a:defRPr/>
            </a:pPr>
            <a:r>
              <a:rPr lang="et-EE" sz="2000" dirty="0"/>
              <a:t>«Jumal tänatud, et ma su ema telefonis blokeerinud olen. Viimane kord, kui me rääkisime, oleksin ta äärpealt otsesõnu p…sse saatnud.»</a:t>
            </a:r>
          </a:p>
          <a:p>
            <a:pPr>
              <a:defRPr/>
            </a:pPr>
            <a:r>
              <a:rPr lang="et-EE" sz="2000" dirty="0"/>
              <a:t>«Kui su ema peaks veel tulema ja nõudma politsei sekkumist, siis ma saadan ta direktori juuresiolekul m…i»</a:t>
            </a:r>
          </a:p>
          <a:p>
            <a:pPr>
              <a:defRPr/>
            </a:pPr>
            <a:r>
              <a:rPr lang="et-EE" sz="2000" dirty="0"/>
              <a:t>«Miks te, kurat, siin neljandas, jobud, üritate mu elu põrguks teha?»</a:t>
            </a:r>
          </a:p>
          <a:p>
            <a:pPr>
              <a:defRPr/>
            </a:pPr>
            <a:r>
              <a:rPr lang="et-EE" sz="2000" dirty="0"/>
              <a:t>«Miks meil on igal kevadel üks ja sama pask? Millal me, kurat, hakkame lõpuks tegelema eesti keele ja kõige muuga</a:t>
            </a:r>
            <a:r>
              <a:rPr lang="et-EE" sz="2000" dirty="0" smtClean="0"/>
              <a:t>?»</a:t>
            </a:r>
          </a:p>
          <a:p>
            <a:pPr marL="0" indent="0">
              <a:buFontTx/>
              <a:buNone/>
              <a:defRPr/>
            </a:pPr>
            <a:endParaRPr lang="et-EE" sz="2000" b="1" dirty="0" smtClean="0">
              <a:solidFill>
                <a:srgbClr val="3366FF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t-EE" sz="2000" b="1" dirty="0" smtClean="0">
                <a:solidFill>
                  <a:srgbClr val="3366FF"/>
                </a:solidFill>
              </a:rPr>
              <a:t>See oli üks näide sellest, mida õpetaja ei tohiks kunagi teha. NB! See kõik toimus 4. klassi õpilaste ees!</a:t>
            </a:r>
          </a:p>
          <a:p>
            <a:pPr marL="0" indent="0">
              <a:buFontTx/>
              <a:buNone/>
              <a:defRPr/>
            </a:pPr>
            <a:r>
              <a:rPr lang="et-EE" sz="2000" b="1" dirty="0" smtClean="0">
                <a:solidFill>
                  <a:srgbClr val="3366FF"/>
                </a:solidFill>
              </a:rPr>
              <a:t>Järgmistel slaididel tuleb juttu sellest, mida kujutab endast õpetaja eetika.</a:t>
            </a:r>
            <a:endParaRPr lang="et-EE" sz="2000" b="1" dirty="0">
              <a:solidFill>
                <a:srgbClr val="3366FF"/>
              </a:solidFill>
            </a:endParaRPr>
          </a:p>
          <a:p>
            <a:pPr marL="0" indent="0">
              <a:buFontTx/>
              <a:buNone/>
              <a:defRPr/>
            </a:pPr>
            <a:endParaRPr lang="et-EE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altLang="et-EE" smtClean="0"/>
              <a:t>Õpetaja eetika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1052513"/>
            <a:ext cx="7886700" cy="5124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t-EE" altLang="et-EE" i="1" smtClean="0"/>
              <a:t>„Õpetajaks ei sobi igaüks. Tööks lastega on vajalikud kindlad anded ja võimed – empaatia, armastus, hoolivus jms – ning väljaõpe.“ </a:t>
            </a:r>
            <a:r>
              <a:rPr lang="et-EE" altLang="et-EE" smtClean="0"/>
              <a:t>(Tuulik 2008, lk 5) </a:t>
            </a:r>
          </a:p>
          <a:p>
            <a:pPr marL="0" indent="0">
              <a:buFontTx/>
              <a:buNone/>
            </a:pPr>
            <a:endParaRPr lang="et-EE" altLang="et-EE" smtClean="0"/>
          </a:p>
          <a:p>
            <a:pPr marL="0" indent="0">
              <a:buFontTx/>
              <a:buNone/>
            </a:pPr>
            <a:r>
              <a:rPr lang="et-EE" altLang="et-EE" sz="2800" smtClean="0">
                <a:solidFill>
                  <a:srgbClr val="3366FF"/>
                </a:solidFill>
              </a:rPr>
              <a:t>Siit võib järeldada, et ainuüksi eetiliste põhimõtete sõnastamine kuskil dokumendis ei tähenda veel õpetajapoolset eetilist käitumist. Lisaks on tarvis andeid, võimeid, empaatiat jne.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 bwMode="auto">
          <a:xfrm>
            <a:off x="539750" y="1052513"/>
            <a:ext cx="7886700" cy="4351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altLang="et-EE" smtClean="0"/>
              <a:t>Õpetaja eetika kuulub kutse-eetika alla.</a:t>
            </a:r>
          </a:p>
          <a:p>
            <a:r>
              <a:rPr lang="et-EE" altLang="et-EE" smtClean="0"/>
              <a:t>Kutse-eetika kuulub omakorda normatiivse eetika alla.</a:t>
            </a:r>
          </a:p>
          <a:p>
            <a:r>
              <a:rPr lang="et-EE" altLang="et-EE" smtClean="0"/>
              <a:t>Järelikult õpetaja eetika on normatiivne (ettekirjutav), st teatud eetilistest põhimõtetest lähtumine (ideaalis) on õpetajatöös möödapääsmatu.</a:t>
            </a:r>
          </a:p>
          <a:p>
            <a:r>
              <a:rPr lang="et-EE" altLang="et-EE" smtClean="0"/>
              <a:t>Kui kunagi (1931. aastast) andsid Eesti õpetajad ametivande, siis täna sellist nõuet ei ole.</a:t>
            </a:r>
          </a:p>
          <a:p>
            <a:endParaRPr lang="et-EE" altLang="et-EE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idx="1"/>
          </p:nvPr>
        </p:nvSpPr>
        <p:spPr bwMode="auto">
          <a:xfrm>
            <a:off x="628650" y="620713"/>
            <a:ext cx="7886700" cy="555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altLang="et-EE" smtClean="0"/>
          </a:p>
          <a:p>
            <a:r>
              <a:rPr lang="et-EE" altLang="et-EE" smtClean="0"/>
              <a:t>Tänapäeval saavad meie õpetajad toetuda </a:t>
            </a:r>
            <a:r>
              <a:rPr lang="et-EE" altLang="et-EE" i="1" smtClean="0"/>
              <a:t>Eesti õpetajaeetika koodeksile</a:t>
            </a:r>
            <a:r>
              <a:rPr lang="et-EE" altLang="et-EE" smtClean="0"/>
              <a:t>. </a:t>
            </a:r>
          </a:p>
          <a:p>
            <a:r>
              <a:rPr lang="et-EE" altLang="et-EE" smtClean="0"/>
              <a:t>See dokument on kinnitatud 28. mail 2005.</a:t>
            </a:r>
          </a:p>
          <a:p>
            <a:r>
              <a:rPr lang="et-EE" altLang="et-EE" smtClean="0"/>
              <a:t>Koolide suhtumine sellesse on erinev ning kõik õpetajad ei pruugi olla üldse teadlikud selle olemasolust.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250825" y="476250"/>
            <a:ext cx="7886700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altLang="et-EE" sz="3200" smtClean="0"/>
              <a:t>Eesti õpetajaeetika koodeksis on kirjas  järgmised väärtused: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611188" y="1628775"/>
            <a:ext cx="7886700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t-EE" altLang="et-EE" sz="2800" b="1" smtClean="0">
                <a:solidFill>
                  <a:srgbClr val="3366FF"/>
                </a:solidFill>
              </a:rPr>
              <a:t>VÄÄRIKUS</a:t>
            </a:r>
          </a:p>
          <a:p>
            <a:pPr marL="0" indent="0">
              <a:buFontTx/>
              <a:buNone/>
            </a:pPr>
            <a:r>
              <a:rPr lang="et-EE" altLang="et-EE" sz="2800" b="1" smtClean="0">
                <a:solidFill>
                  <a:srgbClr val="3366FF"/>
                </a:solidFill>
              </a:rPr>
              <a:t>AUSUS</a:t>
            </a:r>
          </a:p>
          <a:p>
            <a:pPr marL="0" indent="0">
              <a:buFontTx/>
              <a:buNone/>
            </a:pPr>
            <a:r>
              <a:rPr lang="et-EE" altLang="et-EE" sz="2800" b="1" smtClean="0">
                <a:solidFill>
                  <a:srgbClr val="3366FF"/>
                </a:solidFill>
              </a:rPr>
              <a:t>ÕIGLUS</a:t>
            </a:r>
          </a:p>
          <a:p>
            <a:pPr marL="0" indent="0">
              <a:buFontTx/>
              <a:buNone/>
            </a:pPr>
            <a:r>
              <a:rPr lang="et-EE" altLang="et-EE" sz="2800" b="1" smtClean="0">
                <a:solidFill>
                  <a:srgbClr val="3366FF"/>
                </a:solidFill>
              </a:rPr>
              <a:t>ISESEISVUS</a:t>
            </a:r>
          </a:p>
          <a:p>
            <a:pPr marL="0" indent="0">
              <a:buFontTx/>
              <a:buNone/>
            </a:pPr>
            <a:r>
              <a:rPr lang="et-EE" altLang="et-EE" sz="2800" b="1" smtClean="0">
                <a:solidFill>
                  <a:srgbClr val="3366FF"/>
                </a:solidFill>
              </a:rPr>
              <a:t>ÕPETAJA SUHTED KOLLEEGIDEGA</a:t>
            </a:r>
          </a:p>
          <a:p>
            <a:pPr marL="0" indent="0">
              <a:buFontTx/>
              <a:buNone/>
            </a:pPr>
            <a:r>
              <a:rPr lang="et-EE" altLang="et-EE" sz="2800" b="1" smtClean="0">
                <a:solidFill>
                  <a:srgbClr val="3366FF"/>
                </a:solidFill>
              </a:rPr>
              <a:t>ÕPETAJA SUHTED ÜHISKONNAGA </a:t>
            </a:r>
          </a:p>
          <a:p>
            <a:pPr marL="0" indent="0">
              <a:buFontTx/>
              <a:buNone/>
            </a:pPr>
            <a:r>
              <a:rPr lang="et-EE" altLang="et-EE" sz="2400" smtClean="0"/>
              <a:t>(Allikas: </a:t>
            </a:r>
            <a:r>
              <a:rPr lang="et-EE" altLang="et-EE" sz="2400" smtClean="0">
                <a:hlinkClick r:id="rId2"/>
              </a:rPr>
              <a:t>http://www.opetajateliit.ee/?page_id=287</a:t>
            </a:r>
            <a:r>
              <a:rPr lang="et-EE" altLang="et-EE" sz="2400" smtClean="0"/>
              <a:t>) </a:t>
            </a:r>
          </a:p>
          <a:p>
            <a:pPr marL="0" indent="0">
              <a:buFontTx/>
              <a:buNone/>
            </a:pPr>
            <a:r>
              <a:rPr lang="et-EE" altLang="et-EE" sz="2800" smtClean="0"/>
              <a:t>Esimesed neli on individuaalsed väärtused, kaks viimast aga sotsiaalsed väärtused.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t-EE" altLang="et-EE" sz="3200" b="1" smtClean="0"/>
              <a:t>Õpetaja eetika = väärtuspõhimõtete kogum õpetaja jaoks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/>
            <a:r>
              <a:rPr lang="et-EE" altLang="et-EE" smtClean="0"/>
              <a:t>Õpetaja eetika teevad spetsiifiliseks järgmised asjaolud (Lilles-Sula 2007, </a:t>
            </a:r>
            <a:r>
              <a:rPr lang="et-EE" altLang="et-EE" i="1" smtClean="0"/>
              <a:t>bak. töö</a:t>
            </a:r>
            <a:r>
              <a:rPr lang="et-EE" altLang="et-EE" smtClean="0"/>
              <a:t>):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t-EE" altLang="et-EE" smtClean="0"/>
              <a:t>Tema töö eesmärgiks on </a:t>
            </a:r>
            <a:r>
              <a:rPr lang="et-EE" altLang="et-EE" b="1" smtClean="0">
                <a:solidFill>
                  <a:srgbClr val="CC3300"/>
                </a:solidFill>
              </a:rPr>
              <a:t>avalik hüve</a:t>
            </a:r>
            <a:r>
              <a:rPr lang="et-EE" altLang="et-EE" b="1" smtClean="0"/>
              <a:t> </a:t>
            </a:r>
            <a:r>
              <a:rPr lang="et-EE" altLang="et-EE" smtClean="0"/>
              <a:t>ning ta vastutab ühiskonna püsiväärtuste püsimajäämise eest.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t-EE" altLang="et-EE" smtClean="0"/>
              <a:t>Ta tegeleb inimesega, kes on alles </a:t>
            </a:r>
            <a:r>
              <a:rPr lang="et-EE" altLang="et-EE" b="1" smtClean="0">
                <a:solidFill>
                  <a:srgbClr val="CC3300"/>
                </a:solidFill>
              </a:rPr>
              <a:t>kujunemisjärgus</a:t>
            </a:r>
            <a:r>
              <a:rPr lang="et-EE" altLang="et-EE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729</Words>
  <Application>Microsoft Office PowerPoint</Application>
  <PresentationFormat>Ekraaniseanss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17" baseType="lpstr">
      <vt:lpstr>Arial</vt:lpstr>
      <vt:lpstr>Calibri</vt:lpstr>
      <vt:lpstr>Modèle par défaut</vt:lpstr>
      <vt:lpstr>Õpetaja  eetika</vt:lpstr>
      <vt:lpstr>Sissejuhatavad küsimused:</vt:lpstr>
      <vt:lpstr>Tartu kool vallandas 4. klassi õpilaste ees ropendanud õpetaja</vt:lpstr>
      <vt:lpstr>Mida see õpetaja siis tegi?  Neile, kes ei viitsinud artiklit läbi lugeda ...</vt:lpstr>
      <vt:lpstr>Õpetaja eetika</vt:lpstr>
      <vt:lpstr>PowerPointi esitlus</vt:lpstr>
      <vt:lpstr>PowerPointi esitlus</vt:lpstr>
      <vt:lpstr>Eesti õpetajaeetika koodeksis on kirjas  järgmised väärtused:</vt:lpstr>
      <vt:lpstr>Õpetaja eetika = väärtuspõhimõtete kogum õpetaja jaoks</vt:lpstr>
      <vt:lpstr>PowerPointi esitlus</vt:lpstr>
      <vt:lpstr>Professiooni tunused (Lilles-Sula 2007)</vt:lpstr>
      <vt:lpstr>Professiooni tunused Maie Tuuliku (2008, lk 5) käsitluses:</vt:lpstr>
      <vt:lpstr>Eesti Haridustöötajate Liidu seisukoht</vt:lpstr>
      <vt:lpstr> Kasutatud allikad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Twin Blades Green Version</dc:title>
  <dc:creator>www.powerpointstyles.com</dc:creator>
  <cp:lastModifiedBy>kasutaja</cp:lastModifiedBy>
  <cp:revision>45</cp:revision>
  <dcterms:created xsi:type="dcterms:W3CDTF">2009-03-23T15:23:24Z</dcterms:created>
  <dcterms:modified xsi:type="dcterms:W3CDTF">2019-05-28T06:58:31Z</dcterms:modified>
</cp:coreProperties>
</file>