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8" r:id="rId19"/>
    <p:sldId id="286" r:id="rId2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339933"/>
    <a:srgbClr val="00CC00"/>
    <a:srgbClr val="336699"/>
    <a:srgbClr val="3366FF"/>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2844" y="-12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Tree>
    <p:extLst>
      <p:ext uri="{BB962C8B-B14F-4D97-AF65-F5344CB8AC3E}">
        <p14:creationId xmlns:p14="http://schemas.microsoft.com/office/powerpoint/2010/main" val="216932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214990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921148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lipArt Placeholder 3"/>
          <p:cNvSpPr>
            <a:spLocks noGrp="1"/>
          </p:cNvSpPr>
          <p:nvPr>
            <p:ph type="clipArt" sz="half" idx="2"/>
          </p:nvPr>
        </p:nvSpPr>
        <p:spPr>
          <a:xfrm>
            <a:off x="4648200" y="1600200"/>
            <a:ext cx="4038600" cy="4525963"/>
          </a:xfrm>
          <a:prstGeom prst="rect">
            <a:avLst/>
          </a:prstGeom>
        </p:spPr>
        <p:txBody>
          <a:bodyPr/>
          <a:lstStyle/>
          <a:p>
            <a:pPr lvl="0"/>
            <a:endParaRPr lang="et-EE" noProof="0" smtClean="0"/>
          </a:p>
        </p:txBody>
      </p:sp>
    </p:spTree>
    <p:extLst>
      <p:ext uri="{BB962C8B-B14F-4D97-AF65-F5344CB8AC3E}">
        <p14:creationId xmlns:p14="http://schemas.microsoft.com/office/powerpoint/2010/main" val="358653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75614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101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162070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419018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Tree>
    <p:extLst>
      <p:ext uri="{BB962C8B-B14F-4D97-AF65-F5344CB8AC3E}">
        <p14:creationId xmlns:p14="http://schemas.microsoft.com/office/powerpoint/2010/main" val="382095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91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9716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294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powerpointstyle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8"/>
          <p:cNvSpPr txBox="1">
            <a:spLocks noChangeArrowheads="1"/>
          </p:cNvSpPr>
          <p:nvPr userDrawn="1"/>
        </p:nvSpPr>
        <p:spPr bwMode="auto">
          <a:xfrm>
            <a:off x="3348038" y="6237288"/>
            <a:ext cx="245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smtClean="0">
                <a:hlinkClick r:id="rId14"/>
              </a:rPr>
              <a:t>Powerpoint Templates</a:t>
            </a:r>
            <a:endParaRPr lang="fr-FR" smtClean="0"/>
          </a:p>
        </p:txBody>
      </p:sp>
      <p:pic>
        <p:nvPicPr>
          <p:cNvPr id="1027" name="Picture 17" descr="Ighfmahgfge1hgfgh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Box 8"/>
          <p:cNvSpPr txBox="1">
            <a:spLocks noChangeArrowheads="1"/>
          </p:cNvSpPr>
          <p:nvPr userDrawn="1"/>
        </p:nvSpPr>
        <p:spPr bwMode="auto">
          <a:xfrm>
            <a:off x="7812088" y="63087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b="1" smtClean="0">
                <a:solidFill>
                  <a:schemeClr val="bg1"/>
                </a:solidFill>
              </a:rPr>
              <a:t>Page </a:t>
            </a:r>
            <a:fld id="{AC0133FE-D13D-4BAE-9229-029F9E76636E}" type="slidenum">
              <a:rPr lang="fr-FR" b="1" smtClean="0">
                <a:solidFill>
                  <a:schemeClr val="bg1"/>
                </a:solidFill>
              </a:rPr>
              <a:pPr eaLnBrk="1" hangingPunct="1">
                <a:defRPr/>
              </a:pPr>
              <a:t>‹#›</a:t>
            </a:fld>
            <a:endParaRPr lang="fr-FR" b="1"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55650" y="1196975"/>
            <a:ext cx="7772400" cy="14700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l" eaLnBrk="1" hangingPunct="1"/>
            <a:r>
              <a:rPr lang="et-EE" sz="4000" dirty="0" smtClean="0"/>
              <a:t>3. Postmodernism</a:t>
            </a:r>
            <a:br>
              <a:rPr lang="et-EE" sz="4000" dirty="0" smtClean="0"/>
            </a:br>
            <a:r>
              <a:rPr lang="et-EE" sz="4000" dirty="0" smtClean="0"/>
              <a:t/>
            </a:r>
            <a:br>
              <a:rPr lang="et-EE" sz="4000" dirty="0" smtClean="0"/>
            </a:br>
            <a:r>
              <a:rPr lang="et-EE" sz="4000" dirty="0" smtClean="0"/>
              <a:t/>
            </a:r>
            <a:br>
              <a:rPr lang="et-EE" sz="4000" dirty="0" smtClean="0"/>
            </a:br>
            <a:r>
              <a:rPr lang="et-EE" sz="4000" i="1" dirty="0" smtClean="0"/>
              <a:t>G3. </a:t>
            </a:r>
            <a:r>
              <a:rPr lang="et-EE" sz="4000" i="1" dirty="0"/>
              <a:t>k</a:t>
            </a:r>
            <a:r>
              <a:rPr lang="et-EE" sz="4000" i="1" dirty="0" smtClean="0"/>
              <a:t>lasside filosoofiakursus</a:t>
            </a:r>
            <a:endParaRPr lang="en-US" sz="4000" i="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bwMode="auto">
          <a:xfrm>
            <a:off x="468313" y="836613"/>
            <a:ext cx="4038600" cy="52895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t-EE" sz="2200" smtClean="0"/>
              <a:t>Teadmine, mida ei ole võimalik arvutiga töödelda ja salvestada, lakkab olemast teadmine. Selles kontekstis saab teadmise vastandiks mitte teadmatus ega rumalus, vaid “müra”, mida süsteem ära ei tunne.</a:t>
            </a:r>
          </a:p>
          <a:p>
            <a:pPr eaLnBrk="1" hangingPunct="1">
              <a:lnSpc>
                <a:spcPct val="80000"/>
              </a:lnSpc>
            </a:pPr>
            <a:endParaRPr lang="et-EE" sz="2200" smtClean="0"/>
          </a:p>
          <a:p>
            <a:pPr eaLnBrk="1" hangingPunct="1">
              <a:lnSpc>
                <a:spcPct val="80000"/>
              </a:lnSpc>
            </a:pPr>
            <a:r>
              <a:rPr lang="et-EE" sz="2200" smtClean="0"/>
              <a:t>Lyotard väidab, et postmodernistliku ühiskonna üks olulisis küsimusi on see, kes otsustab, mis on teadmine ja mis “müra” ja kes teab, mida peab otsustama.</a:t>
            </a:r>
            <a:endParaRPr lang="en-US" sz="2200" smtClean="0"/>
          </a:p>
        </p:txBody>
      </p:sp>
      <p:pic>
        <p:nvPicPr>
          <p:cNvPr id="11267" name="Picture 4" descr="LYOpic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859338" y="1700213"/>
            <a:ext cx="4038600" cy="3546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
          <p:cNvSpPr txBox="1">
            <a:spLocks noChangeArrowheads="1"/>
          </p:cNvSpPr>
          <p:nvPr/>
        </p:nvSpPr>
        <p:spPr bwMode="auto">
          <a:xfrm>
            <a:off x="4911725" y="5372100"/>
            <a:ext cx="35544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t-EE" sz="1400" i="1"/>
              <a:t>Lyotard ja postmodernism</a:t>
            </a:r>
          </a:p>
          <a:p>
            <a:pPr eaLnBrk="1" hangingPunct="1"/>
            <a:r>
              <a:rPr lang="en-US" sz="1200"/>
              <a:t>http://www.geocities.com/miduniv888/LYOpic1.jpg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bwMode="auto">
          <a:xfrm>
            <a:off x="457200" y="549275"/>
            <a:ext cx="4038600" cy="557688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t-EE" sz="2200" smtClean="0"/>
              <a:t>Inimesel puudub juurdepääs reaalsusele (seda takistab nn keelvangla, NB! tuleta meelda Wittgensteini keelefilosoofia), seega pole võimalik ka lõplikku tõde avastada.</a:t>
            </a:r>
          </a:p>
          <a:p>
            <a:pPr eaLnBrk="1" hangingPunct="1">
              <a:lnSpc>
                <a:spcPct val="90000"/>
              </a:lnSpc>
            </a:pPr>
            <a:endParaRPr lang="et-EE" sz="2200" smtClean="0"/>
          </a:p>
          <a:p>
            <a:pPr eaLnBrk="1" hangingPunct="1">
              <a:lnSpc>
                <a:spcPct val="90000"/>
              </a:lnSpc>
            </a:pPr>
            <a:r>
              <a:rPr lang="et-EE" sz="2200" smtClean="0"/>
              <a:t>Inimene loob reaalsuse oma keelega ning reaalsuse määrab see, kellel on võim keelt kujundada. Seega </a:t>
            </a:r>
            <a:r>
              <a:rPr lang="et-EE" sz="2200" smtClean="0">
                <a:solidFill>
                  <a:srgbClr val="CC3300"/>
                </a:solidFill>
              </a:rPr>
              <a:t>püsiva reaalsuse idee kaob</a:t>
            </a:r>
            <a:r>
              <a:rPr lang="et-EE" sz="2200" smtClean="0"/>
              <a:t>. Reaalsus on otsese vaatluse ja tavaarusaama eest peidetud.</a:t>
            </a:r>
          </a:p>
        </p:txBody>
      </p:sp>
      <p:pic>
        <p:nvPicPr>
          <p:cNvPr id="12291" name="Picture 4" descr="trite"/>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932363" y="1844675"/>
            <a:ext cx="4038600" cy="391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5"/>
          <p:cNvSpPr txBox="1">
            <a:spLocks noChangeArrowheads="1"/>
          </p:cNvSpPr>
          <p:nvPr/>
        </p:nvSpPr>
        <p:spPr bwMode="auto">
          <a:xfrm>
            <a:off x="5219700" y="5949950"/>
            <a:ext cx="3729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http://it.stlawu.edu/~pomo/mike/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bwMode="auto">
          <a:xfrm>
            <a:off x="457200" y="549275"/>
            <a:ext cx="8229600" cy="557688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t-EE" sz="2800" smtClean="0"/>
              <a:t>Filosoofid on arvanud, et nad on reaalsusega seotud, kuid tegelikult on neil ainult oma kirjutised, kuid mitte arusaam objektiivsest reaalsusest. Nende tekste lugedes jõuavad teised ikka </a:t>
            </a:r>
            <a:r>
              <a:rPr lang="et-EE" sz="2800" smtClean="0">
                <a:solidFill>
                  <a:srgbClr val="CC3300"/>
                </a:solidFill>
              </a:rPr>
              <a:t>oma interpretatsioonini</a:t>
            </a:r>
            <a:r>
              <a:rPr lang="et-EE" sz="2800" smtClean="0"/>
              <a:t>, mis baseerub inimese alateadlikel eeldustel ja arusaamadel. </a:t>
            </a:r>
          </a:p>
          <a:p>
            <a:pPr eaLnBrk="1" hangingPunct="1">
              <a:lnSpc>
                <a:spcPct val="90000"/>
              </a:lnSpc>
            </a:pPr>
            <a:endParaRPr lang="et-EE" sz="2800" smtClean="0"/>
          </a:p>
          <a:p>
            <a:pPr eaLnBrk="1" hangingPunct="1">
              <a:lnSpc>
                <a:spcPct val="90000"/>
              </a:lnSpc>
            </a:pPr>
            <a:r>
              <a:rPr lang="et-EE" sz="2800" i="1" smtClean="0"/>
              <a:t>“Ei ole olemas otsest reaalsusekogemust ilma interpretatsioonita, ja igasugune interpretatsioon on mingil viisil moonutatud </a:t>
            </a:r>
            <a:r>
              <a:rPr lang="et-EE" sz="2800" i="1" smtClean="0">
                <a:solidFill>
                  <a:srgbClr val="CC3300"/>
                </a:solidFill>
              </a:rPr>
              <a:t>tõlgendaja kultuuriliste ja personaalsete eelarvamuste ehk eelotsuste poolt</a:t>
            </a:r>
            <a:r>
              <a:rPr lang="et-EE" sz="2800" i="1" smtClean="0"/>
              <a:t>”</a:t>
            </a:r>
            <a:r>
              <a:rPr lang="et-EE" sz="2800" smtClean="0"/>
              <a:t> (Riistan 2000:4).</a:t>
            </a:r>
            <a:endParaRPr lang="en-US" sz="2800" smtClean="0"/>
          </a:p>
          <a:p>
            <a:pPr eaLnBrk="1" hangingPunct="1">
              <a:lnSpc>
                <a:spcPct val="90000"/>
              </a:lnSpc>
            </a:pPr>
            <a:endParaRPr lang="et-EE" sz="2800" smtClean="0"/>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sz="half"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Tõlgenduste paljususe tõttu on postmodernistlike mõtlejate ülesandeks </a:t>
            </a:r>
            <a:r>
              <a:rPr lang="et-EE" sz="2800" smtClean="0">
                <a:solidFill>
                  <a:srgbClr val="CC3300"/>
                </a:solidFill>
              </a:rPr>
              <a:t>dekonstruktsioon</a:t>
            </a:r>
            <a:r>
              <a:rPr lang="et-EE" sz="2800" smtClean="0"/>
              <a:t> – varjatud tähenduste ja eelarvamuste lahtipakkimine (mõtestamine).</a:t>
            </a:r>
          </a:p>
          <a:p>
            <a:pPr eaLnBrk="1" hangingPunct="1"/>
            <a:endParaRPr lang="en-US" sz="2800" smtClean="0"/>
          </a:p>
        </p:txBody>
      </p:sp>
      <p:pic>
        <p:nvPicPr>
          <p:cNvPr id="14339" name="Picture 4" descr="mona_09"/>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5292725" y="1655763"/>
            <a:ext cx="3181350" cy="3527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5"/>
          <p:cNvSpPr txBox="1">
            <a:spLocks noChangeArrowheads="1"/>
          </p:cNvSpPr>
          <p:nvPr/>
        </p:nvSpPr>
        <p:spPr bwMode="auto">
          <a:xfrm>
            <a:off x="4911725" y="5465763"/>
            <a:ext cx="3890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http://www.vineyardstudioinc.com/images/mona_09.jpg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3.3.1. Reaalsuse hermeneutika</a:t>
            </a:r>
            <a:endParaRPr lang="en-US" smtClean="0"/>
          </a:p>
        </p:txBody>
      </p:sp>
      <p:sp>
        <p:nvSpPr>
          <p:cNvPr id="15363"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Hermeneutika on filosoofiline distsipliin, milles käsitletakse </a:t>
            </a:r>
            <a:r>
              <a:rPr lang="et-EE" smtClean="0">
                <a:solidFill>
                  <a:srgbClr val="CC3300"/>
                </a:solidFill>
              </a:rPr>
              <a:t>teksti tõlgenduse teoreetilisi probleeme</a:t>
            </a:r>
            <a:r>
              <a:rPr lang="et-EE" smtClean="0"/>
              <a:t>.</a:t>
            </a:r>
          </a:p>
          <a:p>
            <a:pPr eaLnBrk="1" hangingPunct="1"/>
            <a:r>
              <a:rPr lang="et-EE" smtClean="0"/>
              <a:t>Erinevateks osapoolteks hermeneutikast lähtuvalt on </a:t>
            </a:r>
            <a:r>
              <a:rPr lang="et-EE" i="1" smtClean="0"/>
              <a:t>teksti autor</a:t>
            </a:r>
            <a:r>
              <a:rPr lang="et-EE" smtClean="0"/>
              <a:t>, </a:t>
            </a:r>
            <a:r>
              <a:rPr lang="et-EE" i="1" smtClean="0"/>
              <a:t>tekst ise</a:t>
            </a:r>
            <a:r>
              <a:rPr lang="et-EE" smtClean="0"/>
              <a:t> ja </a:t>
            </a:r>
            <a:r>
              <a:rPr lang="et-EE" i="1" smtClean="0"/>
              <a:t>teksti lugeja.</a:t>
            </a:r>
          </a:p>
          <a:p>
            <a:pPr eaLnBrk="1" hangingPunct="1"/>
            <a:r>
              <a:rPr lang="et-EE" smtClean="0"/>
              <a:t>Tekst on radikaalselt mõjutatud autorist, ent tal on ka oma sõltumatus autori suhtes, tekstil on alati “</a:t>
            </a:r>
            <a:r>
              <a:rPr lang="et-EE" smtClean="0">
                <a:solidFill>
                  <a:srgbClr val="CC3300"/>
                </a:solidFill>
              </a:rPr>
              <a:t>iseenda elu</a:t>
            </a:r>
            <a:r>
              <a:rPr lang="et-EE" smtClean="0"/>
              <a:t>”.</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i="1" smtClean="0"/>
              <a:t>“Igaüks, kes on üritanud kirjutada luuletust, teab, et tekst esitab juba kirjutamise ajal ühtlasi ka oma nõudluse sobivat riimi või värsivormi mõlgutavale autorile. Autor kujundab teksti ja tekst autorit. Aga siin on enam: tekst sisaldab ühtlasi ka tähendusi, mis on sõltumatud autori kavatsusist ja mis peegelduvad isiklikes psühholoogilistes ja sotsiokultuurilistes eelarvamustes, mille kontekstis autor enesele teadvustamata elab ja kirjutab.”</a:t>
            </a:r>
            <a:r>
              <a:rPr lang="et-EE" sz="2800" smtClean="0"/>
              <a:t> (Riistan 2000:5)</a:t>
            </a:r>
            <a:endParaRPr 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Samuti on teksti lugejal personaalsed psühholoogilised ja kultuurilised eeldused, mis mõjutavad seda, kuidas teksti loetakse ning sellest aru saadakse.</a:t>
            </a:r>
          </a:p>
          <a:p>
            <a:pPr eaLnBrk="1" hangingPunct="1"/>
            <a:r>
              <a:rPr lang="et-EE" smtClean="0"/>
              <a:t>Seega – </a:t>
            </a:r>
            <a:r>
              <a:rPr lang="et-EE" smtClean="0">
                <a:solidFill>
                  <a:srgbClr val="CC3300"/>
                </a:solidFill>
              </a:rPr>
              <a:t>nii autori kui ka lugeja kontekst</a:t>
            </a:r>
            <a:r>
              <a:rPr lang="et-EE" smtClean="0"/>
              <a:t> on sügavama teksti mõistmise puhul oluline element.</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395288" y="333375"/>
            <a:ext cx="7543800" cy="12954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200" smtClean="0"/>
              <a:t>3.4. Postmodernism kui kirjanduslik ja kunstiline vool ning arhitektuurisuund</a:t>
            </a:r>
            <a:endParaRPr lang="en-US" sz="3200" smtClean="0"/>
          </a:p>
        </p:txBody>
      </p:sp>
      <p:sp>
        <p:nvSpPr>
          <p:cNvPr id="18435" name="Rectangle 3"/>
          <p:cNvSpPr>
            <a:spLocks noGrp="1" noChangeArrowheads="1"/>
          </p:cNvSpPr>
          <p:nvPr>
            <p:ph type="body" sz="half" idx="1"/>
          </p:nvPr>
        </p:nvSpPr>
        <p:spPr bwMode="auto">
          <a:xfrm>
            <a:off x="457200" y="1801813"/>
            <a:ext cx="4038600" cy="43243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et-EE" sz="2400" smtClean="0"/>
              <a:t>Valitseb:</a:t>
            </a:r>
          </a:p>
          <a:p>
            <a:pPr eaLnBrk="1" hangingPunct="1">
              <a:lnSpc>
                <a:spcPct val="80000"/>
              </a:lnSpc>
              <a:buFontTx/>
              <a:buChar char="-"/>
            </a:pPr>
            <a:r>
              <a:rPr lang="en-US" sz="2400" smtClean="0"/>
              <a:t>ajaline korrastamatus, ajaloo ja fantaasia segu (</a:t>
            </a:r>
            <a:r>
              <a:rPr lang="en-US" sz="2400" i="1" smtClean="0"/>
              <a:t>faction</a:t>
            </a:r>
            <a:r>
              <a:rPr lang="en-US" sz="2400" smtClean="0"/>
              <a:t>)</a:t>
            </a:r>
            <a:r>
              <a:rPr lang="et-EE" sz="2400" smtClean="0"/>
              <a:t>, aga ka</a:t>
            </a:r>
            <a:r>
              <a:rPr lang="et-EE" sz="2400" i="1" smtClean="0"/>
              <a:t> fiction</a:t>
            </a:r>
          </a:p>
          <a:p>
            <a:pPr eaLnBrk="1" hangingPunct="1">
              <a:lnSpc>
                <a:spcPct val="80000"/>
              </a:lnSpc>
              <a:buFontTx/>
              <a:buChar char="-"/>
            </a:pPr>
            <a:r>
              <a:rPr lang="en-US" sz="2400" smtClean="0"/>
              <a:t>kasutatakse pastišši; kirjanikud tajuvad, et kõik on juba varem olnud, </a:t>
            </a:r>
            <a:r>
              <a:rPr lang="en-US" sz="2400" smtClean="0">
                <a:solidFill>
                  <a:srgbClr val="CC3300"/>
                </a:solidFill>
              </a:rPr>
              <a:t>ei püütagi olla originaalsed</a:t>
            </a:r>
            <a:r>
              <a:rPr lang="en-US" sz="2400" smtClean="0"/>
              <a:t> </a:t>
            </a:r>
            <a:endParaRPr lang="et-EE" sz="2400" smtClean="0"/>
          </a:p>
          <a:p>
            <a:pPr eaLnBrk="1" hangingPunct="1">
              <a:lnSpc>
                <a:spcPct val="80000"/>
              </a:lnSpc>
              <a:buFontTx/>
              <a:buChar char="-"/>
            </a:pPr>
            <a:r>
              <a:rPr lang="en-US" sz="2400" smtClean="0"/>
              <a:t>fragmentaarsus; on kadunud usaldus terviklikkuse vastu </a:t>
            </a:r>
            <a:endParaRPr lang="et-EE" sz="2400" smtClean="0"/>
          </a:p>
          <a:p>
            <a:pPr eaLnBrk="1" hangingPunct="1">
              <a:lnSpc>
                <a:spcPct val="80000"/>
              </a:lnSpc>
              <a:buFontTx/>
              <a:buChar char="-"/>
            </a:pPr>
            <a:r>
              <a:rPr lang="en-US" sz="2400" smtClean="0"/>
              <a:t>ideede lõtv seotus</a:t>
            </a:r>
            <a:endParaRPr lang="et-EE" sz="2400" smtClean="0"/>
          </a:p>
          <a:p>
            <a:pPr eaLnBrk="1" hangingPunct="1">
              <a:lnSpc>
                <a:spcPct val="80000"/>
              </a:lnSpc>
              <a:buFontTx/>
              <a:buChar char="-"/>
            </a:pPr>
            <a:r>
              <a:rPr lang="en-US" sz="2200" smtClean="0"/>
              <a:t>paranoilisus</a:t>
            </a:r>
          </a:p>
          <a:p>
            <a:pPr eaLnBrk="1" hangingPunct="1">
              <a:lnSpc>
                <a:spcPct val="80000"/>
              </a:lnSpc>
              <a:buFontTx/>
              <a:buChar char="-"/>
            </a:pPr>
            <a:endParaRPr lang="en-US" sz="2400" smtClean="0"/>
          </a:p>
          <a:p>
            <a:pPr eaLnBrk="1" hangingPunct="1">
              <a:lnSpc>
                <a:spcPct val="80000"/>
              </a:lnSpc>
              <a:buFontTx/>
              <a:buNone/>
            </a:pPr>
            <a:endParaRPr lang="en-US" sz="2400" smtClean="0"/>
          </a:p>
        </p:txBody>
      </p:sp>
      <p:pic>
        <p:nvPicPr>
          <p:cNvPr id="18436" name="Picture 4" descr="p-mlogo2"/>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787900" y="1989138"/>
            <a:ext cx="4038600" cy="316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5"/>
          <p:cNvSpPr txBox="1">
            <a:spLocks noChangeArrowheads="1"/>
          </p:cNvSpPr>
          <p:nvPr/>
        </p:nvSpPr>
        <p:spPr bwMode="auto">
          <a:xfrm>
            <a:off x="4716463" y="5229225"/>
            <a:ext cx="3667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www.vanderbilt.edu/.../Clayton/p-mlogo2.gif</a:t>
            </a: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79388" y="3333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t-EE" smtClean="0"/>
              <a:t>Kokkuvõte postmodernismist </a:t>
            </a:r>
            <a:r>
              <a:rPr lang="et-EE" sz="2800" smtClean="0"/>
              <a:t>(oska lõpetada lause)</a:t>
            </a:r>
          </a:p>
        </p:txBody>
      </p:sp>
      <p:sp>
        <p:nvSpPr>
          <p:cNvPr id="3" name="Content Placeholder 2"/>
          <p:cNvSpPr>
            <a:spLocks noGrp="1"/>
          </p:cNvSpPr>
          <p:nvPr>
            <p:ph idx="1"/>
          </p:nvPr>
        </p:nvSpPr>
        <p:spPr/>
        <p:txBody>
          <a:bodyPr/>
          <a:lstStyle/>
          <a:p>
            <a:pPr marL="609600" indent="-609600" eaLnBrk="1" hangingPunct="1">
              <a:lnSpc>
                <a:spcPct val="90000"/>
              </a:lnSpc>
              <a:buFontTx/>
              <a:buAutoNum type="arabicPeriod"/>
              <a:defRPr/>
            </a:pPr>
            <a:r>
              <a:rPr lang="et-EE" altLang="et-EE" sz="1600" b="1" dirty="0" smtClean="0"/>
              <a:t>Kõik seisukohad on vaid …</a:t>
            </a:r>
          </a:p>
          <a:p>
            <a:pPr marL="609600" indent="-609600" eaLnBrk="1" hangingPunct="1">
              <a:lnSpc>
                <a:spcPct val="90000"/>
              </a:lnSpc>
              <a:buFontTx/>
              <a:buAutoNum type="arabicPeriod"/>
              <a:defRPr/>
            </a:pPr>
            <a:r>
              <a:rPr lang="et-EE" altLang="et-EE" sz="1600" b="1" dirty="0" smtClean="0"/>
              <a:t>Maailm on oma olemuselt …</a:t>
            </a:r>
          </a:p>
          <a:p>
            <a:pPr marL="609600" indent="-609600" eaLnBrk="1" hangingPunct="1">
              <a:lnSpc>
                <a:spcPct val="90000"/>
              </a:lnSpc>
              <a:buFontTx/>
              <a:buAutoNum type="arabicPeriod"/>
              <a:defRPr/>
            </a:pPr>
            <a:r>
              <a:rPr lang="et-EE" altLang="et-EE" sz="1600" b="1" dirty="0" smtClean="0"/>
              <a:t>Inimestele lähevad korda …</a:t>
            </a:r>
          </a:p>
          <a:p>
            <a:pPr marL="609600" indent="-609600" eaLnBrk="1" hangingPunct="1">
              <a:lnSpc>
                <a:spcPct val="90000"/>
              </a:lnSpc>
              <a:buFontTx/>
              <a:buAutoNum type="arabicPeriod"/>
              <a:defRPr/>
            </a:pPr>
            <a:r>
              <a:rPr lang="et-EE" altLang="et-EE" sz="1600" b="1" dirty="0" smtClean="0"/>
              <a:t>Inimene õpib asju mitte niivõrd teadmiseks kuivõrd …</a:t>
            </a:r>
          </a:p>
          <a:p>
            <a:pPr marL="609600" indent="-609600" eaLnBrk="1" hangingPunct="1">
              <a:lnSpc>
                <a:spcPct val="90000"/>
              </a:lnSpc>
              <a:buFontTx/>
              <a:buAutoNum type="arabicPeriod"/>
              <a:defRPr/>
            </a:pPr>
            <a:r>
              <a:rPr lang="et-EE" altLang="et-EE" sz="1600" b="1" dirty="0" smtClean="0"/>
              <a:t>Tõde pole enam …</a:t>
            </a:r>
          </a:p>
          <a:p>
            <a:pPr marL="609600" indent="-609600" eaLnBrk="1" hangingPunct="1">
              <a:lnSpc>
                <a:spcPct val="90000"/>
              </a:lnSpc>
              <a:buFontTx/>
              <a:buAutoNum type="arabicPeriod"/>
              <a:defRPr/>
            </a:pPr>
            <a:r>
              <a:rPr lang="et-EE" altLang="et-EE" sz="1600" b="1" dirty="0" smtClean="0"/>
              <a:t>Teadmisele ei vastandu rumalus, vaid pigem …</a:t>
            </a:r>
          </a:p>
          <a:p>
            <a:pPr marL="609600" indent="-609600" eaLnBrk="1" hangingPunct="1">
              <a:lnSpc>
                <a:spcPct val="90000"/>
              </a:lnSpc>
              <a:buFontTx/>
              <a:buAutoNum type="arabicPeriod"/>
              <a:defRPr/>
            </a:pPr>
            <a:r>
              <a:rPr lang="et-EE" altLang="et-EE" sz="1600" b="1" dirty="0" smtClean="0"/>
              <a:t>Foucault arvates valitseb …</a:t>
            </a:r>
          </a:p>
          <a:p>
            <a:pPr marL="609600" indent="-609600" eaLnBrk="1" hangingPunct="1">
              <a:lnSpc>
                <a:spcPct val="90000"/>
              </a:lnSpc>
              <a:buFontTx/>
              <a:buAutoNum type="arabicPeriod"/>
              <a:defRPr/>
            </a:pPr>
            <a:r>
              <a:rPr lang="et-EE" altLang="et-EE" sz="1600" b="1" dirty="0" smtClean="0"/>
              <a:t>Mitmete mõtlejate arvates on süveneva relativismi tõttu inimesed kaotamas …</a:t>
            </a:r>
          </a:p>
          <a:p>
            <a:pPr marL="609600" indent="-609600" eaLnBrk="1" hangingPunct="1">
              <a:lnSpc>
                <a:spcPct val="90000"/>
              </a:lnSpc>
              <a:buFontTx/>
              <a:buAutoNum type="arabicPeriod"/>
              <a:defRPr/>
            </a:pPr>
            <a:r>
              <a:rPr lang="et-EE" altLang="et-EE" sz="1600" b="1" dirty="0" smtClean="0"/>
              <a:t>Et ühiskonnas leidub mitmesuguseid vähemusi ja palju erinevaid maailmavaateid, on alust rääkida ..</a:t>
            </a:r>
          </a:p>
          <a:p>
            <a:pPr marL="609600" indent="-609600" eaLnBrk="1" hangingPunct="1">
              <a:lnSpc>
                <a:spcPct val="90000"/>
              </a:lnSpc>
              <a:buFontTx/>
              <a:buAutoNum type="arabicPeriod"/>
              <a:defRPr/>
            </a:pPr>
            <a:r>
              <a:rPr lang="et-EE" altLang="et-EE" sz="1600" b="1" dirty="0" smtClean="0"/>
              <a:t>Postmodernsed mininarratiivid ei pretendeeri kunagi …</a:t>
            </a:r>
          </a:p>
          <a:p>
            <a:pPr marL="609600" indent="-609600" eaLnBrk="1" hangingPunct="1">
              <a:lnSpc>
                <a:spcPct val="90000"/>
              </a:lnSpc>
              <a:buFontTx/>
              <a:buAutoNum type="arabicPeriod"/>
              <a:defRPr/>
            </a:pPr>
            <a:r>
              <a:rPr lang="et-EE" altLang="et-EE" sz="1600" b="1" dirty="0" smtClean="0"/>
              <a:t>Postmodernset kunsti ja kirjandust pole võimalik hinnata …</a:t>
            </a:r>
          </a:p>
          <a:p>
            <a:pPr marL="609600" indent="-609600" eaLnBrk="1" hangingPunct="1">
              <a:lnSpc>
                <a:spcPct val="90000"/>
              </a:lnSpc>
              <a:buFontTx/>
              <a:buAutoNum type="arabicPeriod"/>
              <a:defRPr/>
            </a:pPr>
            <a:r>
              <a:rPr lang="et-EE" altLang="et-EE" sz="1600" b="1" dirty="0" smtClean="0"/>
              <a:t>PM ei respekteeri koolkondi ja traditsioone, kirjanik/mõtleja võib kirjutada …</a:t>
            </a:r>
          </a:p>
          <a:p>
            <a:pPr marL="0" indent="0" eaLnBrk="1" hangingPunct="1">
              <a:buFontTx/>
              <a:buNone/>
              <a:defRPr/>
            </a:pPr>
            <a:endParaRPr lang="et-EE"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Kasutatud infoallikad</a:t>
            </a:r>
            <a:endParaRPr lang="en-US" smtClean="0"/>
          </a:p>
        </p:txBody>
      </p:sp>
      <p:sp>
        <p:nvSpPr>
          <p:cNvPr id="20483"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Meos, Indrek. </a:t>
            </a:r>
            <a:r>
              <a:rPr lang="et-EE" sz="2800" i="1" smtClean="0"/>
              <a:t>Filosoofia sõnaraamat</a:t>
            </a:r>
            <a:r>
              <a:rPr lang="et-EE" sz="2800" smtClean="0"/>
              <a:t>. Tallinn, Koolibri 2002</a:t>
            </a:r>
          </a:p>
          <a:p>
            <a:pPr eaLnBrk="1" hangingPunct="1"/>
            <a:r>
              <a:rPr lang="et-EE" sz="2800" smtClean="0"/>
              <a:t>Krabi, Kristiina. </a:t>
            </a:r>
            <a:r>
              <a:rPr lang="et-EE" sz="2800" i="1" smtClean="0"/>
              <a:t>Andragoogika loengukonspekt</a:t>
            </a:r>
            <a:r>
              <a:rPr lang="et-EE" sz="2800" smtClean="0"/>
              <a:t>. Tartu 2001</a:t>
            </a:r>
          </a:p>
          <a:p>
            <a:pPr eaLnBrk="1" hangingPunct="1"/>
            <a:r>
              <a:rPr lang="et-EE" sz="2800" smtClean="0"/>
              <a:t>Masing, Uku. </a:t>
            </a:r>
            <a:r>
              <a:rPr lang="et-EE" sz="2800" i="1" smtClean="0"/>
              <a:t>Budismist</a:t>
            </a:r>
            <a:r>
              <a:rPr lang="et-EE" sz="2800" smtClean="0"/>
              <a:t>. Tartu, Ilmamaa 1995</a:t>
            </a:r>
          </a:p>
          <a:p>
            <a:pPr eaLnBrk="1" hangingPunct="1"/>
            <a:r>
              <a:rPr lang="et-EE" sz="2800" smtClean="0"/>
              <a:t>Riistan, Ain. </a:t>
            </a:r>
            <a:r>
              <a:rPr lang="et-EE" sz="2800" i="1" smtClean="0"/>
              <a:t>Filosoofia ajaloo loengukonspekt</a:t>
            </a:r>
            <a:r>
              <a:rPr lang="et-EE" sz="2800" smtClean="0"/>
              <a:t>. Tartu 2000</a:t>
            </a:r>
          </a:p>
          <a:p>
            <a:pPr eaLnBrk="1" hangingPunct="1"/>
            <a:r>
              <a:rPr lang="et-EE" sz="2800" smtClean="0"/>
              <a:t>http://et.wikipedia.org/wiki/Postmodernism</a:t>
            </a:r>
          </a:p>
          <a:p>
            <a:pPr eaLnBrk="1" hangingPunct="1"/>
            <a:r>
              <a:rPr lang="en-US" sz="2800" smtClean="0"/>
              <a:t>http://plato.stanford.edu/entries/postmodernism/</a:t>
            </a:r>
            <a:endParaRPr lang="et-EE" sz="2800" smtClean="0"/>
          </a:p>
          <a:p>
            <a:pPr eaLnBrk="1" hangingPunct="1"/>
            <a:endParaRPr lang="et-EE" sz="2800" smtClean="0"/>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3.1. Sissejuhatuseks</a:t>
            </a:r>
            <a:endParaRPr lang="en-US" smtClean="0"/>
          </a:p>
        </p:txBody>
      </p:sp>
      <p:sp>
        <p:nvSpPr>
          <p:cNvPr id="3075" name="Rectangle 3"/>
          <p:cNvSpPr>
            <a:spLocks noGrp="1" noChangeArrowheads="1"/>
          </p:cNvSpPr>
          <p:nvPr>
            <p:ph type="body" idx="1"/>
          </p:nvPr>
        </p:nvSpPr>
        <p:spPr bwMode="auto">
          <a:xfrm>
            <a:off x="468313" y="1484313"/>
            <a:ext cx="8229600" cy="452596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t-EE" sz="2400" smtClean="0"/>
              <a:t>Termin “postmodernism” võeti filosoofias esmakordselt kasutusele aastal 1979 </a:t>
            </a:r>
            <a:r>
              <a:rPr lang="et-EE" sz="2400" smtClean="0">
                <a:solidFill>
                  <a:srgbClr val="CC3300"/>
                </a:solidFill>
              </a:rPr>
              <a:t>Lyotardi </a:t>
            </a:r>
            <a:r>
              <a:rPr lang="et-EE" sz="2400" smtClean="0"/>
              <a:t>poolt teoses </a:t>
            </a:r>
            <a:r>
              <a:rPr lang="en-US" sz="2400" i="1" smtClean="0"/>
              <a:t>The Postmodern Condition</a:t>
            </a:r>
            <a:r>
              <a:rPr lang="et-EE" sz="2400" i="1" smtClean="0"/>
              <a:t>.</a:t>
            </a:r>
          </a:p>
          <a:p>
            <a:pPr eaLnBrk="1" hangingPunct="1">
              <a:lnSpc>
                <a:spcPct val="80000"/>
              </a:lnSpc>
            </a:pPr>
            <a:endParaRPr lang="et-EE" sz="2400" smtClean="0"/>
          </a:p>
          <a:p>
            <a:pPr eaLnBrk="1" hangingPunct="1">
              <a:lnSpc>
                <a:spcPct val="80000"/>
              </a:lnSpc>
            </a:pPr>
            <a:r>
              <a:rPr lang="et-EE" sz="2400" smtClean="0"/>
              <a:t>Postmodernismi (ld </a:t>
            </a:r>
            <a:r>
              <a:rPr lang="et-EE" sz="2400" i="1" smtClean="0"/>
              <a:t>post</a:t>
            </a:r>
            <a:r>
              <a:rPr lang="et-EE" sz="2400" smtClean="0"/>
              <a:t>, peale/pärast; ehk siis see, mis tuleb pärast modernismi) on keerukas defineerida, kuna ta on levinud erinevates distsipiilinides (filosoofia, kirjandus, kunst) nagu seda oli ka modernism.</a:t>
            </a:r>
          </a:p>
          <a:p>
            <a:pPr eaLnBrk="1" hangingPunct="1">
              <a:lnSpc>
                <a:spcPct val="80000"/>
              </a:lnSpc>
            </a:pPr>
            <a:endParaRPr lang="et-EE" sz="2400" smtClean="0"/>
          </a:p>
          <a:p>
            <a:pPr eaLnBrk="1" hangingPunct="1">
              <a:lnSpc>
                <a:spcPct val="80000"/>
              </a:lnSpc>
            </a:pPr>
            <a:r>
              <a:rPr lang="et-EE" sz="2400" smtClean="0"/>
              <a:t>Postmodernism on filosoofia kontekstis üldnimetus 20. sajandi viimasel kolmandikul kujunenud vaadetele, mille viljelejad vastandavad end Rene Descartes’ist alanud modernistlikule filosoofiale.</a:t>
            </a: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600" smtClean="0"/>
              <a:t>Postmodernistlik on väita (Meos 2002:204), et :</a:t>
            </a:r>
            <a:br>
              <a:rPr lang="et-EE" sz="3600" smtClean="0"/>
            </a:br>
            <a:endParaRPr lang="et-EE" sz="3600" smtClean="0"/>
          </a:p>
        </p:txBody>
      </p:sp>
      <p:sp>
        <p:nvSpPr>
          <p:cNvPr id="4099"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71500" indent="-571500" eaLnBrk="1" hangingPunct="1">
              <a:lnSpc>
                <a:spcPct val="90000"/>
              </a:lnSpc>
              <a:buFont typeface="Wingdings" pitchFamily="2" charset="2"/>
              <a:buAutoNum type="arabicPeriod"/>
            </a:pPr>
            <a:r>
              <a:rPr lang="et-EE" smtClean="0"/>
              <a:t>ei ole enam absoluutset filosoofilist tõde;</a:t>
            </a:r>
          </a:p>
          <a:p>
            <a:pPr marL="571500" indent="-571500" eaLnBrk="1" hangingPunct="1">
              <a:lnSpc>
                <a:spcPct val="90000"/>
              </a:lnSpc>
              <a:buFont typeface="Wingdings" pitchFamily="2" charset="2"/>
              <a:buAutoNum type="arabicPeriod"/>
            </a:pPr>
            <a:r>
              <a:rPr lang="et-EE" smtClean="0"/>
              <a:t>ei ole enam objektiivsust (NB! objektiivne on see, mille olemasolu ei sõltu subjektist);</a:t>
            </a:r>
          </a:p>
          <a:p>
            <a:pPr marL="571500" indent="-571500" eaLnBrk="1" hangingPunct="1">
              <a:lnSpc>
                <a:spcPct val="90000"/>
              </a:lnSpc>
              <a:buFont typeface="Wingdings" pitchFamily="2" charset="2"/>
              <a:buAutoNum type="arabicPeriod"/>
            </a:pPr>
            <a:r>
              <a:rPr lang="et-EE" smtClean="0"/>
              <a:t>on vaid erinevad filosoofiad, arutlused, kõnelevad ja kirjutavad inimesed, ringhääling jms;</a:t>
            </a:r>
          </a:p>
          <a:p>
            <a:pPr marL="571500" indent="-571500" eaLnBrk="1" hangingPunct="1">
              <a:lnSpc>
                <a:spcPct val="90000"/>
              </a:lnSpc>
              <a:buFont typeface="Wingdings" pitchFamily="2" charset="2"/>
              <a:buAutoNum type="arabicPeriod"/>
            </a:pPr>
            <a:r>
              <a:rPr lang="et-EE" smtClean="0"/>
              <a:t>kõik seisukohad on vaid </a:t>
            </a:r>
            <a:r>
              <a:rPr lang="et-EE" smtClean="0">
                <a:solidFill>
                  <a:srgbClr val="CC3300"/>
                </a:solidFill>
              </a:rPr>
              <a:t>tõlgendused</a:t>
            </a:r>
            <a:r>
              <a:rPr lang="et-EE" smtClean="0"/>
              <a:t>.</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sz="half"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Esindajateks on näiteks:</a:t>
            </a:r>
          </a:p>
          <a:p>
            <a:pPr eaLnBrk="1" hangingPunct="1">
              <a:buFontTx/>
              <a:buChar char="-"/>
            </a:pPr>
            <a:r>
              <a:rPr lang="et-EE" sz="2800" smtClean="0"/>
              <a:t>Jean-Jacques Lyotard</a:t>
            </a:r>
          </a:p>
          <a:p>
            <a:pPr eaLnBrk="1" hangingPunct="1">
              <a:buFontTx/>
              <a:buChar char="-"/>
            </a:pPr>
            <a:r>
              <a:rPr lang="et-EE" sz="2800" smtClean="0"/>
              <a:t>Jacques Derrida</a:t>
            </a:r>
          </a:p>
          <a:p>
            <a:pPr eaLnBrk="1" hangingPunct="1">
              <a:buFontTx/>
              <a:buChar char="-"/>
            </a:pPr>
            <a:r>
              <a:rPr lang="et-EE" sz="2800" smtClean="0"/>
              <a:t>Michael Foucault</a:t>
            </a:r>
          </a:p>
          <a:p>
            <a:pPr eaLnBrk="1" hangingPunct="1">
              <a:buFontTx/>
              <a:buChar char="-"/>
            </a:pPr>
            <a:r>
              <a:rPr lang="et-EE" sz="2800" smtClean="0"/>
              <a:t>Richard Rorty</a:t>
            </a:r>
            <a:endParaRPr lang="en-US" sz="2800" smtClean="0"/>
          </a:p>
        </p:txBody>
      </p:sp>
      <p:pic>
        <p:nvPicPr>
          <p:cNvPr id="5123" name="Picture 4" descr="girl"/>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5795963" y="1876425"/>
            <a:ext cx="2667000" cy="1965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5"/>
          <p:cNvSpPr txBox="1">
            <a:spLocks noChangeArrowheads="1"/>
          </p:cNvSpPr>
          <p:nvPr/>
        </p:nvSpPr>
        <p:spPr bwMode="auto">
          <a:xfrm>
            <a:off x="5200650" y="4313238"/>
            <a:ext cx="34718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http://www.locked-in.com/hybridwork/texte/girl.gif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50825" y="260350"/>
            <a:ext cx="7543800" cy="12954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600" smtClean="0"/>
              <a:t>3.2. Postmodernism kui uus kultuuriparadigma</a:t>
            </a:r>
            <a:endParaRPr lang="en-US" sz="3600" smtClean="0"/>
          </a:p>
        </p:txBody>
      </p:sp>
      <p:sp>
        <p:nvSpPr>
          <p:cNvPr id="6147" name="Rectangle 3"/>
          <p:cNvSpPr>
            <a:spLocks noGrp="1" noChangeArrowheads="1"/>
          </p:cNvSpPr>
          <p:nvPr>
            <p:ph type="body" idx="1"/>
          </p:nvPr>
        </p:nvSpPr>
        <p:spPr bwMode="auto">
          <a:xfrm>
            <a:off x="179388" y="1628775"/>
            <a:ext cx="8785225" cy="496887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71500" indent="-571500" eaLnBrk="1" hangingPunct="1">
              <a:lnSpc>
                <a:spcPct val="90000"/>
              </a:lnSpc>
            </a:pPr>
            <a:r>
              <a:rPr lang="et-EE" sz="2200" smtClean="0"/>
              <a:t>Nagu modernismi, võib ka postmodernismi käsitleda kui paradigma (vt 2. peatükki) – tegelikult sisaldab ta endas omakorda jälle teisi paradigmasid (nt dekonstruktsionism, strukturalism), kuid teda võib olla kergem lahata </a:t>
            </a:r>
            <a:r>
              <a:rPr lang="et-EE" sz="2200" smtClean="0">
                <a:solidFill>
                  <a:srgbClr val="CC3300"/>
                </a:solidFill>
              </a:rPr>
              <a:t>modernismist lähtuvalt</a:t>
            </a:r>
            <a:r>
              <a:rPr lang="et-EE" sz="2200" smtClean="0"/>
              <a:t>:</a:t>
            </a:r>
          </a:p>
          <a:p>
            <a:pPr marL="571500" indent="-571500" eaLnBrk="1" hangingPunct="1">
              <a:lnSpc>
                <a:spcPct val="90000"/>
              </a:lnSpc>
            </a:pPr>
            <a:endParaRPr lang="et-EE" sz="2200" smtClean="0"/>
          </a:p>
          <a:p>
            <a:pPr marL="571500" indent="-571500" eaLnBrk="1" hangingPunct="1">
              <a:lnSpc>
                <a:spcPct val="90000"/>
              </a:lnSpc>
              <a:buFont typeface="Wingdings" pitchFamily="2" charset="2"/>
              <a:buAutoNum type="alphaLcParenR"/>
            </a:pPr>
            <a:r>
              <a:rPr lang="et-EE" sz="2200" smtClean="0"/>
              <a:t>postmodernism on modernismile ajaliselt järgnev, vastanduv, eristuv, teda ületav; postmodernistlike sugemetega eestlasest mõtleja Uku Masing kuulutab raamatus “Budismist” radikaalsel moel lõppu Lääne maailmakirjelusele: </a:t>
            </a:r>
            <a:r>
              <a:rPr lang="et-EE" sz="2200" i="1" smtClean="0"/>
              <a:t>“...viimne kui ainus tervemõistuslik süsteem, iga filosoofia, iga dogmaatika, iga eetika on juba tänapäev, aastal 1963, iganenud anakronism, relikt ja atavism. Nende aeg saab ja nende aeg saab kauaks läbi.”</a:t>
            </a:r>
            <a:r>
              <a:rPr lang="en-US" sz="2200" smtClean="0"/>
              <a:t> </a:t>
            </a:r>
            <a:r>
              <a:rPr lang="et-EE" sz="2200" smtClean="0"/>
              <a:t> (Masing 1995:222)</a:t>
            </a:r>
          </a:p>
          <a:p>
            <a:pPr marL="571500" indent="-571500" eaLnBrk="1" hangingPunct="1">
              <a:lnSpc>
                <a:spcPct val="90000"/>
              </a:lnSpc>
              <a:buFont typeface="Wingdings" pitchFamily="2" charset="2"/>
              <a:buAutoNum type="alphaLcParenR"/>
            </a:pPr>
            <a:endParaRPr lang="et-EE" sz="2200" smtClean="0"/>
          </a:p>
          <a:p>
            <a:pPr marL="571500" indent="-571500" eaLnBrk="1" hangingPunct="1">
              <a:lnSpc>
                <a:spcPct val="90000"/>
              </a:lnSpc>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t-EE" sz="2200" smtClean="0"/>
              <a:t>b) postmodernism on modernismi reflektsioon, ta sisaldab immanentselt ka modernismi ehk eeldab seda. St postmodernism eksisteerib </a:t>
            </a:r>
            <a:r>
              <a:rPr lang="et-EE" sz="2200" smtClean="0">
                <a:solidFill>
                  <a:srgbClr val="CC3300"/>
                </a:solidFill>
              </a:rPr>
              <a:t>modernismi tõttu</a:t>
            </a:r>
            <a:r>
              <a:rPr lang="et-EE" sz="2200" smtClean="0"/>
              <a:t>.</a:t>
            </a:r>
            <a:endParaRPr lang="en-US" sz="2200" smtClean="0"/>
          </a:p>
        </p:txBody>
      </p:sp>
      <p:pic>
        <p:nvPicPr>
          <p:cNvPr id="7171" name="Picture 4" descr="postmodernism"/>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859338" y="1844675"/>
            <a:ext cx="4038600" cy="242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5"/>
          <p:cNvSpPr txBox="1">
            <a:spLocks noChangeArrowheads="1"/>
          </p:cNvSpPr>
          <p:nvPr/>
        </p:nvSpPr>
        <p:spPr bwMode="auto">
          <a:xfrm>
            <a:off x="5272088" y="4579938"/>
            <a:ext cx="31591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http://x.unix.se/etc/postmodernism.jpg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600" smtClean="0"/>
              <a:t>3.3. Postmodernistliku mõtlemise eripärad</a:t>
            </a:r>
            <a:endParaRPr lang="en-US" sz="3600" smtClean="0"/>
          </a:p>
        </p:txBody>
      </p:sp>
      <p:sp>
        <p:nvSpPr>
          <p:cNvPr id="8195" name="Rectangle 3"/>
          <p:cNvSpPr>
            <a:spLocks noGrp="1" noChangeArrowheads="1"/>
          </p:cNvSpPr>
          <p:nvPr>
            <p:ph type="body" sz="half" idx="1"/>
          </p:nvPr>
        </p:nvSpPr>
        <p:spPr bwMode="auto">
          <a:xfrm>
            <a:off x="468313" y="1773238"/>
            <a:ext cx="3970337" cy="43243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Olulisel kohal on </a:t>
            </a:r>
            <a:r>
              <a:rPr lang="et-EE" sz="2800" smtClean="0">
                <a:solidFill>
                  <a:srgbClr val="CC3300"/>
                </a:solidFill>
              </a:rPr>
              <a:t>mininarratiivid</a:t>
            </a:r>
            <a:r>
              <a:rPr lang="et-EE" sz="2800" smtClean="0"/>
              <a:t>, lood, mis selgitavad väikeseid asju, kohalikke sündmusi, mitte universaalseid kontseptsioone.</a:t>
            </a:r>
          </a:p>
          <a:p>
            <a:pPr eaLnBrk="1" hangingPunct="1"/>
            <a:endParaRPr lang="en-US" sz="2800" smtClean="0"/>
          </a:p>
        </p:txBody>
      </p:sp>
      <p:pic>
        <p:nvPicPr>
          <p:cNvPr id="8196" name="Picture 4" descr="postmodernism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5580063" y="1628775"/>
            <a:ext cx="3033712" cy="4411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bwMode="auto">
          <a:xfrm>
            <a:off x="457200" y="1052513"/>
            <a:ext cx="8229600" cy="50736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400" smtClean="0"/>
              <a:t>Postmodernsed mininarratiivid on alati situatsioonilised ja ajutised, nad </a:t>
            </a:r>
            <a:r>
              <a:rPr lang="et-EE" sz="2400" smtClean="0">
                <a:solidFill>
                  <a:srgbClr val="CC3300"/>
                </a:solidFill>
              </a:rPr>
              <a:t>ei pretendeeri universaalsusele</a:t>
            </a:r>
            <a:r>
              <a:rPr lang="et-EE" sz="2400" smtClean="0"/>
              <a:t> ega tõele, mõistuslikkusele või stabiilsusele.</a:t>
            </a:r>
          </a:p>
          <a:p>
            <a:pPr eaLnBrk="1" hangingPunct="1"/>
            <a:endParaRPr lang="et-EE" sz="2400" smtClean="0"/>
          </a:p>
          <a:p>
            <a:pPr eaLnBrk="1" hangingPunct="1"/>
            <a:r>
              <a:rPr lang="et-EE" sz="2400" smtClean="0"/>
              <a:t>Postmodernism huvitub teadmise organiseeritusest.</a:t>
            </a:r>
          </a:p>
          <a:p>
            <a:pPr eaLnBrk="1" hangingPunct="1"/>
            <a:endParaRPr lang="et-EE" sz="2400" smtClean="0"/>
          </a:p>
          <a:p>
            <a:pPr eaLnBrk="1" hangingPunct="1"/>
            <a:r>
              <a:rPr lang="et-EE" sz="2400" smtClean="0"/>
              <a:t>Kui modernses ühiskonnas oli teadmine võrdsustatud teadusega ning vastandatud mininarratiividele, siis postmodernses ühiskonnas muutub teadmine </a:t>
            </a:r>
            <a:r>
              <a:rPr lang="et-EE" sz="2400" smtClean="0">
                <a:solidFill>
                  <a:srgbClr val="CC3300"/>
                </a:solidFill>
              </a:rPr>
              <a:t>funktsionaalseks</a:t>
            </a:r>
            <a:r>
              <a:rPr lang="et-EE" sz="2400" smtClean="0"/>
              <a:t> – inimene õpib asju mitte teadmiseks, vaid kasutamiseks.</a:t>
            </a:r>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bwMode="auto">
          <a:xfrm>
            <a:off x="457200" y="692150"/>
            <a:ext cx="8229600" cy="5434013"/>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t-EE" sz="2800" smtClean="0"/>
              <a:t>Seepärast rõhutab tänapäevane hariduspoliitika mitmel pool üha enam konkreetsete oskuste omandamist, mitte aga ebamäärast humanistlikku ideaali (NB! modernse ühiskonna taotlus olla üldiselt teadlik ja saada haritud inimeseks, on olnud humanitaarhariduse ideaal) üldharidusest.</a:t>
            </a:r>
          </a:p>
          <a:p>
            <a:pPr eaLnBrk="1" hangingPunct="1">
              <a:lnSpc>
                <a:spcPct val="90000"/>
              </a:lnSpc>
            </a:pPr>
            <a:endParaRPr lang="et-EE" sz="2800" smtClean="0"/>
          </a:p>
          <a:p>
            <a:pPr eaLnBrk="1" hangingPunct="1">
              <a:lnSpc>
                <a:spcPct val="90000"/>
              </a:lnSpc>
            </a:pPr>
            <a:r>
              <a:rPr lang="et-EE" sz="2800" smtClean="0"/>
              <a:t>Teadmist jagatakse ja korrastatakse varasemast teisiti. Seda on eriti muutnud </a:t>
            </a:r>
            <a:r>
              <a:rPr lang="et-EE" sz="2800" smtClean="0">
                <a:solidFill>
                  <a:srgbClr val="CC3300"/>
                </a:solidFill>
              </a:rPr>
              <a:t>informaatika areng</a:t>
            </a:r>
            <a:r>
              <a:rPr lang="et-EE" sz="2800" smtClean="0"/>
              <a:t>.</a:t>
            </a:r>
            <a:endParaRPr lang="en-US" sz="2800" smtClean="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202</TotalTime>
  <Words>1011</Words>
  <Application>Microsoft Office PowerPoint</Application>
  <PresentationFormat>Ekraaniseanss (4:3)</PresentationFormat>
  <Paragraphs>84</Paragraphs>
  <Slides>19</Slides>
  <Notes>0</Notes>
  <HiddenSlides>0</HiddenSlides>
  <MMClips>0</MMClips>
  <ScaleCrop>false</ScaleCrop>
  <HeadingPairs>
    <vt:vector size="4" baseType="variant">
      <vt:variant>
        <vt:lpstr>Kujundus</vt:lpstr>
      </vt:variant>
      <vt:variant>
        <vt:i4>1</vt:i4>
      </vt:variant>
      <vt:variant>
        <vt:lpstr>Slaidipealkirjad</vt:lpstr>
      </vt:variant>
      <vt:variant>
        <vt:i4>19</vt:i4>
      </vt:variant>
    </vt:vector>
  </HeadingPairs>
  <TitlesOfParts>
    <vt:vector size="20" baseType="lpstr">
      <vt:lpstr>Modèle par défaut</vt:lpstr>
      <vt:lpstr>3. Postmodernism   G3. klasside filosoofiakursus</vt:lpstr>
      <vt:lpstr>3.1. Sissejuhatuseks</vt:lpstr>
      <vt:lpstr>Postmodernistlik on väita (Meos 2002:204), et : </vt:lpstr>
      <vt:lpstr>PowerPointi esitlus</vt:lpstr>
      <vt:lpstr>3.2. Postmodernism kui uus kultuuriparadigma</vt:lpstr>
      <vt:lpstr>PowerPointi esitlus</vt:lpstr>
      <vt:lpstr>3.3. Postmodernistliku mõtlemise eripärad</vt:lpstr>
      <vt:lpstr>PowerPointi esitlus</vt:lpstr>
      <vt:lpstr>PowerPointi esitlus</vt:lpstr>
      <vt:lpstr>PowerPointi esitlus</vt:lpstr>
      <vt:lpstr>PowerPointi esitlus</vt:lpstr>
      <vt:lpstr>PowerPointi esitlus</vt:lpstr>
      <vt:lpstr>PowerPointi esitlus</vt:lpstr>
      <vt:lpstr>3.3.1. Reaalsuse hermeneutika</vt:lpstr>
      <vt:lpstr>PowerPointi esitlus</vt:lpstr>
      <vt:lpstr>PowerPointi esitlus</vt:lpstr>
      <vt:lpstr>3.4. Postmodernism kui kirjanduslik ja kunstiline vool ning arhitektuurisuund</vt:lpstr>
      <vt:lpstr>Kokkuvõte postmodernismist (oska lõpetada lause)</vt:lpstr>
      <vt:lpstr>Kasutatud infoallikad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Twin Blades Green Version</dc:title>
  <dc:creator>www.powerpointstyles.com</dc:creator>
  <cp:lastModifiedBy>kasutaja</cp:lastModifiedBy>
  <cp:revision>28</cp:revision>
  <dcterms:created xsi:type="dcterms:W3CDTF">2009-03-23T15:23:24Z</dcterms:created>
  <dcterms:modified xsi:type="dcterms:W3CDTF">2020-10-25T07:49:58Z</dcterms:modified>
</cp:coreProperties>
</file>