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CCFFCC"/>
    <a:srgbClr val="FFFF99"/>
    <a:srgbClr val="DDDDDD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A922E-9011-4270-9BB0-E697299E2DD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9155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C5DB-A160-45E5-9130-64FF689E7A6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2617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4D55-45E5-4D67-AA4E-7329F34C638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912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B9A2E-46E4-4A0A-B7DB-06110747A3AE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902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8D9EB7-7421-41F3-9F72-4E29C4C0B3B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604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3D6B-47A6-48DC-AA29-ED388A6F13A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029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78A269-D84E-45E5-B6A9-F7F834ADEC5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6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9588-0B7E-4A06-A9A5-21C87918001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40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D195D9-AEFA-4C6E-A3BB-59C29ADB296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018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211A8-6F3F-48BD-B6BB-F93FA7AC891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048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E086BF-C971-4C86-BD74-24AA09AFB9D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684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560AE24-5388-4818-8114-37C75FC9AA8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0" r:id="rId2"/>
    <p:sldLayoutId id="2147483776" r:id="rId3"/>
    <p:sldLayoutId id="2147483771" r:id="rId4"/>
    <p:sldLayoutId id="2147483777" r:id="rId5"/>
    <p:sldLayoutId id="2147483772" r:id="rId6"/>
    <p:sldLayoutId id="2147483778" r:id="rId7"/>
    <p:sldLayoutId id="2147483779" r:id="rId8"/>
    <p:sldLayoutId id="2147483780" r:id="rId9"/>
    <p:sldLayoutId id="2147483773" r:id="rId10"/>
    <p:sldLayoutId id="21474837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imees.ee/1639475/strippari-kooliskaik-sundis-kivilinna-kooli-direktori-vassima" TargetMode="External"/><Relationship Id="rId2" Type="http://schemas.openxmlformats.org/officeDocument/2006/relationships/hyperlink" Target="http://www.eetika.e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seksuaal.weebly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eksuaal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1052513"/>
            <a:ext cx="7772400" cy="1470025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sz="4000" dirty="0" smtClean="0">
                <a:solidFill>
                  <a:schemeClr val="tx2">
                    <a:satMod val="130000"/>
                  </a:schemeClr>
                </a:solidFill>
              </a:rPr>
              <a:t>Sissejuhatus seksuaaleetikasse ja seksuaalsuse olemus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16238" y="2565400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t-EE" altLang="et-EE" sz="3200" i="1" dirty="0" smtClean="0"/>
              <a:t>Praktiline filosoofia</a:t>
            </a:r>
          </a:p>
        </p:txBody>
      </p:sp>
      <p:pic>
        <p:nvPicPr>
          <p:cNvPr id="8196" name="Picture 5" descr="sexuality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171825"/>
            <a:ext cx="34099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t-EE" dirty="0" smtClean="0">
                <a:solidFill>
                  <a:schemeClr val="tx2">
                    <a:satMod val="130000"/>
                  </a:schemeClr>
                </a:solidFill>
              </a:rPr>
              <a:t>Kasutatud allikad</a:t>
            </a:r>
            <a:endParaRPr lang="et-E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et-EE" altLang="et-EE" smtClean="0">
                <a:hlinkClick r:id="rId2"/>
              </a:rPr>
              <a:t>www.eetika.ee</a:t>
            </a:r>
            <a:endParaRPr lang="et-EE" altLang="et-EE" smtClean="0"/>
          </a:p>
          <a:p>
            <a:pPr marL="80963" indent="0">
              <a:buFont typeface="Wingdings 2" pitchFamily="18" charset="2"/>
              <a:buNone/>
            </a:pPr>
            <a:r>
              <a:rPr lang="et-EE" altLang="et-EE" smtClean="0">
                <a:hlinkClick r:id="rId3"/>
              </a:rPr>
              <a:t>http://www.postimees.ee/1639475/strippari-kooliskaik-sundis-kivilinna-kooli-direktori-vassima</a:t>
            </a:r>
            <a:r>
              <a:rPr lang="et-EE" altLang="et-EE" smtClean="0"/>
              <a:t> </a:t>
            </a:r>
          </a:p>
          <a:p>
            <a:pPr marL="80963" indent="0">
              <a:buFont typeface="Wingdings 2" pitchFamily="18" charset="2"/>
              <a:buNone/>
            </a:pPr>
            <a:r>
              <a:rPr lang="et-EE" altLang="et-EE" smtClean="0">
                <a:hlinkClick r:id="rId4"/>
              </a:rPr>
              <a:t>http://aseksuaal.weebly.com/</a:t>
            </a:r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smtClean="0">
                <a:solidFill>
                  <a:schemeClr val="tx2">
                    <a:satMod val="130000"/>
                  </a:schemeClr>
                </a:solidFill>
              </a:rPr>
              <a:t>Mis on seksuaaleetika?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t-EE" altLang="et-EE" smtClean="0"/>
              <a:t>Praktilise eetika osa, mis käsitleb eetilisi küsimusi, mis on seotud </a:t>
            </a:r>
            <a:r>
              <a:rPr lang="et-EE" altLang="et-EE" b="1" smtClean="0"/>
              <a:t>seksuaalkäitumisega</a:t>
            </a:r>
            <a:r>
              <a:rPr lang="et-EE" altLang="et-EE" smtClean="0"/>
              <a:t>, näiteks armastuse, iha, ahistamise jms.</a:t>
            </a:r>
          </a:p>
          <a:p>
            <a:pPr>
              <a:buFontTx/>
              <a:buNone/>
            </a:pPr>
            <a:r>
              <a:rPr lang="et-EE" altLang="et-EE" smtClean="0"/>
              <a:t> </a:t>
            </a:r>
          </a:p>
          <a:p>
            <a:r>
              <a:rPr lang="et-EE" altLang="et-EE" smtClean="0"/>
              <a:t>Seksuaaleetika valdkond tegeleb suguelusse puutuva moraalsuse ning ebamoraalsuse põhjendamisega.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dirty="0" smtClean="0">
                <a:solidFill>
                  <a:schemeClr val="tx2">
                    <a:satMod val="130000"/>
                  </a:schemeClr>
                </a:solidFill>
              </a:rPr>
              <a:t>Sissejuhatuseks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altLang="et-EE" sz="2400" dirty="0" smtClean="0"/>
              <a:t>Tuleta meelde üks näide Eesti elust, mis on seotud seksuaaleetika temaatikaga.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altLang="et-EE" sz="2400" dirty="0" smtClean="0"/>
              <a:t>Mõni aeg tagasi kajastas meedia sündmust, mis leidis aset Tartu Kivilinna Gümnaasiumis. Nimelt tegid spordiklassi poisid naissooesindajatele naistepäevakingituse – kooli aulas astus üles meesstrippar. See tekitas mitmeid küsimusi, sest koos tüdrukutega viibisid üritusel ka naisõpetajad, kes olid hiljem võimetud andma intervjuud. Samal ajal õppisid kõrvalruumides algklassiõpilased. </a:t>
            </a:r>
            <a:r>
              <a:rPr lang="fi-FI" sz="2400" dirty="0"/>
              <a:t>Strippari kooliskäik sundis Kivilinna kooli direktori </a:t>
            </a:r>
            <a:r>
              <a:rPr lang="fi-FI" sz="2400" dirty="0" smtClean="0"/>
              <a:t>vassima</a:t>
            </a:r>
            <a:r>
              <a:rPr lang="et-EE" sz="2400" dirty="0" smtClean="0"/>
              <a:t>.</a:t>
            </a:r>
          </a:p>
          <a:p>
            <a:pPr marL="82296" indent="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t-EE" altLang="et-EE" sz="2400" b="1" dirty="0" smtClean="0"/>
              <a:t>Mõtle, kas </a:t>
            </a:r>
            <a:r>
              <a:rPr lang="et-EE" altLang="et-EE" sz="2400" b="1" dirty="0"/>
              <a:t>see, mis sobib öölokaalidesse, sobib üldjuhul ka kooli?</a:t>
            </a:r>
          </a:p>
          <a:p>
            <a:pPr marL="82296" indent="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t-EE" altLang="et-EE" sz="2400" b="1" dirty="0" smtClean="0"/>
              <a:t>Millistel eetilistel kaalutlustel tuleks taoliste   sündmuste toimumist kooli ruumides ära hoida?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913" y="404813"/>
            <a:ext cx="6897687" cy="4525962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t-EE" altLang="et-EE" sz="4000" b="1" dirty="0" smtClean="0"/>
              <a:t>Seksuaalsuse olemus looduses</a:t>
            </a:r>
            <a:r>
              <a:rPr lang="et-EE" altLang="et-EE" sz="4000" dirty="0" smtClean="0"/>
              <a:t> (üldiseim tähendus) – organismide paljunemisvõime sugulisel teel.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t-EE" altLang="et-EE" sz="4000" dirty="0" smtClean="0"/>
          </a:p>
          <a:p>
            <a:pPr marL="365760" indent="-283464" fontAlgn="auto">
              <a:spcAft>
                <a:spcPts val="0"/>
              </a:spcAft>
              <a:buFontTx/>
              <a:buNone/>
              <a:defRPr/>
            </a:pPr>
            <a:endParaRPr lang="et-EE" altLang="et-EE" dirty="0" smtClean="0"/>
          </a:p>
        </p:txBody>
      </p:sp>
      <p:pic>
        <p:nvPicPr>
          <p:cNvPr id="11267" name="Picture 7" descr="r40124_1017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375"/>
            <a:ext cx="42862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0"/>
            <a:ext cx="7961312" cy="5772150"/>
          </a:xfrm>
        </p:spPr>
        <p:txBody>
          <a:bodyPr>
            <a:noAutofit/>
          </a:bodyPr>
          <a:lstStyle/>
          <a:p>
            <a:pPr marL="82296" indent="0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t-EE" altLang="et-EE" sz="2400" b="1" dirty="0" smtClean="0"/>
              <a:t>Seksuaalsuse olemus inimühiskonnas</a:t>
            </a:r>
            <a:r>
              <a:rPr lang="et-EE" altLang="et-EE" sz="2400" dirty="0" smtClean="0"/>
              <a:t> – see on inimeste </a:t>
            </a:r>
            <a:r>
              <a:rPr lang="et-EE" altLang="et-EE" sz="2400" u="sng" dirty="0" smtClean="0"/>
              <a:t>käitumine</a:t>
            </a:r>
            <a:r>
              <a:rPr lang="et-EE" altLang="et-EE" sz="2400" dirty="0" smtClean="0"/>
              <a:t>, </a:t>
            </a:r>
            <a:r>
              <a:rPr lang="et-EE" altLang="et-EE" sz="2400" u="sng" dirty="0" smtClean="0"/>
              <a:t>eelistus</a:t>
            </a:r>
            <a:r>
              <a:rPr lang="et-EE" altLang="et-EE" sz="2400" dirty="0" smtClean="0"/>
              <a:t> ning </a:t>
            </a:r>
            <a:r>
              <a:rPr lang="et-EE" altLang="et-EE" sz="2400" u="sng" dirty="0" smtClean="0"/>
              <a:t>vajadus</a:t>
            </a:r>
            <a:r>
              <a:rPr lang="et-EE" altLang="et-EE" sz="2400" dirty="0" smtClean="0"/>
              <a:t>, mis on vähemal või rohkemal määral seotud seksuaalse erutusega ning suguelusse puutuvaga.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t-EE" altLang="et-EE" sz="2400" dirty="0" smtClean="0"/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altLang="et-EE" sz="2400" dirty="0" smtClean="0"/>
              <a:t>A. Maslow järgi on seks (üks seksuaaluses väljendustest) üks inimese </a:t>
            </a:r>
            <a:r>
              <a:rPr lang="et-EE" altLang="et-EE" sz="2400" b="1" dirty="0" smtClean="0"/>
              <a:t>põhivajadustest </a:t>
            </a:r>
            <a:r>
              <a:rPr lang="et-EE" altLang="et-EE" sz="2400" dirty="0" smtClean="0"/>
              <a:t>(füsioloogiline).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altLang="et-EE" sz="2400" dirty="0" smtClean="0"/>
              <a:t>Siiski esineb ka aseksuaalsust. 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sz="2400" dirty="0" smtClean="0"/>
              <a:t>Aseksuaal</a:t>
            </a:r>
            <a:r>
              <a:rPr lang="et-EE" sz="2400" dirty="0"/>
              <a:t> on inimene, kes ei koge seksuaalset tõmmet. Erinevalt tsölibaadist, mis on inimese enda valik, on aseksuaalsus orientatsioon.</a:t>
            </a:r>
            <a:br>
              <a:rPr lang="et-EE" sz="2400" dirty="0"/>
            </a:br>
            <a:r>
              <a:rPr lang="et-EE" sz="2400" dirty="0"/>
              <a:t>Aseksuaalsete hulgas on suur variatsioon: igaüks kogeb suhteid, armumisi ja erutust mõnevõrra </a:t>
            </a:r>
            <a:r>
              <a:rPr lang="et-EE" sz="2400" dirty="0" smtClean="0"/>
              <a:t>erinevalt (Allikas: </a:t>
            </a:r>
            <a:r>
              <a:rPr lang="et-EE" altLang="et-EE" sz="2400" dirty="0" smtClean="0">
                <a:hlinkClick r:id="rId2"/>
              </a:rPr>
              <a:t>http</a:t>
            </a:r>
            <a:r>
              <a:rPr lang="et-EE" altLang="et-EE" sz="2400" dirty="0">
                <a:hlinkClick r:id="rId2"/>
              </a:rPr>
              <a:t>://aseksuaal.weebly.com</a:t>
            </a:r>
            <a:r>
              <a:rPr lang="et-EE" altLang="et-EE" sz="2400" dirty="0" smtClean="0">
                <a:hlinkClick r:id="rId2"/>
              </a:rPr>
              <a:t>/</a:t>
            </a:r>
            <a:r>
              <a:rPr lang="et-EE" altLang="et-EE" sz="2400" dirty="0" smtClean="0"/>
              <a:t>).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t-EE" altLang="et-EE" sz="2400" dirty="0" smtClean="0"/>
              <a:t>Seksuaalset tõmmet/vajadust tuleb eristada emotsionaalsest vajadusest, mis on olemas ka aseksuaalsetel inimestel, kes seksuaalsuse väljendamise asemel eelistavad teise inimese isiksust tundma õppida.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sz="4000" smtClean="0">
                <a:solidFill>
                  <a:schemeClr val="tx2">
                    <a:satMod val="130000"/>
                  </a:schemeClr>
                </a:solidFill>
              </a:rPr>
              <a:t>Seksuaalsuse olemus on teema, kus püütakse leida vastuseid järgmistele küsimustele: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989138"/>
            <a:ext cx="7654925" cy="4525962"/>
          </a:xfrm>
        </p:spPr>
        <p:txBody>
          <a:bodyPr>
            <a:normAutofit fontScale="92500" lnSpcReduction="2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 smtClean="0"/>
              <a:t>Milline tähendus on seksuaalaktil?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t-EE" altLang="et-EE" dirty="0" smtClean="0"/>
              <a:t>Mõned näited: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altLang="et-EE" dirty="0"/>
              <a:t>Näitab seda, kellele kuulub “omand” (nt esimene öö kuulus mõisnikule</a:t>
            </a:r>
            <a:r>
              <a:rPr lang="et-EE" altLang="et-EE" dirty="0" smtClean="0"/>
              <a:t>).</a:t>
            </a:r>
            <a:endParaRPr lang="et-EE" altLang="et-EE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altLang="et-EE" dirty="0"/>
              <a:t>Täiskasvanuks saamine (riitused</a:t>
            </a:r>
            <a:r>
              <a:rPr lang="et-EE" altLang="et-EE" dirty="0" smtClean="0"/>
              <a:t>).</a:t>
            </a:r>
            <a:endParaRPr lang="et-EE" altLang="et-EE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altLang="et-EE" dirty="0"/>
              <a:t>Võimalus sugu jätkata (“Saagu teid palju!” – </a:t>
            </a:r>
            <a:r>
              <a:rPr lang="et-EE" altLang="et-EE" dirty="0" smtClean="0"/>
              <a:t>Jumala käsk esimestele inimestele, oluline juutidele ja kristlastele).</a:t>
            </a:r>
            <a:endParaRPr lang="et-EE" altLang="et-EE" dirty="0"/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et-EE" altLang="et-EE" dirty="0"/>
              <a:t>Väärtusliku naudingu kogemine (nt erinevad religioossete riitustega seotud orgiad – egiptlaste viljakuskultused, salaühingute rituaalid, et end nö transsi viia</a:t>
            </a:r>
            <a:r>
              <a:rPr lang="et-EE" altLang="et-EE" dirty="0" smtClean="0"/>
              <a:t>).</a:t>
            </a:r>
            <a:endParaRPr lang="et-EE" altLang="et-EE" dirty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t-EE" alt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t-EE" altLang="et-EE" smtClean="0"/>
              <a:t>2. Mis on iha ja mis on nauding? Augustinus: Iha on halb! (aluseks ristiusu õpetusele).</a:t>
            </a:r>
          </a:p>
          <a:p>
            <a:pPr>
              <a:buFontTx/>
              <a:buNone/>
            </a:pPr>
            <a:r>
              <a:rPr lang="et-EE" altLang="et-EE" smtClean="0"/>
              <a:t>3. Mida tähendab seksuaalsusega seonduv indiviidi ja sootsiumi jaoks? </a:t>
            </a:r>
          </a:p>
          <a:p>
            <a:pPr>
              <a:buFontTx/>
              <a:buNone/>
            </a:pPr>
            <a:r>
              <a:rPr lang="et-EE" altLang="et-EE" smtClean="0"/>
              <a:t>   “Seks müüb!” – kaasajal levinuim arusaam.</a:t>
            </a:r>
          </a:p>
          <a:p>
            <a:pPr>
              <a:buFontTx/>
              <a:buNone/>
            </a:pPr>
            <a:r>
              <a:rPr lang="et-EE" altLang="et-EE" smtClean="0"/>
              <a:t>4. Kuidas on seksuaalsuse mõiste aja jooksul muutunud?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sz="4000" smtClean="0">
                <a:solidFill>
                  <a:schemeClr val="tx2">
                    <a:satMod val="130000"/>
                  </a:schemeClr>
                </a:solidFill>
              </a:rPr>
              <a:t>Läbi ajaloo levinud regulatsioonid seoses seksuaalaktiga: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b="1" dirty="0" smtClean="0"/>
              <a:t>Intsestikeeld</a:t>
            </a:r>
            <a:r>
              <a:rPr lang="et-EE" altLang="et-EE" dirty="0" smtClean="0"/>
              <a:t> (üks esimesi keelde), psühhoanalüütikud väidavad, et </a:t>
            </a:r>
            <a:r>
              <a:rPr lang="et-EE" altLang="et-EE" i="1" dirty="0" smtClean="0"/>
              <a:t>oidipuse kompleks</a:t>
            </a:r>
            <a:r>
              <a:rPr lang="et-EE" altLang="et-EE" dirty="0" smtClean="0"/>
              <a:t> on mäss selle vastu.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 smtClean="0"/>
              <a:t>Seksuaalvahekorra keeld menstruatsiooni ajal (juudid, kristlased).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 smtClean="0"/>
              <a:t>Eaga seotud piirangud (nt siin võib olla aluseks kindel vanus, suguküpsus, esimene menstruatsioon).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 smtClean="0"/>
              <a:t>Seksuaalakti </a:t>
            </a:r>
            <a:r>
              <a:rPr lang="et-EE" altLang="et-EE" dirty="0"/>
              <a:t>keelamine vastu tahtmist (vägistamise taunimine)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endParaRPr lang="et-EE" alt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4450"/>
            <a:ext cx="7294563" cy="1790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t-EE" altLang="et-EE" sz="4000" dirty="0" smtClean="0">
                <a:solidFill>
                  <a:schemeClr val="tx2">
                    <a:satMod val="130000"/>
                  </a:schemeClr>
                </a:solidFill>
              </a:rPr>
              <a:t>Millised võiksid olla ühiskonna poolt rangelt kontrollitud seksuaalsuse tagajärjed?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03350" y="1863725"/>
            <a:ext cx="7294563" cy="4959350"/>
          </a:xfrm>
        </p:spPr>
        <p:txBody>
          <a:bodyPr>
            <a:normAutofit fontScale="92500" lnSpcReduction="20000"/>
          </a:bodyPr>
          <a:lstStyle/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t-EE" altLang="et-EE" dirty="0" smtClean="0"/>
              <a:t>Mõned võimalikud variandid (neid on soodustanud nt noorte karm kasvatamine religioossetes ringkondades):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/>
              <a:t>s</a:t>
            </a:r>
            <a:r>
              <a:rPr lang="et-EE" altLang="et-EE" dirty="0" smtClean="0"/>
              <a:t>eksuaalsusega seotud valehäbi, sest oma seksuaalsuse avastamine on taunitud, nii võivad tekkida seksuaalsusega seotud tabud, mis mõjutavad inimese käitumist hilisemas elus;</a:t>
            </a:r>
          </a:p>
          <a:p>
            <a:pPr marL="609600" indent="-609600" fontAlgn="auto">
              <a:lnSpc>
                <a:spcPct val="9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et-EE" altLang="et-EE" dirty="0"/>
              <a:t>s</a:t>
            </a:r>
            <a:r>
              <a:rPr lang="et-EE" altLang="et-EE" dirty="0" smtClean="0"/>
              <a:t>eksuaalvägivalla kasv liiga rangete piirangute ja kontrolli tõttu.  Siit tekib küsimus: </a:t>
            </a:r>
            <a:r>
              <a:rPr lang="et-EE" altLang="et-EE" b="1" dirty="0" smtClean="0"/>
              <a:t>kas ühiskonnal/riigil/inimeste grupil on õigus eirata inimese füsioloogilisi põhivajadusi?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2871</TotalTime>
  <Words>481</Words>
  <Application>Microsoft Office PowerPoint</Application>
  <PresentationFormat>Ekraaniseanss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16" baseType="lpstr">
      <vt:lpstr>Arial</vt:lpstr>
      <vt:lpstr>Gill Sans MT</vt:lpstr>
      <vt:lpstr>Wingdings 2</vt:lpstr>
      <vt:lpstr>Verdana</vt:lpstr>
      <vt:lpstr>Calibri</vt:lpstr>
      <vt:lpstr>Solstice</vt:lpstr>
      <vt:lpstr>Sissejuhatus seksuaaleetikasse ja seksuaalsuse olemus</vt:lpstr>
      <vt:lpstr>Mis on seksuaaleetika?</vt:lpstr>
      <vt:lpstr>Sissejuhatuseks</vt:lpstr>
      <vt:lpstr>PowerPointi esitlus</vt:lpstr>
      <vt:lpstr>PowerPointi esitlus</vt:lpstr>
      <vt:lpstr>Seksuaalsuse olemus on teema, kus püütakse leida vastuseid järgmistele küsimustele:</vt:lpstr>
      <vt:lpstr>PowerPointi esitlus</vt:lpstr>
      <vt:lpstr>Läbi ajaloo levinud regulatsioonid seoses seksuaalaktiga:</vt:lpstr>
      <vt:lpstr>Millised võiksid olla ühiskonna poolt rangelt kontrollitud seksuaalsuse tagajärjed?</vt:lpstr>
      <vt:lpstr>Kasutatud allikad</vt:lpstr>
    </vt:vector>
  </TitlesOfParts>
  <Company>Kool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Sissejuhatus seksuaaleetikasse ja seksuaalsuse olemus</dc:title>
  <dc:creator>peedus</dc:creator>
  <cp:lastModifiedBy>kasutaja</cp:lastModifiedBy>
  <cp:revision>77</cp:revision>
  <dcterms:created xsi:type="dcterms:W3CDTF">2009-03-23T17:29:42Z</dcterms:created>
  <dcterms:modified xsi:type="dcterms:W3CDTF">2019-05-14T08:17:55Z</dcterms:modified>
</cp:coreProperties>
</file>