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96" d="100"/>
          <a:sy n="96" d="100"/>
        </p:scale>
        <p:origin x="-134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987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204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914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330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290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7159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347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509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802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334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281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62F2-9659-4D0C-979D-CB22EB68B2FD}" type="datetimeFigureOut">
              <a:rPr lang="et-EE" smtClean="0"/>
              <a:t>04.04.2019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0DDA-D2E3-47AD-9AE3-3631FA73760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927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counter.net/" TargetMode="External"/><Relationship Id="rId2" Type="http://schemas.openxmlformats.org/officeDocument/2006/relationships/hyperlink" Target="https://www.youtube.com/watch?v=UOPSx4AEsF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losoofialeht.weebly.com/" TargetMode="External"/><Relationship Id="rId2" Type="http://schemas.openxmlformats.org/officeDocument/2006/relationships/hyperlink" Target="https://www.youtube.com/watch?v=0PUrBrpb4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losoofialeht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Õpimapi ülesanded 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Kevad 2019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4410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>
            <a:normAutofit fontScale="90000"/>
          </a:bodyPr>
          <a:lstStyle/>
          <a:p>
            <a:r>
              <a:rPr lang="et-EE" dirty="0"/>
              <a:t>9</a:t>
            </a:r>
            <a:r>
              <a:rPr lang="et-EE" dirty="0" smtClean="0"/>
              <a:t>. töö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49" y="1052736"/>
            <a:ext cx="11952651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300" b="1" smtClean="0"/>
              <a:t>Loo õpimapis uus </a:t>
            </a:r>
            <a:r>
              <a:rPr lang="et-EE" sz="2300" b="1" i="1" dirty="0" smtClean="0"/>
              <a:t>Tab</a:t>
            </a:r>
            <a:r>
              <a:rPr lang="et-EE" sz="2300" b="1" dirty="0" smtClean="0"/>
              <a:t> nimega </a:t>
            </a:r>
            <a:r>
              <a:rPr lang="et-EE" sz="2300" b="1" i="1" dirty="0">
                <a:solidFill>
                  <a:srgbClr val="FF0000"/>
                </a:solidFill>
              </a:rPr>
              <a:t>9</a:t>
            </a:r>
            <a:r>
              <a:rPr lang="et-EE" sz="2300" b="1" i="1" dirty="0" smtClean="0">
                <a:solidFill>
                  <a:srgbClr val="FF0000"/>
                </a:solidFill>
              </a:rPr>
              <a:t>. Globaalprobleemid</a:t>
            </a:r>
          </a:p>
          <a:p>
            <a:pPr marL="0" indent="0">
              <a:buNone/>
            </a:pPr>
            <a:r>
              <a:rPr lang="et-EE" sz="2300" b="1" dirty="0" smtClean="0"/>
              <a:t>Leia vastav fail Ühiskonnaõpetus II alt, õpikust on teemast juttu peatükis 7.3.</a:t>
            </a:r>
          </a:p>
          <a:p>
            <a:pPr marL="0" indent="0">
              <a:buNone/>
            </a:pPr>
            <a:r>
              <a:rPr lang="et-EE" sz="2300" b="1" dirty="0" smtClean="0"/>
              <a:t>Pilte </a:t>
            </a:r>
            <a:r>
              <a:rPr lang="et-EE" sz="2300" b="1" dirty="0"/>
              <a:t>vaadates vasta järgmistele küsimustele: </a:t>
            </a:r>
            <a:endParaRPr lang="et-EE" sz="2300" b="1" dirty="0" smtClean="0"/>
          </a:p>
          <a:p>
            <a:pPr marL="514350" indent="-514350">
              <a:buAutoNum type="alphaLcParenR"/>
            </a:pPr>
            <a:r>
              <a:rPr lang="et-EE" sz="2300" b="1" dirty="0" smtClean="0"/>
              <a:t>millisele </a:t>
            </a:r>
            <a:r>
              <a:rPr lang="et-EE" sz="2300" b="1" dirty="0"/>
              <a:t>probleemile juhib pilt tähelepanu</a:t>
            </a:r>
            <a:r>
              <a:rPr lang="et-EE" sz="2300" b="1" dirty="0" smtClean="0"/>
              <a:t>?;</a:t>
            </a:r>
          </a:p>
          <a:p>
            <a:pPr marL="514350" indent="-514350">
              <a:buAutoNum type="alphaLcParenR"/>
            </a:pPr>
            <a:r>
              <a:rPr lang="et-EE" sz="2300" b="1" dirty="0" smtClean="0"/>
              <a:t>kas </a:t>
            </a:r>
            <a:r>
              <a:rPr lang="et-EE" sz="2300" b="1" dirty="0"/>
              <a:t>tegu on keskkonna- või sotsiaalprobleemiga</a:t>
            </a:r>
            <a:r>
              <a:rPr lang="et-EE" sz="2300" b="1" dirty="0" smtClean="0"/>
              <a:t>?; </a:t>
            </a:r>
          </a:p>
          <a:p>
            <a:pPr marL="514350" indent="-514350">
              <a:buAutoNum type="alphaLcParenR"/>
            </a:pPr>
            <a:r>
              <a:rPr lang="et-EE" sz="2300" b="1" dirty="0" smtClean="0"/>
              <a:t>kui </a:t>
            </a:r>
            <a:r>
              <a:rPr lang="et-EE" sz="2300" b="1" dirty="0"/>
              <a:t>tõsise inimkonda ähvardava probleemiga on Sinu hinnangul tegu? (vajaduse korral otsi oma hinnangu tõestuseks fakte internetist, sellisel juhul viita alati allikale).</a:t>
            </a:r>
          </a:p>
          <a:p>
            <a:pPr marL="0" indent="0">
              <a:buNone/>
            </a:pPr>
            <a:r>
              <a:rPr lang="et-EE" sz="2300" b="1" dirty="0" smtClean="0">
                <a:solidFill>
                  <a:srgbClr val="0070C0"/>
                </a:solidFill>
              </a:rPr>
              <a:t>Vastata võib näiteks nii:   </a:t>
            </a:r>
          </a:p>
          <a:p>
            <a:pPr marL="0" indent="0">
              <a:buNone/>
            </a:pPr>
            <a:r>
              <a:rPr lang="et-EE" sz="2300" b="1" dirty="0" smtClean="0">
                <a:solidFill>
                  <a:srgbClr val="0070C0"/>
                </a:solidFill>
              </a:rPr>
              <a:t>1. pilt</a:t>
            </a:r>
          </a:p>
          <a:p>
            <a:pPr marL="457200" indent="-457200">
              <a:buAutoNum type="alphaLcParenR"/>
            </a:pPr>
            <a:r>
              <a:rPr lang="et-EE" sz="2300" b="1" dirty="0" smtClean="0">
                <a:solidFill>
                  <a:srgbClr val="0070C0"/>
                </a:solidFill>
              </a:rPr>
              <a:t>inimkaubandus</a:t>
            </a:r>
            <a:endParaRPr lang="et-EE" sz="2300" b="1" dirty="0">
              <a:solidFill>
                <a:srgbClr val="0070C0"/>
              </a:solidFill>
            </a:endParaRPr>
          </a:p>
          <a:p>
            <a:pPr marL="457200" indent="-457200">
              <a:buAutoNum type="alphaLcParenR"/>
            </a:pPr>
            <a:r>
              <a:rPr lang="et-EE" sz="2300" b="1" dirty="0" smtClean="0">
                <a:solidFill>
                  <a:srgbClr val="0070C0"/>
                </a:solidFill>
              </a:rPr>
              <a:t>sotsiaalprobleem</a:t>
            </a:r>
          </a:p>
          <a:p>
            <a:pPr marL="457200" indent="-457200">
              <a:buAutoNum type="alphaLcParenR"/>
            </a:pPr>
            <a:r>
              <a:rPr lang="et-EE" sz="2300" b="1" dirty="0">
                <a:solidFill>
                  <a:srgbClr val="0070C0"/>
                </a:solidFill>
              </a:rPr>
              <a:t>v</a:t>
            </a:r>
            <a:r>
              <a:rPr lang="et-EE" sz="2300" b="1" dirty="0" smtClean="0">
                <a:solidFill>
                  <a:srgbClr val="0070C0"/>
                </a:solidFill>
              </a:rPr>
              <a:t>äga tõsine, sest …. </a:t>
            </a:r>
            <a:r>
              <a:rPr lang="et-EE" sz="2300" b="1" dirty="0" smtClean="0"/>
              <a:t>(lisad siia aruka põhjenduse või kõneka fakti)</a:t>
            </a:r>
          </a:p>
          <a:p>
            <a:pPr marL="457200" indent="-457200">
              <a:buAutoNum type="alphaLcParenR"/>
            </a:pPr>
            <a:endParaRPr lang="et-EE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28906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048661" cy="49006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Loo uus </a:t>
            </a:r>
            <a:r>
              <a:rPr lang="et-EE" i="1" dirty="0" err="1" smtClean="0"/>
              <a:t>SubTab</a:t>
            </a:r>
            <a:r>
              <a:rPr lang="et-EE" i="1" dirty="0" smtClean="0"/>
              <a:t>:</a:t>
            </a:r>
            <a:r>
              <a:rPr lang="et-EE" dirty="0" smtClean="0"/>
              <a:t> </a:t>
            </a:r>
            <a:r>
              <a:rPr lang="et-EE" b="1" dirty="0" smtClean="0">
                <a:solidFill>
                  <a:srgbClr val="00B050"/>
                </a:solidFill>
              </a:rPr>
              <a:t>9.1. Molenbeek kui terrorismi pealinn</a:t>
            </a:r>
            <a:endParaRPr lang="et-EE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12048661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400" b="1" i="1" dirty="0" smtClean="0">
                <a:solidFill>
                  <a:srgbClr val="0070C0"/>
                </a:solidFill>
              </a:rPr>
              <a:t>Arutluse kirjutamine videomaterjali alusel </a:t>
            </a:r>
            <a:r>
              <a:rPr lang="et-EE" sz="2400" b="1" i="1" dirty="0" smtClean="0">
                <a:solidFill>
                  <a:srgbClr val="0070C0"/>
                </a:solidFill>
                <a:hlinkClick r:id="rId2"/>
              </a:rPr>
              <a:t>(Radar Brüsselis 29.03.2016)</a:t>
            </a:r>
            <a:r>
              <a:rPr lang="et-EE" sz="2400" b="1" i="1" dirty="0">
                <a:solidFill>
                  <a:srgbClr val="0070C0"/>
                </a:solidFill>
              </a:rPr>
              <a:t> </a:t>
            </a:r>
            <a:r>
              <a:rPr lang="et-EE" sz="2400" b="1" i="1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et-EE" sz="2400" b="1" i="1" dirty="0" smtClean="0">
                <a:solidFill>
                  <a:srgbClr val="0070C0"/>
                </a:solidFill>
                <a:hlinkClick r:id="rId2"/>
              </a:rPr>
              <a:t>www.youtube.com/watch?v=UOPSx4AEsFo</a:t>
            </a:r>
            <a:r>
              <a:rPr lang="et-EE" sz="2400" b="1" i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t-EE" sz="2000" b="1" dirty="0" smtClean="0"/>
              <a:t>Sissejuhatav küsimus: </a:t>
            </a:r>
            <a:r>
              <a:rPr lang="et-EE" sz="2000" b="1" i="1" dirty="0" smtClean="0"/>
              <a:t>Mis on iseloomulik Molenbeekile (asukoht, elanikkond, religioon, tegevusalad, asustustihedus)?</a:t>
            </a:r>
          </a:p>
          <a:p>
            <a:pPr marL="0" indent="0">
              <a:buNone/>
            </a:pPr>
            <a:r>
              <a:rPr lang="et-EE" sz="2000" b="1" u="sng" dirty="0" smtClean="0"/>
              <a:t>Põhiküsimus, millele tuleb arutlust kirjutades vastata:</a:t>
            </a:r>
            <a:r>
              <a:rPr lang="et-EE" sz="2000" dirty="0" smtClean="0"/>
              <a:t> </a:t>
            </a:r>
            <a:r>
              <a:rPr lang="et-EE" sz="2000" b="1" i="1" dirty="0" smtClean="0">
                <a:solidFill>
                  <a:srgbClr val="C00000"/>
                </a:solidFill>
              </a:rPr>
              <a:t>Mida tuleks teha (riigi, riikide, rahvusvaheliste organisatsioonide poolt), et Molenbeeki poleks enam alust nimetada Euroopa terrorismi pealinnaks?</a:t>
            </a:r>
          </a:p>
          <a:p>
            <a:pPr marL="0" indent="0">
              <a:buNone/>
            </a:pPr>
            <a:r>
              <a:rPr lang="et-EE" sz="2000" b="1" dirty="0" smtClean="0"/>
              <a:t>Abistavad küsimused, mida võiks teemaarenduses veel puudutada (vähemalt kahte neist):</a:t>
            </a:r>
          </a:p>
          <a:p>
            <a:pPr marL="457200" indent="-457200">
              <a:buAutoNum type="arabicPeriod"/>
            </a:pPr>
            <a:r>
              <a:rPr lang="et-EE" sz="2000" b="1" i="1" dirty="0" smtClean="0"/>
              <a:t>Kuidas </a:t>
            </a:r>
            <a:r>
              <a:rPr lang="et-EE" sz="2000" b="1" i="1" dirty="0"/>
              <a:t>ära hoida uusi rünnakuid, mida võidakse kavandada Molenbeekist</a:t>
            </a:r>
            <a:r>
              <a:rPr lang="et-EE" sz="2000" b="1" i="1" dirty="0" smtClean="0"/>
              <a:t>?</a:t>
            </a:r>
          </a:p>
          <a:p>
            <a:pPr marL="457200" indent="-457200">
              <a:buAutoNum type="arabicPeriod"/>
            </a:pPr>
            <a:r>
              <a:rPr lang="et-EE" sz="2000" b="1" i="1" dirty="0" smtClean="0"/>
              <a:t>Kuidas </a:t>
            </a:r>
            <a:r>
              <a:rPr lang="et-EE" sz="2000" b="1" i="1" dirty="0"/>
              <a:t>tõkestada noorte eurooplaste </a:t>
            </a:r>
            <a:r>
              <a:rPr lang="et-EE" sz="2000" b="1" i="1" dirty="0" smtClean="0"/>
              <a:t>radikaliseerumist?</a:t>
            </a:r>
          </a:p>
          <a:p>
            <a:pPr marL="457200" indent="-457200">
              <a:buAutoNum type="arabicPeriod"/>
            </a:pPr>
            <a:r>
              <a:rPr lang="et-EE" sz="2000" b="1" i="1" dirty="0" smtClean="0"/>
              <a:t>Kas </a:t>
            </a:r>
            <a:r>
              <a:rPr lang="et-EE" sz="2000" b="1" i="1" dirty="0"/>
              <a:t>Belgia integratsioonipoliitika on läbi </a:t>
            </a:r>
            <a:r>
              <a:rPr lang="et-EE" sz="2000" b="1" i="1" dirty="0" smtClean="0"/>
              <a:t>kukkunud?</a:t>
            </a:r>
          </a:p>
          <a:p>
            <a:pPr marL="457200" indent="-457200">
              <a:buAutoNum type="arabicPeriod"/>
            </a:pPr>
            <a:r>
              <a:rPr lang="et-EE" sz="2000" b="1" i="1" dirty="0" smtClean="0"/>
              <a:t>Kas </a:t>
            </a:r>
            <a:r>
              <a:rPr lang="et-EE" sz="2000" b="1" i="1" dirty="0"/>
              <a:t>Brüsseli politsei </a:t>
            </a:r>
            <a:r>
              <a:rPr lang="et-EE" sz="2000" b="1" i="1" dirty="0" smtClean="0"/>
              <a:t>töös esineb Sinu hinnangul vajakajäämisi?</a:t>
            </a:r>
          </a:p>
          <a:p>
            <a:pPr marL="0" indent="0">
              <a:buNone/>
            </a:pPr>
            <a:r>
              <a:rPr lang="et-EE" sz="2000" b="1" dirty="0" smtClean="0"/>
              <a:t>Lõpus võta 1-2 lausega kokku </a:t>
            </a:r>
            <a:r>
              <a:rPr lang="et-EE" sz="2000" b="1" u="sng" dirty="0" smtClean="0"/>
              <a:t>kõige põhilisem</a:t>
            </a:r>
            <a:r>
              <a:rPr lang="et-EE" sz="2000" b="1" dirty="0" smtClean="0"/>
              <a:t>, mida soovisid öelda!</a:t>
            </a:r>
          </a:p>
          <a:p>
            <a:pPr marL="0" indent="0">
              <a:buNone/>
            </a:pPr>
            <a:endParaRPr lang="et-EE" sz="2000" b="1" dirty="0" smtClean="0"/>
          </a:p>
          <a:p>
            <a:pPr marL="0" indent="0">
              <a:buNone/>
            </a:pPr>
            <a:r>
              <a:rPr lang="et-EE" sz="2000" b="1" dirty="0" smtClean="0"/>
              <a:t>Arutluse maht: </a:t>
            </a:r>
            <a:r>
              <a:rPr lang="et-EE" sz="2000" b="1" dirty="0" smtClean="0">
                <a:solidFill>
                  <a:srgbClr val="C00000"/>
                </a:solidFill>
              </a:rPr>
              <a:t>1800-2000 tähemärki (ei sisalda arutluse pealkirja) </a:t>
            </a:r>
          </a:p>
          <a:p>
            <a:pPr marL="0" indent="0">
              <a:buNone/>
            </a:pPr>
            <a:r>
              <a:rPr lang="et-EE" sz="2000" b="1" dirty="0" smtClean="0">
                <a:solidFill>
                  <a:srgbClr val="C00000"/>
                </a:solidFill>
              </a:rPr>
              <a:t>mahtu kontrolli siin: </a:t>
            </a:r>
            <a:r>
              <a:rPr lang="et-EE" sz="2000" dirty="0">
                <a:hlinkClick r:id="rId3"/>
              </a:rPr>
              <a:t>https://wordcounter.net/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87179"/>
            <a:ext cx="868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NB! Seda ülesannet ei pea tegema G3b õpilased, sest teil oli Europarlamendi simulatsioon!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794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10. Euroopa Liit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Loo uus </a:t>
            </a:r>
            <a:r>
              <a:rPr lang="et-EE" dirty="0" err="1" smtClean="0"/>
              <a:t>Tab</a:t>
            </a:r>
            <a:r>
              <a:rPr lang="et-EE" dirty="0" smtClean="0"/>
              <a:t> </a:t>
            </a:r>
            <a:r>
              <a:rPr lang="et-EE" i="1" dirty="0" smtClean="0"/>
              <a:t>10.</a:t>
            </a:r>
            <a:r>
              <a:rPr lang="et-EE" dirty="0" smtClean="0"/>
              <a:t> </a:t>
            </a:r>
            <a:r>
              <a:rPr lang="et-EE" i="1" dirty="0" smtClean="0"/>
              <a:t>Euroopa Liit</a:t>
            </a:r>
          </a:p>
          <a:p>
            <a:pPr marL="0" indent="0">
              <a:buNone/>
            </a:pPr>
            <a:endParaRPr lang="et-EE" i="1" dirty="0"/>
          </a:p>
          <a:p>
            <a:pPr marL="0" indent="0">
              <a:buNone/>
            </a:pPr>
            <a:r>
              <a:rPr lang="et-EE" dirty="0" smtClean="0"/>
              <a:t>Ava </a:t>
            </a:r>
            <a:r>
              <a:rPr lang="et-EE" i="1" dirty="0" smtClean="0"/>
              <a:t>Ühiskonnaõpetus II </a:t>
            </a:r>
            <a:r>
              <a:rPr lang="et-EE" dirty="0" smtClean="0"/>
              <a:t>alt fail </a:t>
            </a:r>
            <a:r>
              <a:rPr lang="et-EE" i="1" dirty="0" smtClean="0"/>
              <a:t>Euroopa Liit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Kirjuta vastused oma õpimappi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Faili ei pea seekord õpimappi viima, piisab vastuste kirjutamisest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30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1. Tab: Majandus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496" y="620688"/>
            <a:ext cx="8784976" cy="623731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t-EE" dirty="0" smtClean="0"/>
              <a:t>Loe läbi, mis on majandus (õpetaja tehtud lühikonspekt)</a:t>
            </a:r>
          </a:p>
          <a:p>
            <a:pPr marL="0" indent="0">
              <a:buNone/>
            </a:pPr>
            <a:r>
              <a:rPr lang="et-EE" dirty="0" smtClean="0"/>
              <a:t>1.1. Majandusterminoloogia – tegeled terminite erinevuse selgitamisega (kokku 10)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1.2. VVVT – tegeled väga väga vaba turu kontseptsiooniga (abiks on nii õpiku ptk 5.1. kui ka internet) –</a:t>
            </a:r>
            <a:r>
              <a:rPr lang="et-EE" i="1" dirty="0" smtClean="0">
                <a:solidFill>
                  <a:srgbClr val="00B050"/>
                </a:solidFill>
              </a:rPr>
              <a:t> VVVT on suurepärane alternatiiv kapitalistlikule mudelile, seda tasub Sul kindlasti uurida!</a:t>
            </a:r>
            <a:endParaRPr lang="et-EE" i="1" dirty="0">
              <a:solidFill>
                <a:srgbClr val="00B05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52739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04864"/>
            <a:ext cx="5618750" cy="277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1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Majanduspoliitika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836712"/>
            <a:ext cx="8856984" cy="5976664"/>
          </a:xfrm>
        </p:spPr>
        <p:txBody>
          <a:bodyPr>
            <a:normAutofit fontScale="92500" lnSpcReduction="10000"/>
          </a:bodyPr>
          <a:lstStyle/>
          <a:p>
            <a:r>
              <a:rPr lang="et-EE" sz="2400" dirty="0"/>
              <a:t>Loo uus Tab nimega „</a:t>
            </a:r>
            <a:r>
              <a:rPr lang="et-EE" sz="2400" b="1" dirty="0">
                <a:solidFill>
                  <a:schemeClr val="accent2"/>
                </a:solidFill>
              </a:rPr>
              <a:t>2. Majanduspoliitika</a:t>
            </a:r>
            <a:r>
              <a:rPr lang="et-EE" sz="2400" dirty="0"/>
              <a:t>“</a:t>
            </a:r>
          </a:p>
          <a:p>
            <a:r>
              <a:rPr lang="et-EE" sz="2400" dirty="0"/>
              <a:t>Sinna alla kirjuta </a:t>
            </a:r>
            <a:r>
              <a:rPr lang="et-EE" sz="2400" b="1" dirty="0"/>
              <a:t>riigi majandustegevuse </a:t>
            </a:r>
            <a:r>
              <a:rPr lang="et-EE" sz="2400" b="1" u="sng" dirty="0"/>
              <a:t>kolm</a:t>
            </a:r>
            <a:r>
              <a:rPr lang="et-EE" sz="2400" b="1" dirty="0"/>
              <a:t> eesmärki</a:t>
            </a:r>
            <a:r>
              <a:rPr lang="et-EE" sz="2400" dirty="0"/>
              <a:t>!</a:t>
            </a:r>
          </a:p>
          <a:p>
            <a:r>
              <a:rPr lang="et-EE" sz="2400" dirty="0"/>
              <a:t>Seejärel jätka konspektiga vastates järgmistele küsimustele (see aitab õppida testiks, märgi juurde ka infoallikas):</a:t>
            </a:r>
          </a:p>
          <a:p>
            <a:pPr marL="0" indent="0">
              <a:buNone/>
            </a:pPr>
            <a:r>
              <a:rPr lang="et-EE" sz="2400" b="1" dirty="0"/>
              <a:t>1. Mis on maks?</a:t>
            </a:r>
            <a:r>
              <a:rPr lang="et-EE" sz="2400" dirty="0"/>
              <a:t> </a:t>
            </a:r>
          </a:p>
          <a:p>
            <a:pPr marL="0" indent="0">
              <a:buNone/>
            </a:pPr>
            <a:r>
              <a:rPr lang="et-EE" sz="2400" b="1" dirty="0"/>
              <a:t>2. Kuidas maksud jagunevad?</a:t>
            </a:r>
            <a:r>
              <a:rPr lang="et-EE" sz="2400" dirty="0"/>
              <a:t> </a:t>
            </a:r>
          </a:p>
          <a:p>
            <a:pPr marL="0" indent="0">
              <a:buNone/>
            </a:pPr>
            <a:r>
              <a:rPr lang="et-EE" sz="2400" b="1" dirty="0"/>
              <a:t>3. Milline maksusüsteem kehtib Eestis?</a:t>
            </a:r>
            <a:r>
              <a:rPr lang="et-EE" sz="2400" dirty="0"/>
              <a:t> </a:t>
            </a:r>
          </a:p>
          <a:p>
            <a:pPr marL="0" indent="0">
              <a:buNone/>
            </a:pPr>
            <a:endParaRPr lang="et-EE" sz="2400" dirty="0"/>
          </a:p>
          <a:p>
            <a:r>
              <a:rPr lang="et-EE" sz="2400" dirty="0"/>
              <a:t>Selle </a:t>
            </a:r>
            <a:r>
              <a:rPr lang="et-EE" sz="2400" i="1" dirty="0"/>
              <a:t>Tabi</a:t>
            </a:r>
            <a:r>
              <a:rPr lang="et-EE" sz="2400" dirty="0"/>
              <a:t> alla loo </a:t>
            </a:r>
            <a:r>
              <a:rPr lang="et-EE" sz="2400" dirty="0">
                <a:solidFill>
                  <a:srgbClr val="FF0000"/>
                </a:solidFill>
              </a:rPr>
              <a:t>Sub Tab </a:t>
            </a:r>
            <a:r>
              <a:rPr lang="et-EE" sz="2400" b="1" dirty="0"/>
              <a:t>„2.1. Maksud ja palk“</a:t>
            </a:r>
          </a:p>
          <a:p>
            <a:r>
              <a:rPr lang="et-EE" sz="2400" dirty="0"/>
              <a:t>Nüüd võta filosoofialehelt (Ühiskonnaõpetus II) kas wordi fail või pdf fail nimega „Maksud ja palk“ ning vii see oma õpimappi! </a:t>
            </a:r>
            <a:r>
              <a:rPr lang="et-EE" sz="2400" i="1" dirty="0"/>
              <a:t>Contenti</a:t>
            </a:r>
            <a:r>
              <a:rPr lang="et-EE" sz="2400" dirty="0"/>
              <a:t> alt vali omale meelepärane vorm, nt Text Media</a:t>
            </a:r>
          </a:p>
          <a:p>
            <a:r>
              <a:rPr lang="et-EE" sz="2400" dirty="0"/>
              <a:t>Vali failis leiduvate ülesannete täitmiseks Sulle sobiv viis (täidad otse kui valisid wordi faili, kirjutad vastused eraldi teksiväljale vms). </a:t>
            </a:r>
            <a:r>
              <a:rPr lang="et-EE" sz="2400" b="1" dirty="0"/>
              <a:t>Igal juhul peaksid vajalikud ülesanded ära tegema! Õpimapis lähevad arvesse lõpuni tehtud ülesanded!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9504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Raha ja pangandus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8721"/>
            <a:ext cx="8229600" cy="5217443"/>
          </a:xfrm>
        </p:spPr>
        <p:txBody>
          <a:bodyPr>
            <a:normAutofit/>
          </a:bodyPr>
          <a:lstStyle/>
          <a:p>
            <a:r>
              <a:rPr lang="et-EE" b="1" dirty="0" smtClean="0"/>
              <a:t>Loo </a:t>
            </a:r>
            <a:r>
              <a:rPr lang="et-EE" b="1" i="1" dirty="0" smtClean="0"/>
              <a:t>Tab</a:t>
            </a:r>
            <a:r>
              <a:rPr lang="et-EE" b="1" dirty="0" smtClean="0"/>
              <a:t> nimega „3. Raha ja pangandus“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Leia filosoofialehelt tööleht </a:t>
            </a:r>
            <a:r>
              <a:rPr lang="et-EE" i="1" dirty="0" smtClean="0"/>
              <a:t>Raha ja pangandus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Kirjuta vastused õpimappi (võid lisada mappi pdf faili ja kirjutada vastused selle kõrvale)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Võid kopeerida ka rtf faili sisu (täidetud tööleht) oma mappi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733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smtClean="0">
                <a:solidFill>
                  <a:srgbClr val="0070C0"/>
                </a:solidFill>
              </a:rPr>
              <a:t>Eesti 25 </a:t>
            </a:r>
            <a:r>
              <a:rPr lang="et-EE" b="1" dirty="0">
                <a:solidFill>
                  <a:srgbClr val="0070C0"/>
                </a:solidFill>
              </a:rPr>
              <a:t>aasta pärast</a:t>
            </a:r>
            <a:r>
              <a:rPr lang="et-EE" dirty="0"/>
              <a:t/>
            </a:r>
            <a:br>
              <a:rPr lang="et-EE" dirty="0"/>
            </a:br>
            <a:r>
              <a:rPr lang="et-EE" sz="2000" dirty="0">
                <a:hlinkClick r:id="rId2"/>
              </a:rPr>
              <a:t>https://www.youtube.com/watch?v=0PUrBrpb4UE</a:t>
            </a:r>
            <a:r>
              <a:rPr lang="et-EE" sz="2000" dirty="0"/>
              <a:t> </a:t>
            </a:r>
            <a:endParaRPr lang="en-US" sz="2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 smtClean="0"/>
              <a:t>Loo uus </a:t>
            </a:r>
            <a:r>
              <a:rPr lang="et-EE" i="1" dirty="0" err="1" smtClean="0"/>
              <a:t>Tab</a:t>
            </a:r>
            <a:r>
              <a:rPr lang="et-EE" dirty="0" smtClean="0"/>
              <a:t> „</a:t>
            </a:r>
            <a:r>
              <a:rPr lang="et-EE" b="1" dirty="0" smtClean="0">
                <a:solidFill>
                  <a:srgbClr val="C00000"/>
                </a:solidFill>
              </a:rPr>
              <a:t>4. Eesti 25 aasta pärast</a:t>
            </a:r>
            <a:r>
              <a:rPr lang="et-EE" dirty="0" smtClean="0"/>
              <a:t>“</a:t>
            </a:r>
          </a:p>
          <a:p>
            <a:pPr marL="0" indent="0">
              <a:buNone/>
            </a:pPr>
            <a:r>
              <a:rPr lang="et-EE" dirty="0" smtClean="0"/>
              <a:t>Sõnasta </a:t>
            </a:r>
            <a:r>
              <a:rPr lang="et-EE" b="1" u="sng" dirty="0" smtClean="0"/>
              <a:t>14 sisukat küsimust </a:t>
            </a:r>
            <a:r>
              <a:rPr lang="et-EE" dirty="0" smtClean="0"/>
              <a:t>(näiteks üks igas käändes). Kirjuta küsimused otse õpimappi. Nummerda küsimused (nii et lugeja näeb kohe, mitu küsimust Sul on). Abiks on fail „Eesti 25 </a:t>
            </a:r>
            <a:r>
              <a:rPr lang="et-EE" dirty="0"/>
              <a:t>aasta pärast</a:t>
            </a:r>
            <a:r>
              <a:rPr lang="et-EE" dirty="0" smtClean="0"/>
              <a:t>“, kuid sellega ei pea arvestama. </a:t>
            </a:r>
            <a:r>
              <a:rPr lang="et-EE" dirty="0"/>
              <a:t>(</a:t>
            </a:r>
            <a:r>
              <a:rPr lang="et-EE" dirty="0">
                <a:hlinkClick r:id="rId3"/>
              </a:rPr>
              <a:t>https://</a:t>
            </a:r>
            <a:r>
              <a:rPr lang="et-EE" dirty="0" smtClean="0">
                <a:hlinkClick r:id="rId3"/>
              </a:rPr>
              <a:t>filosoofialeht.weebly.com</a:t>
            </a:r>
            <a:r>
              <a:rPr lang="et-EE" dirty="0" smtClean="0"/>
              <a:t>).</a:t>
            </a:r>
          </a:p>
          <a:p>
            <a:pPr>
              <a:buFontTx/>
              <a:buChar char="-"/>
            </a:pPr>
            <a:r>
              <a:rPr lang="et-EE" dirty="0" smtClean="0"/>
              <a:t>Küsimus peab puudutama video sisu (töö, haridus, eesti keel).</a:t>
            </a:r>
          </a:p>
          <a:p>
            <a:pPr>
              <a:buFontTx/>
              <a:buChar char="-"/>
            </a:pPr>
            <a:r>
              <a:rPr lang="et-EE" dirty="0" smtClean="0"/>
              <a:t>Sisukas küsimus aitab teemat avada/täpsustada.</a:t>
            </a:r>
          </a:p>
          <a:p>
            <a:pPr>
              <a:buFontTx/>
              <a:buChar char="-"/>
            </a:pPr>
            <a:r>
              <a:rPr lang="et-EE" dirty="0" smtClean="0"/>
              <a:t>Küsimus võib olla ka selline, mis Sinu arvates on video sisuga seotud, kuid millele Sa veel ei oska vastata.</a:t>
            </a:r>
          </a:p>
          <a:p>
            <a:pPr>
              <a:buFontTx/>
              <a:buChar char="-"/>
            </a:pPr>
            <a:r>
              <a:rPr lang="et-EE" dirty="0" smtClean="0"/>
              <a:t>Küsimus võib olla ka selline, mida sooviksid esitada otse presidendile.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-99392"/>
            <a:ext cx="9324528" cy="678599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t-EE" sz="2000" b="1" dirty="0"/>
              <a:t>Loo oma digimapis uus aken nimega </a:t>
            </a:r>
            <a:r>
              <a:rPr lang="et-EE" sz="2000" b="1" dirty="0">
                <a:solidFill>
                  <a:srgbClr val="FF0000"/>
                </a:solidFill>
              </a:rPr>
              <a:t>„5. Teaduspõhine majandus“</a:t>
            </a:r>
          </a:p>
          <a:p>
            <a:pPr>
              <a:buFontTx/>
              <a:buChar char="-"/>
            </a:pPr>
            <a:r>
              <a:rPr lang="et-EE" sz="2000" b="1" dirty="0"/>
              <a:t>On selge, et teaduspõhine majandus saab toimida siis, kui meil on haritud inimesi. Paraku on mitmed talendid kodumaalt lahkunud.</a:t>
            </a:r>
          </a:p>
          <a:p>
            <a:pPr>
              <a:buFontTx/>
              <a:buChar char="-"/>
            </a:pPr>
            <a:r>
              <a:rPr lang="et-EE" sz="2000" b="1" dirty="0"/>
              <a:t>Leia internetist uuringu </a:t>
            </a:r>
            <a:r>
              <a:rPr lang="et-EE" sz="2000" b="1" dirty="0">
                <a:solidFill>
                  <a:srgbClr val="FF0000"/>
                </a:solidFill>
              </a:rPr>
              <a:t>„Talendid koju“ </a:t>
            </a:r>
            <a:r>
              <a:rPr lang="et-EE" sz="2000" b="1" dirty="0"/>
              <a:t>küsitluse tulemused (Tallinn 2010), sellest kirjutati näiteks 20.10.2010 ajalehes Postimees.</a:t>
            </a:r>
          </a:p>
          <a:p>
            <a:pPr>
              <a:buFontTx/>
              <a:buChar char="-"/>
            </a:pPr>
            <a:r>
              <a:rPr lang="et-EE" sz="2000" b="1" dirty="0"/>
              <a:t>Kirjuta oma mappi </a:t>
            </a:r>
            <a:r>
              <a:rPr lang="et-EE" sz="2000" b="1" dirty="0">
                <a:solidFill>
                  <a:srgbClr val="FF0000"/>
                </a:solidFill>
              </a:rPr>
              <a:t>kolm selget järeldust (koos statistikaga) </a:t>
            </a:r>
            <a:r>
              <a:rPr lang="et-EE" sz="2000" b="1" dirty="0"/>
              <a:t>lähtudes nimetatud talentide küsitlusest (seal on mõtlemapanevat statistikat). Lisa viide allikale (nt Postimehe artikli link)!</a:t>
            </a:r>
          </a:p>
          <a:p>
            <a:pPr>
              <a:buFontTx/>
              <a:buChar char="-"/>
            </a:pPr>
            <a:r>
              <a:rPr lang="et-EE" sz="2000" b="1" dirty="0"/>
              <a:t>Samuti lisa samale tekstiväljale selgitused järgmistele teemaga seotud mõistetele: </a:t>
            </a:r>
            <a:r>
              <a:rPr lang="et-EE" sz="2000" b="1" dirty="0">
                <a:solidFill>
                  <a:srgbClr val="FF0000"/>
                </a:solidFill>
              </a:rPr>
              <a:t>inimkapital, elukestev õpe, innovatsioon, loomemajandus </a:t>
            </a:r>
            <a:r>
              <a:rPr lang="et-EE" sz="2000" b="1" dirty="0"/>
              <a:t>(vt õpiku peatükki 6.1.); lisa viide allikale (nt „Allikas: õpik“ või vastav veebilink).</a:t>
            </a:r>
          </a:p>
          <a:p>
            <a:pPr>
              <a:buFontTx/>
              <a:buChar char="-"/>
            </a:pPr>
            <a:r>
              <a:rPr lang="et-EE" sz="2000" b="1" dirty="0"/>
              <a:t>Nüüd loo 5. teema alla alamaken pealkirjaga </a:t>
            </a:r>
            <a:r>
              <a:rPr lang="et-EE" sz="2000" b="1" dirty="0">
                <a:solidFill>
                  <a:srgbClr val="FF0000"/>
                </a:solidFill>
              </a:rPr>
              <a:t>„5.1. Elukestva õppe strateegia“</a:t>
            </a:r>
            <a:r>
              <a:rPr lang="et-EE" sz="2000" b="1" dirty="0"/>
              <a:t>; seejärel leia internetist pdf fail nimega </a:t>
            </a:r>
            <a:r>
              <a:rPr lang="et-EE" sz="2000" b="1" dirty="0">
                <a:solidFill>
                  <a:srgbClr val="FF0000"/>
                </a:solidFill>
              </a:rPr>
              <a:t>„Eesti elukestva õppe strateegia 2020“ </a:t>
            </a:r>
            <a:r>
              <a:rPr lang="et-EE" sz="2000" b="1" dirty="0"/>
              <a:t>ja vii see oma digimappi! See on </a:t>
            </a:r>
            <a:r>
              <a:rPr lang="et-EE" sz="2000" b="1" dirty="0">
                <a:solidFill>
                  <a:srgbClr val="FF0000"/>
                </a:solidFill>
              </a:rPr>
              <a:t>üleriikliku tähtsusega strateegia</a:t>
            </a:r>
            <a:r>
              <a:rPr lang="et-EE" sz="2000" b="1" dirty="0"/>
              <a:t>, sest see puudutab väga olulisi punkte meie hariduselus.</a:t>
            </a:r>
          </a:p>
          <a:p>
            <a:pPr>
              <a:buFontTx/>
              <a:buChar char="-"/>
            </a:pPr>
            <a:r>
              <a:rPr lang="et-EE" sz="2000" b="1" dirty="0"/>
              <a:t>Faili juurde leia võimalus strateegia sisu kommenteerimiseks: </a:t>
            </a:r>
          </a:p>
          <a:p>
            <a:pPr marL="457200" indent="-457200">
              <a:buAutoNum type="arabicPeriod"/>
            </a:pPr>
            <a:r>
              <a:rPr lang="et-EE" sz="2000" b="1" dirty="0">
                <a:solidFill>
                  <a:srgbClr val="0070C0"/>
                </a:solidFill>
              </a:rPr>
              <a:t>milliste strateegiliste eesmärkidega (kokku on seal 5 eesmärki) oled nõus (Sina kui Eesti kodanik)? millistega Sa nõus ei ole?; selgita oma seisukohti (oled õige inimene sõna võtma, sest Sul on ca 12 aastat koolikogemust)!</a:t>
            </a:r>
          </a:p>
          <a:p>
            <a:pPr marL="457200" indent="-457200">
              <a:buAutoNum type="arabicPeriod"/>
            </a:pPr>
            <a:r>
              <a:rPr lang="et-EE" sz="2000" b="1" dirty="0">
                <a:solidFill>
                  <a:srgbClr val="0070C0"/>
                </a:solidFill>
              </a:rPr>
              <a:t>Milliste eesmärkide saavutamine aastaks </a:t>
            </a:r>
            <a:r>
              <a:rPr lang="et-EE" sz="2000" b="1" dirty="0">
                <a:solidFill>
                  <a:srgbClr val="FF0000"/>
                </a:solidFill>
              </a:rPr>
              <a:t>2020</a:t>
            </a:r>
            <a:r>
              <a:rPr lang="et-EE" sz="2000" b="1" dirty="0">
                <a:solidFill>
                  <a:srgbClr val="0070C0"/>
                </a:solidFill>
              </a:rPr>
              <a:t> võiks olla Sinu arvates realistlik/teostatav?  Selgita!</a:t>
            </a:r>
          </a:p>
        </p:txBody>
      </p:sp>
    </p:spTree>
    <p:extLst>
      <p:ext uri="{BB962C8B-B14F-4D97-AF65-F5344CB8AC3E}">
        <p14:creationId xmlns:p14="http://schemas.microsoft.com/office/powerpoint/2010/main" val="2698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Loo uus </a:t>
            </a:r>
            <a:r>
              <a:rPr lang="et-EE" i="1" dirty="0" smtClean="0"/>
              <a:t>Tab:</a:t>
            </a:r>
            <a:r>
              <a:rPr lang="et-EE" dirty="0" smtClean="0"/>
              <a:t> </a:t>
            </a:r>
            <a:r>
              <a:rPr lang="et-EE" b="1" dirty="0">
                <a:solidFill>
                  <a:srgbClr val="00B050"/>
                </a:solidFill>
              </a:rPr>
              <a:t>6</a:t>
            </a:r>
            <a:r>
              <a:rPr lang="et-EE" b="1" dirty="0" smtClean="0">
                <a:solidFill>
                  <a:srgbClr val="00B050"/>
                </a:solidFill>
              </a:rPr>
              <a:t>. Tööturg ja sotsiaalne turvalisus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Võta filosoofialehelt vastav fail, otsusta ise, kas rtf fail või pdf. (Ühiskonnaõpetus II)</a:t>
            </a:r>
          </a:p>
          <a:p>
            <a:pPr marL="0" indent="0">
              <a:buNone/>
            </a:pPr>
            <a:endParaRPr lang="et-EE" smtClean="0"/>
          </a:p>
          <a:p>
            <a:pPr marL="0" indent="0">
              <a:buNone/>
            </a:pPr>
            <a:r>
              <a:rPr lang="et-EE" smtClean="0"/>
              <a:t>Kirjuta </a:t>
            </a:r>
            <a:r>
              <a:rPr lang="et-EE" dirty="0" smtClean="0"/>
              <a:t>vastused digimappi või täida rtf vormingus tööleht!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348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Globaliseeruv majandus</a:t>
            </a:r>
            <a:endParaRPr lang="en-US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 uus </a:t>
            </a:r>
            <a:r>
              <a:rPr lang="et-EE" i="1" dirty="0" err="1" smtClean="0"/>
              <a:t>Tab</a:t>
            </a:r>
            <a:r>
              <a:rPr lang="et-EE" dirty="0" smtClean="0"/>
              <a:t>: </a:t>
            </a:r>
            <a:r>
              <a:rPr lang="et-EE" i="1" dirty="0" smtClean="0"/>
              <a:t>7. Globaliseeruv majandus</a:t>
            </a:r>
          </a:p>
          <a:p>
            <a:endParaRPr lang="et-EE" dirty="0"/>
          </a:p>
          <a:p>
            <a:r>
              <a:rPr lang="et-EE" dirty="0" smtClean="0"/>
              <a:t>Leia </a:t>
            </a:r>
            <a:r>
              <a:rPr lang="et-EE" dirty="0" err="1" smtClean="0"/>
              <a:t>filosoofialehelet</a:t>
            </a:r>
            <a:r>
              <a:rPr lang="et-EE" dirty="0" smtClean="0"/>
              <a:t> fail </a:t>
            </a:r>
            <a:r>
              <a:rPr lang="et-EE" i="1" dirty="0" smtClean="0"/>
              <a:t>Globaliseeruv majandus </a:t>
            </a:r>
            <a:r>
              <a:rPr lang="et-EE" dirty="0" smtClean="0"/>
              <a:t>ning kirjuta vastused õpimappi.</a:t>
            </a:r>
          </a:p>
          <a:p>
            <a:r>
              <a:rPr lang="et-EE" dirty="0" smtClean="0"/>
              <a:t>Otsusta ise, kas tarvis läheb </a:t>
            </a:r>
            <a:r>
              <a:rPr lang="et-EE" dirty="0" err="1" smtClean="0"/>
              <a:t>pdf</a:t>
            </a:r>
            <a:r>
              <a:rPr lang="et-EE" dirty="0" smtClean="0"/>
              <a:t> või </a:t>
            </a:r>
            <a:r>
              <a:rPr lang="et-EE" dirty="0" err="1" smtClean="0"/>
              <a:t>rtf</a:t>
            </a:r>
            <a:r>
              <a:rPr lang="et-EE" dirty="0" smtClean="0"/>
              <a:t> </a:t>
            </a:r>
            <a:r>
              <a:rPr lang="et-EE" smtClean="0"/>
              <a:t>vormingus faili.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49" y="491706"/>
            <a:ext cx="10972800" cy="620688"/>
          </a:xfrm>
        </p:spPr>
        <p:txBody>
          <a:bodyPr>
            <a:normAutofit fontScale="90000"/>
          </a:bodyPr>
          <a:lstStyle/>
          <a:p>
            <a:r>
              <a:rPr lang="et-EE" b="1" dirty="0">
                <a:solidFill>
                  <a:schemeClr val="tx2"/>
                </a:solidFill>
              </a:rPr>
              <a:t>8</a:t>
            </a:r>
            <a:r>
              <a:rPr lang="et-EE" b="1" dirty="0" smtClean="0">
                <a:solidFill>
                  <a:schemeClr val="tx2"/>
                </a:solidFill>
              </a:rPr>
              <a:t>. Välispoliitika</a:t>
            </a:r>
            <a:endParaRPr lang="et-E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2150"/>
            <a:ext cx="10972800" cy="505921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t-EE" dirty="0"/>
              <a:t>l</a:t>
            </a:r>
            <a:r>
              <a:rPr lang="et-EE" dirty="0" smtClean="0"/>
              <a:t>oo digimapis uus </a:t>
            </a:r>
            <a:r>
              <a:rPr lang="et-EE" i="1" dirty="0" smtClean="0"/>
              <a:t>Tab</a:t>
            </a:r>
            <a:r>
              <a:rPr lang="et-EE" dirty="0" smtClean="0"/>
              <a:t> nimega </a:t>
            </a:r>
            <a:r>
              <a:rPr lang="et-EE" b="1" dirty="0"/>
              <a:t>8</a:t>
            </a:r>
            <a:r>
              <a:rPr lang="et-EE" b="1" dirty="0" smtClean="0"/>
              <a:t>. </a:t>
            </a:r>
            <a:r>
              <a:rPr lang="et-EE" b="1" i="1" dirty="0" smtClean="0"/>
              <a:t>Välispoliitika</a:t>
            </a:r>
          </a:p>
          <a:p>
            <a:pPr>
              <a:buFontTx/>
              <a:buChar char="-"/>
            </a:pPr>
            <a:r>
              <a:rPr lang="et-EE" dirty="0"/>
              <a:t>s</a:t>
            </a:r>
            <a:r>
              <a:rPr lang="et-EE" dirty="0" smtClean="0"/>
              <a:t>inna alla pane fail </a:t>
            </a:r>
            <a:r>
              <a:rPr lang="et-EE" i="1" dirty="0" smtClean="0"/>
              <a:t>Välispoliitika</a:t>
            </a:r>
            <a:r>
              <a:rPr lang="et-EE" dirty="0" smtClean="0"/>
              <a:t>, mille leiad filosoofialehelt: </a:t>
            </a:r>
            <a:r>
              <a:rPr lang="et-EE" dirty="0" smtClean="0">
                <a:hlinkClick r:id="rId2"/>
              </a:rPr>
              <a:t>www.filosoofialeht.weebly.com</a:t>
            </a:r>
            <a:r>
              <a:rPr lang="et-EE" dirty="0" smtClean="0"/>
              <a:t>   (Ühiskonnaõpetus II alt)</a:t>
            </a:r>
          </a:p>
          <a:p>
            <a:pPr>
              <a:buFontTx/>
              <a:buChar char="-"/>
            </a:pPr>
            <a:r>
              <a:rPr lang="et-EE" dirty="0" smtClean="0"/>
              <a:t>Loomeinimesed on tihti esitanud oma arvamust (välis)poliitika kohta karikatuurselt;</a:t>
            </a:r>
            <a:r>
              <a:rPr lang="et-EE" dirty="0"/>
              <a:t> </a:t>
            </a:r>
            <a:r>
              <a:rPr lang="et-EE" b="1" dirty="0" smtClean="0">
                <a:solidFill>
                  <a:srgbClr val="0070C0"/>
                </a:solidFill>
              </a:rPr>
              <a:t>Sul tuleb lahti mõtestada/interpreteerida 6 karikatuuri </a:t>
            </a:r>
            <a:r>
              <a:rPr lang="et-EE" dirty="0" smtClean="0"/>
              <a:t>- vaatle karikatuure hoolikalt ning püüa tabada ka detaile!</a:t>
            </a:r>
          </a:p>
          <a:p>
            <a:pPr>
              <a:buFontTx/>
              <a:buChar char="-"/>
            </a:pPr>
            <a:r>
              <a:rPr lang="et-EE" dirty="0" smtClean="0"/>
              <a:t>Kui kasutad karikatuuride mõtestamisel mõnda allikat, siis kindlasti viita!</a:t>
            </a:r>
          </a:p>
          <a:p>
            <a:pPr marL="0" indent="0">
              <a:buNone/>
            </a:pPr>
            <a:endParaRPr lang="et-EE" i="1" dirty="0"/>
          </a:p>
        </p:txBody>
      </p:sp>
    </p:spTree>
    <p:extLst>
      <p:ext uri="{BB962C8B-B14F-4D97-AF65-F5344CB8AC3E}">
        <p14:creationId xmlns:p14="http://schemas.microsoft.com/office/powerpoint/2010/main" val="41079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929</Words>
  <Application>Microsoft Office PowerPoint</Application>
  <PresentationFormat>Kohandatud</PresentationFormat>
  <Paragraphs>96</Paragraphs>
  <Slides>12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3" baseType="lpstr">
      <vt:lpstr>Office Theme</vt:lpstr>
      <vt:lpstr>Õpimapi ülesanded </vt:lpstr>
      <vt:lpstr>1. Tab: Majandus</vt:lpstr>
      <vt:lpstr>Majanduspoliitika</vt:lpstr>
      <vt:lpstr>Raha ja pangandus</vt:lpstr>
      <vt:lpstr>Eesti 25 aasta pärast https://www.youtube.com/watch?v=0PUrBrpb4UE </vt:lpstr>
      <vt:lpstr>PowerPointi esitlus</vt:lpstr>
      <vt:lpstr>PowerPointi esitlus</vt:lpstr>
      <vt:lpstr>Globaliseeruv majandus</vt:lpstr>
      <vt:lpstr>8. Välispoliitika</vt:lpstr>
      <vt:lpstr>9. töö</vt:lpstr>
      <vt:lpstr>Loo uus SubTab: 9.1. Molenbeek kui terrorismi pealinn</vt:lpstr>
      <vt:lpstr>10. Euroopa Liit</vt:lpstr>
    </vt:vector>
  </TitlesOfParts>
  <Company>Audru Kool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Õpimapi ülesanded</dc:title>
  <dc:creator>Peedu Sula</dc:creator>
  <cp:lastModifiedBy>kasutaja</cp:lastModifiedBy>
  <cp:revision>10</cp:revision>
  <dcterms:created xsi:type="dcterms:W3CDTF">2019-03-04T09:24:48Z</dcterms:created>
  <dcterms:modified xsi:type="dcterms:W3CDTF">2019-04-04T17:27:38Z</dcterms:modified>
</cp:coreProperties>
</file>