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7" r:id="rId7"/>
    <p:sldId id="268" r:id="rId8"/>
    <p:sldId id="269" r:id="rId9"/>
    <p:sldId id="270" r:id="rId10"/>
    <p:sldId id="271" r:id="rId11"/>
    <p:sldId id="272" r:id="rId12"/>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0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0C752A-F25D-410A-A7B8-34CBC15BAD81}" type="datetimeFigureOut">
              <a:rPr lang="et-EE" smtClean="0"/>
              <a:t>10.12.2017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DA4793AC-BFB1-4E6B-834D-E9FB76E0F086}" type="slidenum">
              <a:rPr lang="et-EE" smtClean="0"/>
              <a:t>‹#›</a:t>
            </a:fld>
            <a:endParaRPr lang="et-EE"/>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0C752A-F25D-410A-A7B8-34CBC15BAD81}" type="datetimeFigureOut">
              <a:rPr lang="et-EE" smtClean="0"/>
              <a:t>10.12.2017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DA4793AC-BFB1-4E6B-834D-E9FB76E0F086}" type="slidenum">
              <a:rPr lang="et-EE" smtClean="0"/>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0C752A-F25D-410A-A7B8-34CBC15BAD81}" type="datetimeFigureOut">
              <a:rPr lang="et-EE" smtClean="0"/>
              <a:t>10.12.2017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DA4793AC-BFB1-4E6B-834D-E9FB76E0F086}" type="slidenum">
              <a:rPr lang="et-EE" smtClean="0"/>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0C752A-F25D-410A-A7B8-34CBC15BAD81}" type="datetimeFigureOut">
              <a:rPr lang="et-EE" smtClean="0"/>
              <a:t>10.12.2017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DA4793AC-BFB1-4E6B-834D-E9FB76E0F086}" type="slidenum">
              <a:rPr lang="et-EE" smtClean="0"/>
              <a:t>‹#›</a:t>
            </a:fld>
            <a:endParaRPr 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0C752A-F25D-410A-A7B8-34CBC15BAD81}" type="datetimeFigureOut">
              <a:rPr lang="et-EE" smtClean="0"/>
              <a:t>10.12.2017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DA4793AC-BFB1-4E6B-834D-E9FB76E0F086}" type="slidenum">
              <a:rPr lang="et-EE" smtClean="0"/>
              <a:t>‹#›</a:t>
            </a:fld>
            <a:endParaRPr lang="et-EE"/>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0C752A-F25D-410A-A7B8-34CBC15BAD81}" type="datetimeFigureOut">
              <a:rPr lang="et-EE" smtClean="0"/>
              <a:t>10.12.2017</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DA4793AC-BFB1-4E6B-834D-E9FB76E0F086}" type="slidenum">
              <a:rPr lang="et-EE" smtClean="0"/>
              <a:t>‹#›</a:t>
            </a:fld>
            <a:endParaRPr lang="et-E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0C752A-F25D-410A-A7B8-34CBC15BAD81}" type="datetimeFigureOut">
              <a:rPr lang="et-EE" smtClean="0"/>
              <a:t>10.12.2017</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DA4793AC-BFB1-4E6B-834D-E9FB76E0F086}" type="slidenum">
              <a:rPr lang="et-EE" smtClean="0"/>
              <a:t>‹#›</a:t>
            </a:fld>
            <a:endParaRPr lang="et-EE"/>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0C752A-F25D-410A-A7B8-34CBC15BAD81}" type="datetimeFigureOut">
              <a:rPr lang="et-EE" smtClean="0"/>
              <a:t>10.12.2017</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DA4793AC-BFB1-4E6B-834D-E9FB76E0F086}" type="slidenum">
              <a:rPr lang="et-EE" smtClean="0"/>
              <a:t>‹#›</a:t>
            </a:fld>
            <a:endParaRPr 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C752A-F25D-410A-A7B8-34CBC15BAD81}" type="datetimeFigureOut">
              <a:rPr lang="et-EE" smtClean="0"/>
              <a:t>10.12.2017</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DA4793AC-BFB1-4E6B-834D-E9FB76E0F086}" type="slidenum">
              <a:rPr lang="et-EE" smtClean="0"/>
              <a:t>‹#›</a:t>
            </a:fld>
            <a:endParaRPr 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0C752A-F25D-410A-A7B8-34CBC15BAD81}" type="datetimeFigureOut">
              <a:rPr lang="et-EE" smtClean="0"/>
              <a:t>10.12.2017</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DA4793AC-BFB1-4E6B-834D-E9FB76E0F086}" type="slidenum">
              <a:rPr lang="et-EE" smtClean="0"/>
              <a:t>‹#›</a:t>
            </a:fld>
            <a:endParaRPr lang="et-EE"/>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0C752A-F25D-410A-A7B8-34CBC15BAD81}" type="datetimeFigureOut">
              <a:rPr lang="et-EE" smtClean="0"/>
              <a:t>10.12.2017</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DA4793AC-BFB1-4E6B-834D-E9FB76E0F086}" type="slidenum">
              <a:rPr lang="et-EE" smtClean="0"/>
              <a:t>‹#›</a:t>
            </a:fld>
            <a:endParaRPr lang="et-E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40C752A-F25D-410A-A7B8-34CBC15BAD81}" type="datetimeFigureOut">
              <a:rPr lang="et-EE" smtClean="0"/>
              <a:t>10.12.2017</a:t>
            </a:fld>
            <a:endParaRPr lang="et-EE"/>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t-EE"/>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A4793AC-BFB1-4E6B-834D-E9FB76E0F086}" type="slidenum">
              <a:rPr lang="et-EE" smtClean="0"/>
              <a:t>‹#›</a:t>
            </a:fld>
            <a:endParaRPr lang="et-E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indrekmeos.xyz/e_raamat/Meos_I_Filos_pohiprobleemid.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t-EE" dirty="0" smtClean="0"/>
              <a:t>INTUITSIOON</a:t>
            </a:r>
            <a:endParaRPr lang="et-EE" dirty="0"/>
          </a:p>
        </p:txBody>
      </p:sp>
      <p:sp>
        <p:nvSpPr>
          <p:cNvPr id="3" name="Subtitle 2"/>
          <p:cNvSpPr>
            <a:spLocks noGrp="1"/>
          </p:cNvSpPr>
          <p:nvPr>
            <p:ph type="subTitle" idx="1"/>
          </p:nvPr>
        </p:nvSpPr>
        <p:spPr/>
        <p:txBody>
          <a:bodyPr/>
          <a:lstStyle/>
          <a:p>
            <a:r>
              <a:rPr lang="et-EE" i="1" dirty="0" smtClean="0"/>
              <a:t>Kas ja millisel määral tuleks sellega (sotsiaal)teadustes arvestada?</a:t>
            </a:r>
            <a:endParaRPr lang="et-EE" i="1" dirty="0"/>
          </a:p>
        </p:txBody>
      </p:sp>
    </p:spTree>
    <p:extLst>
      <p:ext uri="{BB962C8B-B14F-4D97-AF65-F5344CB8AC3E}">
        <p14:creationId xmlns:p14="http://schemas.microsoft.com/office/powerpoint/2010/main" val="2779123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Edaspidiseks mõtlemiseks</a:t>
            </a:r>
            <a:endParaRPr lang="et-EE" dirty="0"/>
          </a:p>
        </p:txBody>
      </p:sp>
      <p:sp>
        <p:nvSpPr>
          <p:cNvPr id="3" name="Content Placeholder 2"/>
          <p:cNvSpPr>
            <a:spLocks noGrp="1"/>
          </p:cNvSpPr>
          <p:nvPr>
            <p:ph idx="1"/>
          </p:nvPr>
        </p:nvSpPr>
        <p:spPr/>
        <p:txBody>
          <a:bodyPr/>
          <a:lstStyle/>
          <a:p>
            <a:pPr marL="0" indent="0">
              <a:buNone/>
            </a:pPr>
            <a:r>
              <a:rPr lang="et-EE" altLang="et-EE" dirty="0">
                <a:solidFill>
                  <a:srgbClr val="7030A0"/>
                </a:solidFill>
              </a:rPr>
              <a:t>Kas intuitsiooni (nt kontrolltööd kirjutades või keerulisele teaduslikule probleemile lahendust otsides) tuleks </a:t>
            </a:r>
            <a:r>
              <a:rPr lang="et-EE" altLang="et-EE" dirty="0" smtClean="0">
                <a:solidFill>
                  <a:srgbClr val="7030A0"/>
                </a:solidFill>
              </a:rPr>
              <a:t>Sinu hinnangul usaldada </a:t>
            </a:r>
            <a:r>
              <a:rPr lang="et-EE" altLang="et-EE" dirty="0">
                <a:solidFill>
                  <a:srgbClr val="7030A0"/>
                </a:solidFill>
              </a:rPr>
              <a:t>100%? </a:t>
            </a:r>
            <a:endParaRPr lang="et-EE" altLang="et-EE" dirty="0" smtClean="0">
              <a:solidFill>
                <a:srgbClr val="7030A0"/>
              </a:solidFill>
            </a:endParaRPr>
          </a:p>
          <a:p>
            <a:pPr marL="0" indent="0">
              <a:buNone/>
            </a:pPr>
            <a:r>
              <a:rPr lang="et-EE" altLang="et-EE" dirty="0" smtClean="0">
                <a:solidFill>
                  <a:srgbClr val="7030A0"/>
                </a:solidFill>
              </a:rPr>
              <a:t>Miks </a:t>
            </a:r>
            <a:r>
              <a:rPr lang="et-EE" altLang="et-EE" dirty="0">
                <a:solidFill>
                  <a:srgbClr val="7030A0"/>
                </a:solidFill>
              </a:rPr>
              <a:t>on/ei ole inuitsiooni pime usaldamine probleemne tegevus?</a:t>
            </a:r>
          </a:p>
          <a:p>
            <a:pPr marL="0" indent="0">
              <a:buNone/>
            </a:pPr>
            <a:endParaRPr lang="et-EE" dirty="0"/>
          </a:p>
        </p:txBody>
      </p:sp>
    </p:spTree>
    <p:extLst>
      <p:ext uri="{BB962C8B-B14F-4D97-AF65-F5344CB8AC3E}">
        <p14:creationId xmlns:p14="http://schemas.microsoft.com/office/powerpoint/2010/main" val="3005970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Kasutatud allikad</a:t>
            </a:r>
            <a:endParaRPr lang="et-EE" dirty="0"/>
          </a:p>
        </p:txBody>
      </p:sp>
      <p:sp>
        <p:nvSpPr>
          <p:cNvPr id="3" name="Content Placeholder 2"/>
          <p:cNvSpPr>
            <a:spLocks noGrp="1"/>
          </p:cNvSpPr>
          <p:nvPr>
            <p:ph idx="1"/>
          </p:nvPr>
        </p:nvSpPr>
        <p:spPr/>
        <p:txBody>
          <a:bodyPr/>
          <a:lstStyle/>
          <a:p>
            <a:pPr marL="0" indent="0">
              <a:buNone/>
            </a:pPr>
            <a:r>
              <a:rPr lang="et-EE" dirty="0" smtClean="0"/>
              <a:t>Meos, I. </a:t>
            </a:r>
            <a:r>
              <a:rPr lang="fi-FI" i="1" dirty="0"/>
              <a:t>Filosoofia põhiprobleemid</a:t>
            </a:r>
            <a:r>
              <a:rPr lang="fi-FI" dirty="0"/>
              <a:t>. Tallinn, Koolibri </a:t>
            </a:r>
            <a:r>
              <a:rPr lang="fi-FI" dirty="0" smtClean="0"/>
              <a:t>1998</a:t>
            </a:r>
            <a:endParaRPr lang="et-EE" dirty="0" smtClean="0"/>
          </a:p>
          <a:p>
            <a:pPr marL="0" indent="0">
              <a:buNone/>
            </a:pPr>
            <a:endParaRPr lang="et-EE" dirty="0" smtClean="0"/>
          </a:p>
          <a:p>
            <a:pPr marL="0" indent="0">
              <a:buNone/>
            </a:pPr>
            <a:r>
              <a:rPr lang="et-EE" dirty="0" smtClean="0"/>
              <a:t>Meos</a:t>
            </a:r>
            <a:r>
              <a:rPr lang="et-EE" dirty="0"/>
              <a:t>, I. </a:t>
            </a:r>
            <a:r>
              <a:rPr lang="et-EE" i="1" dirty="0"/>
              <a:t>Filosoofia põhiprobleemid. </a:t>
            </a:r>
            <a:r>
              <a:rPr lang="et-EE" dirty="0"/>
              <a:t>2010 (elektrooniline väljaanne)</a:t>
            </a:r>
          </a:p>
          <a:p>
            <a:pPr marL="0" indent="0">
              <a:buNone/>
            </a:pPr>
            <a:r>
              <a:rPr lang="et-EE" u="sng" dirty="0">
                <a:hlinkClick r:id="rId2"/>
              </a:rPr>
              <a:t>http://www.indrekmeos.xyz/e_raamat/Meos_I_Filos_pohiprobleemid.pdf</a:t>
            </a:r>
            <a:r>
              <a:rPr lang="et-EE" dirty="0"/>
              <a:t> </a:t>
            </a:r>
          </a:p>
          <a:p>
            <a:pPr marL="0" indent="0">
              <a:buNone/>
            </a:pPr>
            <a:endParaRPr lang="et-EE" dirty="0"/>
          </a:p>
        </p:txBody>
      </p:sp>
    </p:spTree>
    <p:extLst>
      <p:ext uri="{BB962C8B-B14F-4D97-AF65-F5344CB8AC3E}">
        <p14:creationId xmlns:p14="http://schemas.microsoft.com/office/powerpoint/2010/main" val="1980648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t-EE" altLang="et-EE" sz="3400" smtClean="0"/>
              <a:t>Intuitsioon (ld intueri “teraselt vaatlema”)</a:t>
            </a:r>
          </a:p>
        </p:txBody>
      </p:sp>
      <p:sp>
        <p:nvSpPr>
          <p:cNvPr id="86019" name="Rectangle 3"/>
          <p:cNvSpPr>
            <a:spLocks noGrp="1" noChangeArrowheads="1"/>
          </p:cNvSpPr>
          <p:nvPr>
            <p:ph idx="1"/>
          </p:nvPr>
        </p:nvSpPr>
        <p:spPr/>
        <p:txBody>
          <a:bodyPr/>
          <a:lstStyle/>
          <a:p>
            <a:pPr marL="609600" indent="-609600" eaLnBrk="1" hangingPunct="1">
              <a:lnSpc>
                <a:spcPct val="80000"/>
              </a:lnSpc>
            </a:pPr>
            <a:r>
              <a:rPr lang="et-EE" altLang="et-EE" sz="2800" dirty="0" smtClean="0"/>
              <a:t>Vahel usaldatakse nö </a:t>
            </a:r>
            <a:r>
              <a:rPr lang="et-EE" altLang="et-EE" sz="2800" b="1" dirty="0" smtClean="0"/>
              <a:t>sisetunnet </a:t>
            </a:r>
            <a:r>
              <a:rPr lang="et-EE" altLang="et-EE" sz="2800" dirty="0" smtClean="0"/>
              <a:t>ehk intuitsiooni (mitte teaduslikku teadmist, mõistust ega kogemust)</a:t>
            </a:r>
          </a:p>
          <a:p>
            <a:pPr marL="609600" indent="-609600" eaLnBrk="1" hangingPunct="1">
              <a:lnSpc>
                <a:spcPct val="80000"/>
              </a:lnSpc>
            </a:pPr>
            <a:r>
              <a:rPr lang="et-EE" altLang="et-EE" sz="2800" dirty="0" smtClean="0"/>
              <a:t>Veel sünonüüme argitähenduses:</a:t>
            </a:r>
          </a:p>
          <a:p>
            <a:pPr marL="609600" indent="-609600" eaLnBrk="1" hangingPunct="1">
              <a:lnSpc>
                <a:spcPct val="80000"/>
              </a:lnSpc>
              <a:buFont typeface="Wingdings" pitchFamily="2" charset="2"/>
              <a:buAutoNum type="arabicPeriod"/>
            </a:pPr>
            <a:r>
              <a:rPr lang="et-EE" altLang="et-EE" sz="2800" dirty="0" smtClean="0"/>
              <a:t>Kuues meel</a:t>
            </a:r>
          </a:p>
          <a:p>
            <a:pPr marL="609600" indent="-609600" eaLnBrk="1" hangingPunct="1">
              <a:lnSpc>
                <a:spcPct val="80000"/>
              </a:lnSpc>
              <a:buFont typeface="Wingdings" pitchFamily="2" charset="2"/>
              <a:buAutoNum type="arabicPeriod"/>
            </a:pPr>
            <a:r>
              <a:rPr lang="et-EE" altLang="et-EE" sz="2800" dirty="0" smtClean="0"/>
              <a:t>Kõhutunne</a:t>
            </a:r>
          </a:p>
          <a:p>
            <a:pPr marL="609600" indent="-609600" eaLnBrk="1" hangingPunct="1">
              <a:lnSpc>
                <a:spcPct val="80000"/>
              </a:lnSpc>
              <a:buFont typeface="Wingdings" pitchFamily="2" charset="2"/>
              <a:buAutoNum type="arabicPeriod"/>
            </a:pPr>
            <a:r>
              <a:rPr lang="et-EE" altLang="et-EE" sz="2800" dirty="0" smtClean="0"/>
              <a:t>Vaikiv teadmine</a:t>
            </a:r>
          </a:p>
          <a:p>
            <a:pPr marL="609600" indent="-609600" eaLnBrk="1" hangingPunct="1">
              <a:lnSpc>
                <a:spcPct val="80000"/>
              </a:lnSpc>
              <a:buFont typeface="Wingdings" pitchFamily="2" charset="2"/>
              <a:buAutoNum type="arabicPeriod"/>
            </a:pPr>
            <a:r>
              <a:rPr lang="et-EE" altLang="et-EE" sz="2800" dirty="0" smtClean="0"/>
              <a:t>....</a:t>
            </a:r>
          </a:p>
          <a:p>
            <a:pPr marL="609600" indent="-609600" eaLnBrk="1" hangingPunct="1">
              <a:lnSpc>
                <a:spcPct val="80000"/>
              </a:lnSpc>
              <a:buFont typeface="Wingdings" pitchFamily="2" charset="2"/>
              <a:buAutoNum type="arabicPeriod"/>
            </a:pPr>
            <a:endParaRPr lang="et-EE" altLang="et-EE" sz="2800" dirty="0" smtClean="0"/>
          </a:p>
          <a:p>
            <a:pPr marL="609600" indent="-609600" eaLnBrk="1" hangingPunct="1">
              <a:lnSpc>
                <a:spcPct val="80000"/>
              </a:lnSpc>
              <a:buFont typeface="Wingdings" pitchFamily="2" charset="2"/>
              <a:buNone/>
            </a:pPr>
            <a:r>
              <a:rPr lang="et-EE" altLang="et-EE" sz="2800" dirty="0" smtClean="0"/>
              <a:t>      </a:t>
            </a:r>
            <a:r>
              <a:rPr lang="et-EE" altLang="et-EE" sz="2800" dirty="0" smtClean="0">
                <a:solidFill>
                  <a:srgbClr val="00B050"/>
                </a:solidFill>
              </a:rPr>
              <a:t>Seega: vahel mingi teadusliku probleemi uurimisel mõistus ütleb üht, sisetunne ehk intuitsioon aga sootuks midagi muud</a:t>
            </a:r>
          </a:p>
          <a:p>
            <a:pPr marL="609600" indent="-609600" eaLnBrk="1" hangingPunct="1">
              <a:lnSpc>
                <a:spcPct val="80000"/>
              </a:lnSpc>
              <a:buFont typeface="Wingdings" pitchFamily="2" charset="2"/>
              <a:buNone/>
            </a:pPr>
            <a:endParaRPr lang="et-EE" altLang="et-EE" sz="2800" dirty="0" smtClean="0"/>
          </a:p>
          <a:p>
            <a:pPr marL="609600" indent="-609600" eaLnBrk="1" hangingPunct="1">
              <a:lnSpc>
                <a:spcPct val="80000"/>
              </a:lnSpc>
              <a:buFont typeface="Wingdings" pitchFamily="2" charset="2"/>
              <a:buNone/>
            </a:pPr>
            <a:endParaRPr lang="et-EE" altLang="et-EE" sz="2800" dirty="0" smtClean="0"/>
          </a:p>
        </p:txBody>
      </p:sp>
    </p:spTree>
    <p:extLst>
      <p:ext uri="{BB962C8B-B14F-4D97-AF65-F5344CB8AC3E}">
        <p14:creationId xmlns:p14="http://schemas.microsoft.com/office/powerpoint/2010/main" val="9689754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 calcmode="lin" valueType="num">
                                      <p:cBhvr additive="base">
                                        <p:cTn id="7" dur="500" fill="hold"/>
                                        <p:tgtEl>
                                          <p:spTgt spid="860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60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6019">
                                            <p:txEl>
                                              <p:pRg st="1" end="1"/>
                                            </p:txEl>
                                          </p:spTgt>
                                        </p:tgtEl>
                                        <p:attrNameLst>
                                          <p:attrName>style.visibility</p:attrName>
                                        </p:attrNameLst>
                                      </p:cBhvr>
                                      <p:to>
                                        <p:strVal val="visible"/>
                                      </p:to>
                                    </p:set>
                                    <p:anim calcmode="lin" valueType="num">
                                      <p:cBhvr additive="base">
                                        <p:cTn id="13" dur="500" fill="hold"/>
                                        <p:tgtEl>
                                          <p:spTgt spid="860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60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6019">
                                            <p:txEl>
                                              <p:pRg st="2" end="2"/>
                                            </p:txEl>
                                          </p:spTgt>
                                        </p:tgtEl>
                                        <p:attrNameLst>
                                          <p:attrName>style.visibility</p:attrName>
                                        </p:attrNameLst>
                                      </p:cBhvr>
                                      <p:to>
                                        <p:strVal val="visible"/>
                                      </p:to>
                                    </p:set>
                                    <p:anim calcmode="lin" valueType="num">
                                      <p:cBhvr additive="base">
                                        <p:cTn id="19" dur="500" fill="hold"/>
                                        <p:tgtEl>
                                          <p:spTgt spid="860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60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6019">
                                            <p:txEl>
                                              <p:pRg st="3" end="3"/>
                                            </p:txEl>
                                          </p:spTgt>
                                        </p:tgtEl>
                                        <p:attrNameLst>
                                          <p:attrName>style.visibility</p:attrName>
                                        </p:attrNameLst>
                                      </p:cBhvr>
                                      <p:to>
                                        <p:strVal val="visible"/>
                                      </p:to>
                                    </p:set>
                                    <p:anim calcmode="lin" valueType="num">
                                      <p:cBhvr additive="base">
                                        <p:cTn id="25" dur="500" fill="hold"/>
                                        <p:tgtEl>
                                          <p:spTgt spid="860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60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6019">
                                            <p:txEl>
                                              <p:pRg st="4" end="4"/>
                                            </p:txEl>
                                          </p:spTgt>
                                        </p:tgtEl>
                                        <p:attrNameLst>
                                          <p:attrName>style.visibility</p:attrName>
                                        </p:attrNameLst>
                                      </p:cBhvr>
                                      <p:to>
                                        <p:strVal val="visible"/>
                                      </p:to>
                                    </p:set>
                                    <p:anim calcmode="lin" valueType="num">
                                      <p:cBhvr additive="base">
                                        <p:cTn id="31" dur="500" fill="hold"/>
                                        <p:tgtEl>
                                          <p:spTgt spid="860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60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6019">
                                            <p:txEl>
                                              <p:pRg st="5" end="5"/>
                                            </p:txEl>
                                          </p:spTgt>
                                        </p:tgtEl>
                                        <p:attrNameLst>
                                          <p:attrName>style.visibility</p:attrName>
                                        </p:attrNameLst>
                                      </p:cBhvr>
                                      <p:to>
                                        <p:strVal val="visible"/>
                                      </p:to>
                                    </p:set>
                                    <p:anim calcmode="lin" valueType="num">
                                      <p:cBhvr additive="base">
                                        <p:cTn id="37" dur="500" fill="hold"/>
                                        <p:tgtEl>
                                          <p:spTgt spid="860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60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6019">
                                            <p:txEl>
                                              <p:pRg st="7" end="7"/>
                                            </p:txEl>
                                          </p:spTgt>
                                        </p:tgtEl>
                                        <p:attrNameLst>
                                          <p:attrName>style.visibility</p:attrName>
                                        </p:attrNameLst>
                                      </p:cBhvr>
                                      <p:to>
                                        <p:strVal val="visible"/>
                                      </p:to>
                                    </p:set>
                                    <p:anim calcmode="lin" valueType="num">
                                      <p:cBhvr additive="base">
                                        <p:cTn id="43" dur="500" fill="hold"/>
                                        <p:tgtEl>
                                          <p:spTgt spid="86019">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601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normAutofit fontScale="90000"/>
          </a:bodyPr>
          <a:lstStyle/>
          <a:p>
            <a:pPr eaLnBrk="1" hangingPunct="1"/>
            <a:r>
              <a:rPr lang="et-EE" altLang="et-EE" sz="3400" smtClean="0"/>
              <a:t>Mis siis ikkagi peab olema omane teadusele?</a:t>
            </a:r>
          </a:p>
        </p:txBody>
      </p:sp>
      <p:sp>
        <p:nvSpPr>
          <p:cNvPr id="87043" name="Rectangle 3"/>
          <p:cNvSpPr>
            <a:spLocks noGrp="1" noChangeArrowheads="1"/>
          </p:cNvSpPr>
          <p:nvPr>
            <p:ph idx="1"/>
          </p:nvPr>
        </p:nvSpPr>
        <p:spPr/>
        <p:txBody>
          <a:bodyPr/>
          <a:lstStyle/>
          <a:p>
            <a:pPr marL="609600" indent="-609600" eaLnBrk="1" hangingPunct="1"/>
            <a:r>
              <a:rPr lang="et-EE" altLang="et-EE" dirty="0" smtClean="0"/>
              <a:t>Esitame kaks vastandlikku seisukohta</a:t>
            </a:r>
          </a:p>
          <a:p>
            <a:pPr marL="609600" indent="-609600" eaLnBrk="1" hangingPunct="1"/>
            <a:endParaRPr lang="et-EE" altLang="et-EE" dirty="0" smtClean="0"/>
          </a:p>
          <a:p>
            <a:pPr marL="609600" indent="-609600" eaLnBrk="1" hangingPunct="1">
              <a:buFont typeface="Wingdings" pitchFamily="2" charset="2"/>
              <a:buAutoNum type="arabicPeriod"/>
            </a:pPr>
            <a:r>
              <a:rPr lang="et-EE" altLang="et-EE" dirty="0" smtClean="0">
                <a:solidFill>
                  <a:srgbClr val="FF3300"/>
                </a:solidFill>
              </a:rPr>
              <a:t>Inglise filosoof John Stuart Mill</a:t>
            </a:r>
            <a:r>
              <a:rPr lang="et-EE" altLang="et-EE" dirty="0" smtClean="0"/>
              <a:t>: selged argumendid, täpne sõnastus, seoste loomine</a:t>
            </a:r>
          </a:p>
          <a:p>
            <a:pPr marL="609600" indent="-609600" eaLnBrk="1" hangingPunct="1">
              <a:buFont typeface="Wingdings" pitchFamily="2" charset="2"/>
              <a:buAutoNum type="arabicPeriod"/>
            </a:pPr>
            <a:r>
              <a:rPr lang="et-EE" altLang="et-EE" dirty="0">
                <a:solidFill>
                  <a:srgbClr val="FF3300"/>
                </a:solidFill>
              </a:rPr>
              <a:t>U</a:t>
            </a:r>
            <a:r>
              <a:rPr lang="et-EE" altLang="et-EE" dirty="0" smtClean="0">
                <a:solidFill>
                  <a:srgbClr val="FF3300"/>
                </a:solidFill>
              </a:rPr>
              <a:t>ngari päritolu mõtleja/uurija Michael Polanyi</a:t>
            </a:r>
            <a:r>
              <a:rPr lang="et-EE" altLang="et-EE" dirty="0" smtClean="0"/>
              <a:t>: isiksusekesksus, intellektuaalne kirglikkus, vaikiv teadmine ehk </a:t>
            </a:r>
            <a:r>
              <a:rPr lang="et-EE" altLang="et-EE" b="1" u="sng" dirty="0" smtClean="0"/>
              <a:t>intuitsioon</a:t>
            </a:r>
          </a:p>
          <a:p>
            <a:pPr marL="0" indent="0" eaLnBrk="1" hangingPunct="1">
              <a:buNone/>
            </a:pPr>
            <a:endParaRPr lang="et-EE" altLang="et-EE" b="1" u="sng" dirty="0"/>
          </a:p>
          <a:p>
            <a:pPr marL="0" indent="0" eaLnBrk="1" hangingPunct="1">
              <a:buNone/>
            </a:pPr>
            <a:r>
              <a:rPr lang="et-EE" altLang="et-EE" dirty="0" smtClean="0">
                <a:solidFill>
                  <a:srgbClr val="00B050"/>
                </a:solidFill>
              </a:rPr>
              <a:t>Seega Polanyi arvates tuleks ka teaduses arvestada intuitsiooniga</a:t>
            </a:r>
          </a:p>
        </p:txBody>
      </p:sp>
    </p:spTree>
    <p:extLst>
      <p:ext uri="{BB962C8B-B14F-4D97-AF65-F5344CB8AC3E}">
        <p14:creationId xmlns:p14="http://schemas.microsoft.com/office/powerpoint/2010/main" val="24224224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 calcmode="lin" valueType="num">
                                      <p:cBhvr additive="base">
                                        <p:cTn id="7" dur="500" fill="hold"/>
                                        <p:tgtEl>
                                          <p:spTgt spid="870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70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7043">
                                            <p:txEl>
                                              <p:pRg st="2" end="2"/>
                                            </p:txEl>
                                          </p:spTgt>
                                        </p:tgtEl>
                                        <p:attrNameLst>
                                          <p:attrName>style.visibility</p:attrName>
                                        </p:attrNameLst>
                                      </p:cBhvr>
                                      <p:to>
                                        <p:strVal val="visible"/>
                                      </p:to>
                                    </p:set>
                                    <p:anim calcmode="lin" valueType="num">
                                      <p:cBhvr additive="base">
                                        <p:cTn id="13" dur="500" fill="hold"/>
                                        <p:tgtEl>
                                          <p:spTgt spid="870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70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7043">
                                            <p:txEl>
                                              <p:pRg st="3" end="3"/>
                                            </p:txEl>
                                          </p:spTgt>
                                        </p:tgtEl>
                                        <p:attrNameLst>
                                          <p:attrName>style.visibility</p:attrName>
                                        </p:attrNameLst>
                                      </p:cBhvr>
                                      <p:to>
                                        <p:strVal val="visible"/>
                                      </p:to>
                                    </p:set>
                                    <p:anim calcmode="lin" valueType="num">
                                      <p:cBhvr additive="base">
                                        <p:cTn id="19" dur="500" fill="hold"/>
                                        <p:tgtEl>
                                          <p:spTgt spid="8704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70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7043">
                                            <p:txEl>
                                              <p:pRg st="5" end="5"/>
                                            </p:txEl>
                                          </p:spTgt>
                                        </p:tgtEl>
                                        <p:attrNameLst>
                                          <p:attrName>style.visibility</p:attrName>
                                        </p:attrNameLst>
                                      </p:cBhvr>
                                      <p:to>
                                        <p:strVal val="visible"/>
                                      </p:to>
                                    </p:set>
                                    <p:anim calcmode="lin" valueType="num">
                                      <p:cBhvr additive="base">
                                        <p:cTn id="25" dur="500" fill="hold"/>
                                        <p:tgtEl>
                                          <p:spTgt spid="8704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704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t-EE" b="1" dirty="0" smtClean="0">
                <a:solidFill>
                  <a:schemeClr val="accent1">
                    <a:lumMod val="50000"/>
                  </a:schemeClr>
                </a:solidFill>
              </a:rPr>
              <a:t>Mõtlemiseks</a:t>
            </a:r>
            <a:endParaRPr lang="et-EE" b="1" dirty="0">
              <a:solidFill>
                <a:schemeClr val="accent1">
                  <a:lumMod val="50000"/>
                </a:schemeClr>
              </a:solidFill>
            </a:endParaRPr>
          </a:p>
        </p:txBody>
      </p:sp>
      <p:sp>
        <p:nvSpPr>
          <p:cNvPr id="79875" name="Content Placeholder 2"/>
          <p:cNvSpPr>
            <a:spLocks noGrp="1"/>
          </p:cNvSpPr>
          <p:nvPr>
            <p:ph idx="1"/>
          </p:nvPr>
        </p:nvSpPr>
        <p:spPr/>
        <p:txBody>
          <a:bodyPr/>
          <a:lstStyle/>
          <a:p>
            <a:pPr marL="457200" indent="-457200" eaLnBrk="1" hangingPunct="1">
              <a:buAutoNum type="alphaLcParenR"/>
            </a:pPr>
            <a:r>
              <a:rPr lang="et-EE" altLang="et-EE" dirty="0" smtClean="0">
                <a:solidFill>
                  <a:srgbClr val="7030A0"/>
                </a:solidFill>
              </a:rPr>
              <a:t>Kas tippteadlane (füüsik, geneetik, bioloog jne) peaks teadustöös mingil määral arvestama intuitsiooniga?</a:t>
            </a:r>
          </a:p>
          <a:p>
            <a:pPr marL="457200" indent="-457200" eaLnBrk="1" hangingPunct="1">
              <a:buAutoNum type="alphaLcParenR"/>
            </a:pPr>
            <a:r>
              <a:rPr lang="et-EE" altLang="et-EE" dirty="0" smtClean="0">
                <a:solidFill>
                  <a:srgbClr val="7030A0"/>
                </a:solidFill>
              </a:rPr>
              <a:t>Kas koolis on võimalik olukord, et sooritad kontrolltöö või arvestusliku testi heale hindele üksnes intuitsiooni ehk sisetunde järgi? </a:t>
            </a:r>
          </a:p>
        </p:txBody>
      </p:sp>
    </p:spTree>
    <p:extLst>
      <p:ext uri="{BB962C8B-B14F-4D97-AF65-F5344CB8AC3E}">
        <p14:creationId xmlns:p14="http://schemas.microsoft.com/office/powerpoint/2010/main" val="31090975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normAutofit fontScale="90000"/>
          </a:bodyPr>
          <a:lstStyle/>
          <a:p>
            <a:pPr eaLnBrk="1" hangingPunct="1"/>
            <a:r>
              <a:rPr lang="et-EE" altLang="et-EE" sz="3400" smtClean="0"/>
              <a:t>Eristada </a:t>
            </a:r>
            <a:r>
              <a:rPr lang="et-EE" altLang="et-EE" sz="3400" dirty="0" smtClean="0"/>
              <a:t>saab kolme liiki intuitsiooni (Meos, 2010):</a:t>
            </a:r>
          </a:p>
        </p:txBody>
      </p:sp>
      <p:sp>
        <p:nvSpPr>
          <p:cNvPr id="81923" name="Rectangle 3"/>
          <p:cNvSpPr>
            <a:spLocks noGrp="1" noChangeArrowheads="1"/>
          </p:cNvSpPr>
          <p:nvPr>
            <p:ph idx="1"/>
          </p:nvPr>
        </p:nvSpPr>
        <p:spPr/>
        <p:txBody>
          <a:bodyPr>
            <a:normAutofit/>
          </a:bodyPr>
          <a:lstStyle/>
          <a:p>
            <a:pPr marL="609600" indent="-609600" eaLnBrk="1" hangingPunct="1">
              <a:buFont typeface="Wingdings" pitchFamily="2" charset="2"/>
              <a:buAutoNum type="arabicPeriod"/>
            </a:pPr>
            <a:endParaRPr lang="et-EE" altLang="et-EE" sz="3200" dirty="0" smtClean="0"/>
          </a:p>
          <a:p>
            <a:pPr marL="609600" indent="-609600" eaLnBrk="1" hangingPunct="1">
              <a:buFont typeface="Wingdings" pitchFamily="2" charset="2"/>
              <a:buAutoNum type="arabicPeriod"/>
            </a:pPr>
            <a:r>
              <a:rPr lang="et-EE" altLang="et-EE" sz="3200" dirty="0" smtClean="0"/>
              <a:t>Intuitsioon kui taju</a:t>
            </a:r>
          </a:p>
          <a:p>
            <a:pPr marL="609600" indent="-609600" eaLnBrk="1" hangingPunct="1">
              <a:buFont typeface="Wingdings" pitchFamily="2" charset="2"/>
              <a:buAutoNum type="arabicPeriod"/>
            </a:pPr>
            <a:r>
              <a:rPr lang="et-EE" altLang="et-EE" sz="3200" dirty="0" smtClean="0"/>
              <a:t>Loominguline intuitsioon</a:t>
            </a:r>
          </a:p>
          <a:p>
            <a:pPr marL="609600" indent="-609600" eaLnBrk="1" hangingPunct="1">
              <a:buFont typeface="Wingdings" pitchFamily="2" charset="2"/>
              <a:buAutoNum type="arabicPeriod"/>
            </a:pPr>
            <a:r>
              <a:rPr lang="et-EE" altLang="et-EE" sz="3200" dirty="0" smtClean="0"/>
              <a:t>Intuitsioon kui “kiirendatud arutlus”</a:t>
            </a:r>
          </a:p>
        </p:txBody>
      </p:sp>
    </p:spTree>
    <p:extLst>
      <p:ext uri="{BB962C8B-B14F-4D97-AF65-F5344CB8AC3E}">
        <p14:creationId xmlns:p14="http://schemas.microsoft.com/office/powerpoint/2010/main" val="23214349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t-EE" altLang="et-EE" dirty="0"/>
              <a:t>Intuitsioon kui taju</a:t>
            </a:r>
            <a:br>
              <a:rPr lang="et-EE" altLang="et-EE" dirty="0"/>
            </a:br>
            <a:endParaRPr lang="et-EE" dirty="0"/>
          </a:p>
        </p:txBody>
      </p:sp>
      <p:sp>
        <p:nvSpPr>
          <p:cNvPr id="3" name="Content Placeholder 2"/>
          <p:cNvSpPr>
            <a:spLocks noGrp="1"/>
          </p:cNvSpPr>
          <p:nvPr>
            <p:ph idx="1"/>
          </p:nvPr>
        </p:nvSpPr>
        <p:spPr/>
        <p:txBody>
          <a:bodyPr/>
          <a:lstStyle/>
          <a:p>
            <a:pPr marL="0" indent="0">
              <a:buNone/>
            </a:pPr>
            <a:r>
              <a:rPr lang="et-EE" dirty="0" smtClean="0"/>
              <a:t>Tänu </a:t>
            </a:r>
            <a:r>
              <a:rPr lang="et-EE" dirty="0"/>
              <a:t>intuitsioonile tunneme automaatselt, ilma järele mõtlemata ära tuttavad inimesed, esemed ja kohad, eristame raadiot televiisorist jne. Mõnikord võivad küll tekkida tõrked ning siis peame arutluse abil selgusele jõudma näiteks selles, kas too mees seal on ikka endine klassivend või ei ole. Tänu intuitsioonile mõistame automaatselt ka teksti mõtet, jooniseid, diagramme, metafoore, tingmärke, geograafilisi kaarte jm. Intuitsioon võimaldab nähtu (loetu, kuuldu jne) kiiret interpreteerimist</a:t>
            </a:r>
            <a:r>
              <a:rPr lang="et-EE" dirty="0" smtClean="0"/>
              <a:t>.</a:t>
            </a:r>
          </a:p>
          <a:p>
            <a:pPr marL="0" indent="0">
              <a:buNone/>
            </a:pPr>
            <a:r>
              <a:rPr lang="et-EE" dirty="0" smtClean="0"/>
              <a:t>(Meos, 2010, lk 48-49)</a:t>
            </a:r>
            <a:endParaRPr lang="et-EE" dirty="0"/>
          </a:p>
        </p:txBody>
      </p:sp>
    </p:spTree>
    <p:extLst>
      <p:ext uri="{BB962C8B-B14F-4D97-AF65-F5344CB8AC3E}">
        <p14:creationId xmlns:p14="http://schemas.microsoft.com/office/powerpoint/2010/main" val="1265264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t-EE" altLang="et-EE" dirty="0"/>
              <a:t>Loominguline intuitsioon</a:t>
            </a:r>
            <a:br>
              <a:rPr lang="et-EE" altLang="et-EE" dirty="0"/>
            </a:br>
            <a:endParaRPr lang="et-EE" dirty="0"/>
          </a:p>
        </p:txBody>
      </p:sp>
      <p:sp>
        <p:nvSpPr>
          <p:cNvPr id="3" name="Content Placeholder 2"/>
          <p:cNvSpPr>
            <a:spLocks noGrp="1"/>
          </p:cNvSpPr>
          <p:nvPr>
            <p:ph idx="1"/>
          </p:nvPr>
        </p:nvSpPr>
        <p:spPr/>
        <p:txBody>
          <a:bodyPr/>
          <a:lstStyle/>
          <a:p>
            <a:pPr marL="0" indent="0">
              <a:buNone/>
            </a:pPr>
            <a:r>
              <a:rPr lang="et-EE" dirty="0"/>
              <a:t>Tänu </a:t>
            </a:r>
            <a:r>
              <a:rPr lang="et-EE" dirty="0" smtClean="0"/>
              <a:t>loomingulisele intuitsioonile </a:t>
            </a:r>
            <a:r>
              <a:rPr lang="et-EE" dirty="0"/>
              <a:t>suudame oma mõtteid kujundlikult väljendada, neid selgitada, luua metafoore ja skeeme. Intuitsioon aitab probleeme lahendada, leiutada, jõuda teadusliku avastuseni, konstrueerida, luua kunstilisi väärtusi. Näiteks ei piisa eesti keele grammatika tundmisest veel luuletuste kirjutamiseks – on vaja ka inspiratsiooni</a:t>
            </a:r>
            <a:r>
              <a:rPr lang="et-EE" dirty="0" smtClean="0"/>
              <a:t>. </a:t>
            </a:r>
            <a:r>
              <a:rPr lang="et-EE" dirty="0"/>
              <a:t>(Meos, 2010, lk </a:t>
            </a:r>
            <a:r>
              <a:rPr lang="et-EE" dirty="0" smtClean="0"/>
              <a:t>49</a:t>
            </a:r>
            <a:r>
              <a:rPr lang="et-EE" dirty="0"/>
              <a:t>)</a:t>
            </a:r>
          </a:p>
          <a:p>
            <a:pPr marL="0" indent="0">
              <a:buNone/>
            </a:pPr>
            <a:endParaRPr lang="et-EE" dirty="0"/>
          </a:p>
        </p:txBody>
      </p:sp>
    </p:spTree>
    <p:extLst>
      <p:ext uri="{BB962C8B-B14F-4D97-AF65-F5344CB8AC3E}">
        <p14:creationId xmlns:p14="http://schemas.microsoft.com/office/powerpoint/2010/main" val="1495758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Intuitsioon kui “kiirendatud arutlus</a:t>
            </a:r>
            <a:r>
              <a:rPr lang="et-EE" dirty="0" smtClean="0"/>
              <a:t>” </a:t>
            </a:r>
            <a:endParaRPr lang="et-EE" dirty="0"/>
          </a:p>
        </p:txBody>
      </p:sp>
      <p:sp>
        <p:nvSpPr>
          <p:cNvPr id="3" name="Content Placeholder 2"/>
          <p:cNvSpPr>
            <a:spLocks noGrp="1"/>
          </p:cNvSpPr>
          <p:nvPr>
            <p:ph idx="1"/>
          </p:nvPr>
        </p:nvSpPr>
        <p:spPr/>
        <p:txBody>
          <a:bodyPr/>
          <a:lstStyle/>
          <a:p>
            <a:pPr marL="0" indent="0">
              <a:buNone/>
            </a:pPr>
            <a:r>
              <a:rPr lang="et-EE" dirty="0" smtClean="0"/>
              <a:t>Sageli </a:t>
            </a:r>
            <a:r>
              <a:rPr lang="et-EE" dirty="0"/>
              <a:t>teeme järeldusi ja anname hinnanguid mingite andmete põhjal ilma kogu arutluskäiku esitamata. Sellist „hüppelist“ järelduste tegemist ja hinnangute andmist võibki nimetada kiirendatud arutluseks. Selline kiirendatud arutlusvõime kujuneb välja tänu treeningule või pikaajalisele kogemusele. Mõnikord võib intuitsioon meid ka petta. Näiteks paljudele võib “intuitsioon ütelda”, et eeldustest </a:t>
            </a:r>
            <a:r>
              <a:rPr lang="et-EE" i="1" dirty="0"/>
              <a:t>Kõik teadlased mõtlevad palju </a:t>
            </a:r>
            <a:r>
              <a:rPr lang="et-EE" dirty="0"/>
              <a:t>ja </a:t>
            </a:r>
            <a:r>
              <a:rPr lang="et-EE" i="1" dirty="0"/>
              <a:t>Mõned inimesed ei ole teadlased</a:t>
            </a:r>
            <a:r>
              <a:rPr lang="et-EE" dirty="0"/>
              <a:t> järeldub väide </a:t>
            </a:r>
            <a:r>
              <a:rPr lang="et-EE" i="1" dirty="0"/>
              <a:t>Mõned inimesed ei mõtle palju</a:t>
            </a:r>
            <a:r>
              <a:rPr lang="et-EE" i="1" dirty="0" smtClean="0"/>
              <a:t>. </a:t>
            </a:r>
            <a:r>
              <a:rPr lang="et-EE" dirty="0"/>
              <a:t>(Meos, 2010, lk 49)</a:t>
            </a:r>
          </a:p>
          <a:p>
            <a:pPr marL="0" indent="0">
              <a:buNone/>
            </a:pPr>
            <a:endParaRPr lang="et-EE" i="1" dirty="0"/>
          </a:p>
        </p:txBody>
      </p:sp>
    </p:spTree>
    <p:extLst>
      <p:ext uri="{BB962C8B-B14F-4D97-AF65-F5344CB8AC3E}">
        <p14:creationId xmlns:p14="http://schemas.microsoft.com/office/powerpoint/2010/main" val="870571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Näide teaduse ajaloost</a:t>
            </a:r>
            <a:endParaRPr lang="et-EE" dirty="0"/>
          </a:p>
        </p:txBody>
      </p:sp>
      <p:sp>
        <p:nvSpPr>
          <p:cNvPr id="3" name="Content Placeholder 2"/>
          <p:cNvSpPr>
            <a:spLocks noGrp="1"/>
          </p:cNvSpPr>
          <p:nvPr>
            <p:ph idx="1"/>
          </p:nvPr>
        </p:nvSpPr>
        <p:spPr/>
        <p:txBody>
          <a:bodyPr/>
          <a:lstStyle/>
          <a:p>
            <a:pPr marL="0" indent="0">
              <a:buNone/>
            </a:pPr>
            <a:r>
              <a:rPr lang="et-EE" dirty="0"/>
              <a:t>B</a:t>
            </a:r>
            <a:r>
              <a:rPr lang="et-EE" dirty="0" smtClean="0"/>
              <a:t>enseeni </a:t>
            </a:r>
            <a:r>
              <a:rPr lang="et-EE" dirty="0"/>
              <a:t>molekuli tsüklilise struktuuri </a:t>
            </a:r>
            <a:r>
              <a:rPr lang="et-EE" dirty="0" smtClean="0"/>
              <a:t>avastas </a:t>
            </a:r>
            <a:r>
              <a:rPr lang="et-EE" dirty="0"/>
              <a:t>saksa </a:t>
            </a:r>
            <a:r>
              <a:rPr lang="et-EE" dirty="0" smtClean="0"/>
              <a:t>keemik </a:t>
            </a:r>
            <a:r>
              <a:rPr lang="et-EE" dirty="0"/>
              <a:t>Friedrich August Kekule (</a:t>
            </a:r>
            <a:r>
              <a:rPr lang="et-EE" dirty="0" smtClean="0"/>
              <a:t>1829–1896) 1865</a:t>
            </a:r>
            <a:r>
              <a:rPr lang="et-EE" dirty="0"/>
              <a:t>. aastal. Kekule enda sõnul olevat ta näinud unes pikki ahelaid, mis väänlesid ja keerlesid just nagu maod. Järsku haaras üks madu oma saba ning see kujund hakkas keerlema. Nii sündiski oletus benseeni molekuli tsüklilisest struktuurist. Öö ülejäänud aja veetis Kekule oletusest tulenevate järelduste analüüsile. (Meos, 2010, lk </a:t>
            </a:r>
            <a:r>
              <a:rPr lang="et-EE" dirty="0" smtClean="0"/>
              <a:t>50-51)</a:t>
            </a:r>
          </a:p>
          <a:p>
            <a:pPr marL="0" indent="0">
              <a:buNone/>
            </a:pPr>
            <a:endParaRPr lang="et-EE" dirty="0"/>
          </a:p>
          <a:p>
            <a:pPr marL="0" indent="0">
              <a:buNone/>
            </a:pPr>
            <a:r>
              <a:rPr lang="et-EE" dirty="0" smtClean="0">
                <a:solidFill>
                  <a:srgbClr val="00B050"/>
                </a:solidFill>
              </a:rPr>
              <a:t>Seega Kekule oletused olid </a:t>
            </a:r>
            <a:r>
              <a:rPr lang="et-EE" b="1" dirty="0" smtClean="0">
                <a:solidFill>
                  <a:srgbClr val="00B050"/>
                </a:solidFill>
              </a:rPr>
              <a:t>inuitiivsed</a:t>
            </a:r>
            <a:endParaRPr lang="et-EE" b="1" dirty="0">
              <a:solidFill>
                <a:srgbClr val="00B050"/>
              </a:solidFill>
            </a:endParaRPr>
          </a:p>
          <a:p>
            <a:pPr marL="0" indent="0">
              <a:buNone/>
            </a:pPr>
            <a:endParaRPr lang="et-EE" dirty="0"/>
          </a:p>
        </p:txBody>
      </p:sp>
    </p:spTree>
    <p:extLst>
      <p:ext uri="{BB962C8B-B14F-4D97-AF65-F5344CB8AC3E}">
        <p14:creationId xmlns:p14="http://schemas.microsoft.com/office/powerpoint/2010/main" val="34241978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48</TotalTime>
  <Words>548</Words>
  <Application>Microsoft Office PowerPoint</Application>
  <PresentationFormat>On-screen Show (4:3)</PresentationFormat>
  <Paragraphs>45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Clarity</vt:lpstr>
      <vt:lpstr>INTUITSIOON</vt:lpstr>
      <vt:lpstr>Intuitsioon (ld intueri “teraselt vaatlema”)</vt:lpstr>
      <vt:lpstr>Mis siis ikkagi peab olema omane teadusele?</vt:lpstr>
      <vt:lpstr>Mõtlemiseks</vt:lpstr>
      <vt:lpstr>Eristada saab kolme liiki intuitsiooni (Meos, 2010):</vt:lpstr>
      <vt:lpstr>Intuitsioon kui taju </vt:lpstr>
      <vt:lpstr>Loominguline intuitsioon </vt:lpstr>
      <vt:lpstr>Intuitsioon kui “kiirendatud arutlus” </vt:lpstr>
      <vt:lpstr>Näide teaduse ajaloost</vt:lpstr>
      <vt:lpstr>Edaspidiseks mõtlemiseks</vt:lpstr>
      <vt:lpstr>Kasutatud allikad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INTUITSIOON</dc:title>
  <dc:creator>Peedu</dc:creator>
  <cp:lastModifiedBy>Peedu</cp:lastModifiedBy>
  <cp:revision>4</cp:revision>
  <dcterms:created xsi:type="dcterms:W3CDTF">2017-12-10T10:20:58Z</dcterms:created>
  <dcterms:modified xsi:type="dcterms:W3CDTF">2017-12-10T13:16:39Z</dcterms:modified>
</cp:coreProperties>
</file>