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t-E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t-EE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t-E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4EB032-E868-4E9E-BF2F-B5E44F0E6A5F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3727583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F6BC0-A656-49B9-A773-3795597118A4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400773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48A3F-8A62-45A0-BA7F-CC091D78A2DD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318074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10203-C953-4250-B547-0958B289D3B7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85846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Pealkiri, tekst ja lõike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Lõikepildi kohatäid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0DD7B8-E51D-4F2E-9639-C8034CC66A8C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2363477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itel, tekst ja 2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Sisu kohatäid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8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52251F-B379-4DDB-8B75-550183A67EF2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371247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31CA7-BA41-4901-9041-656C5D3D7E54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9856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12C47-4596-4142-AE79-634CE5258B89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132065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6D47E-C54F-4E51-A7B4-6909824AC635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255088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47930-16FE-4260-8EA0-562FB9582AC1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265951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6231-998C-409C-B4F6-C6C01A2E28BC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10581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B45F3-1E02-43F7-8058-42E1DB0BAE11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218677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DD606-4F66-4E0D-8E72-FE35E8307E2B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335525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389CD-65E1-4383-8117-1DB2EB661857}" type="slidenum">
              <a:rPr lang="en-US" altLang="et-EE"/>
              <a:pPr/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360872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33"/>
            </a:gs>
            <a:gs pos="100000">
              <a:srgbClr val="99FF33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t-E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84104C-FDA4-4C63-863D-36A4D95E2FC8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roman.mainer.de/elysion/aristoteles.jpeg&amp;imgrefurl=http://roman.mainer.de/elysion/&amp;h=405&amp;w=340&amp;sz=24&amp;tbnid=q7pJQ-vqLikkOM:&amp;tbnh=121&amp;tbnw=101&amp;hl=et&amp;start=1&amp;prev=/images%3Fq%3Daristoteles%26svnum%3D10%26hl%3Det%26lr%3D%26sa%3DN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measure.igpp.ucla.edu/solar-terrestrial-luminaries/aristoteles.jpg&amp;imgrefurl=http://measure.igpp.ucla.edu/solar-terrestrial-luminaries/timeline.html&amp;h=400&amp;w=347&amp;sz=21&amp;tbnid=qL3JZ2VjCdYObM:&amp;tbnh=120&amp;tbnw=104&amp;hl=et&amp;start=3&amp;prev=/images%3Fq%3Daristoteles%26svnum%3D10%26hl%3Det%26lr%3D%26sa%3DN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eb.comhem.se/~u13115096/Bilder/Aristoteles.jpg&amp;imgrefurl=http://web.comhem.se/~u13115096/Demokratism/Filosofer/aristoteles.html&amp;h=220&amp;w=181&amp;sz=11&amp;tbnid=eZMGXAmU7oeb3M:&amp;tbnh=102&amp;tbnw=83&amp;hl=et&amp;start=20&amp;prev=/images%3Fq%3Daristoteles%26svnum%3D10%26hl%3Det%26lr%3D%26rls%3DSUNA,SUNA:2006-05,SUNA:en%26sa%3D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/imgres?imgurl=http://www.brichus.com/platon.gif&amp;imgrefurl=http://www.brichus.com/hombres.htm&amp;h=184&amp;w=142&amp;sz=8&amp;tbnid=sqhNxcroOfEPdM:&amp;tbnh=96&amp;tbnw=74&amp;hl=et&amp;start=19&amp;prev=/images%3Fq%3Dplaton%26svnum%3D10%26hl%3Det%26lr%3D%26rls%3DSUNA,SUNA:2006-05,SUNA:en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CB8-266A-439B-8B9E-2B625B84B9F2}" type="slidenum">
              <a:rPr lang="en-US" altLang="et-EE"/>
              <a:pPr/>
              <a:t>1</a:t>
            </a:fld>
            <a:endParaRPr lang="en-US" altLang="et-E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altLang="et-EE" sz="3600" dirty="0" smtClean="0"/>
              <a:t>Aristotelese </a:t>
            </a:r>
            <a:r>
              <a:rPr lang="et-EE" altLang="et-EE" sz="3600" dirty="0"/>
              <a:t>(383-322 eKr) elu ja isik</a:t>
            </a:r>
            <a:endParaRPr lang="en-US" altLang="et-EE" sz="360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5915025" cy="5184775"/>
          </a:xfrm>
        </p:spPr>
        <p:txBody>
          <a:bodyPr/>
          <a:lstStyle/>
          <a:p>
            <a:r>
              <a:rPr lang="et-EE" altLang="et-EE" sz="2400"/>
              <a:t>Vana-Kreeka filosoof, kes pärit arstide suguvõsast.</a:t>
            </a:r>
          </a:p>
          <a:p>
            <a:r>
              <a:rPr lang="et-EE" altLang="et-EE" sz="2400"/>
              <a:t>Õppis Platoni </a:t>
            </a:r>
            <a:r>
              <a:rPr lang="et-EE" altLang="et-EE" sz="2400" i="1"/>
              <a:t>Akadeemias </a:t>
            </a:r>
            <a:r>
              <a:rPr lang="et-EE" altLang="et-EE" sz="2400"/>
              <a:t>(saabus 18- ja lahkus 37-aastasena).</a:t>
            </a:r>
          </a:p>
          <a:p>
            <a:r>
              <a:rPr lang="et-EE" altLang="et-EE" sz="2400"/>
              <a:t>Palju mõjutatud Platonist.</a:t>
            </a:r>
          </a:p>
          <a:p>
            <a:r>
              <a:rPr lang="et-EE" altLang="et-EE" sz="2400"/>
              <a:t>Tema looming on tohutu. Aristoteles kirjutas teadusteooriast, loogikast, moraaliõpetusest, ühiskonnateadusest, psühholoogiast, bioloogiast, keelest, kunstist, spordist, botaanikast, keemiast, täheteadusest, metafüüsikast, mehaanikast ja matemaatikast.</a:t>
            </a:r>
          </a:p>
          <a:p>
            <a:endParaRPr lang="en-US" altLang="et-EE" sz="2400"/>
          </a:p>
        </p:txBody>
      </p:sp>
      <p:pic>
        <p:nvPicPr>
          <p:cNvPr id="3080" name="Picture 8" descr="aristoteles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1844675"/>
            <a:ext cx="1925638" cy="2306638"/>
          </a:xfrm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575550" y="431323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 i="1"/>
              <a:t>Aristoteles</a:t>
            </a:r>
            <a:endParaRPr lang="en-US" altLang="et-EE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21DE-1020-4520-9D7B-57B33E729828}" type="slidenum">
              <a:rPr lang="en-US" altLang="et-EE"/>
              <a:pPr/>
              <a:t>10</a:t>
            </a:fld>
            <a:endParaRPr lang="en-US" altLang="et-E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6048375"/>
          </a:xfrm>
        </p:spPr>
        <p:txBody>
          <a:bodyPr/>
          <a:lstStyle/>
          <a:p>
            <a:r>
              <a:rPr lang="et-EE" altLang="et-EE" sz="2800" dirty="0"/>
              <a:t>Võimalikkus on osa tegelikkusest. Selles mõttes, et ta on olemasolevas juba olemas, kuigi potentsiaalselt.</a:t>
            </a:r>
          </a:p>
          <a:p>
            <a:r>
              <a:rPr lang="et-EE" altLang="et-EE" sz="2800" dirty="0"/>
              <a:t>Võimalikkus eeldab tegelikkust, sest ta saab oma sisu tegelikkuse kaudu. Võimalikkus ongi võimalik ainult seepärast, et sellest võib saada tegelikkus.</a:t>
            </a:r>
          </a:p>
          <a:p>
            <a:r>
              <a:rPr lang="et-EE" altLang="et-EE" sz="2800" dirty="0"/>
              <a:t>Kogu olev püüdleb oma potentsiaalsuse realiseerimise poole. Võimalikkus otsib teed tegelikkuse poole. </a:t>
            </a:r>
            <a:endParaRPr lang="en-US" altLang="et-EE" sz="2800" dirty="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68538" y="5734050"/>
            <a:ext cx="4751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887538" y="539273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/>
              <a:t>sinepiseeme</a:t>
            </a:r>
            <a:endParaRPr lang="en-US" altLang="et-EE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732588" y="5373688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/>
              <a:t>sinepipuu</a:t>
            </a:r>
            <a:endParaRPr lang="en-US" altLang="et-EE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032000" y="5824538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/>
              <a:t>võimalikkus</a:t>
            </a:r>
            <a:endParaRPr lang="en-US" altLang="et-EE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280150" y="5824538"/>
            <a:ext cx="196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/>
              <a:t>täiuslik tegelikkus</a:t>
            </a:r>
            <a:endParaRPr lang="en-US" alt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923B-8637-4FA2-AA49-F4F56731927B}" type="slidenum">
              <a:rPr lang="en-US" altLang="et-EE"/>
              <a:pPr/>
              <a:t>11</a:t>
            </a:fld>
            <a:endParaRPr lang="en-US" altLang="et-E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altLang="et-EE" sz="2800"/>
              <a:t>Miks Aristotelese järgi igavene on tegelik? Sest igaveses ei sisaldu mitteolemise võimalikkust, kuna see, mis on olemas, ei saa olla olemata.</a:t>
            </a:r>
          </a:p>
          <a:p>
            <a:r>
              <a:rPr lang="et-EE" altLang="et-EE" sz="2800"/>
              <a:t>Kogu muutumise kõige esmasem põhjus on Aristotelese arvates liikumatu liigutaja, paratamatu olend, keda ta nimetab ka jumalaks.</a:t>
            </a:r>
            <a:endParaRPr lang="en-US" altLang="et-EE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34A7-841F-4F7A-98AF-64F9D61DA9E6}" type="slidenum">
              <a:rPr lang="en-US" altLang="et-EE"/>
              <a:pPr/>
              <a:t>12</a:t>
            </a:fld>
            <a:endParaRPr lang="en-US" altLang="et-EE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altLang="et-EE" sz="3600" dirty="0" smtClean="0"/>
              <a:t>Aristotelese </a:t>
            </a:r>
            <a:r>
              <a:rPr lang="et-EE" altLang="et-EE" sz="3600" dirty="0"/>
              <a:t>loogika</a:t>
            </a:r>
            <a:endParaRPr lang="en-US" altLang="et-EE" sz="36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altLang="et-EE" sz="2800" dirty="0"/>
              <a:t>Aristotelesel on loogika vallas suuri teeneid. Olgu siinkohal tutvustatud </a:t>
            </a:r>
            <a:r>
              <a:rPr lang="et-EE" altLang="et-EE" sz="2800" dirty="0" err="1" smtClean="0"/>
              <a:t>süllogistikat</a:t>
            </a:r>
            <a:r>
              <a:rPr lang="et-EE" altLang="et-EE" sz="2800" dirty="0"/>
              <a:t>.</a:t>
            </a:r>
          </a:p>
          <a:p>
            <a:r>
              <a:rPr lang="et-EE" altLang="et-EE" sz="2800" dirty="0"/>
              <a:t>SÜLLOGISTIKA on õpetust õigetest järeldustest. SÜLLOGISM on aga kahe eelduse põhjal õige järelduse tegemine.</a:t>
            </a:r>
          </a:p>
          <a:p>
            <a:pPr>
              <a:buFontTx/>
              <a:buNone/>
            </a:pPr>
            <a:r>
              <a:rPr lang="et-EE" altLang="et-EE" sz="2800" u="sng" dirty="0"/>
              <a:t>Näide:</a:t>
            </a:r>
          </a:p>
          <a:p>
            <a:pPr>
              <a:buFontTx/>
              <a:buNone/>
            </a:pPr>
            <a:r>
              <a:rPr lang="et-EE" altLang="et-EE" sz="2800" dirty="0"/>
              <a:t>Eeldus 1: Kõik M on L</a:t>
            </a:r>
          </a:p>
          <a:p>
            <a:pPr>
              <a:buFontTx/>
              <a:buNone/>
            </a:pPr>
            <a:r>
              <a:rPr lang="et-EE" altLang="et-EE" sz="2800" dirty="0"/>
              <a:t>Eeldus 2: Kõik S on M</a:t>
            </a:r>
          </a:p>
          <a:p>
            <a:pPr>
              <a:buFontTx/>
              <a:buNone/>
            </a:pPr>
            <a:r>
              <a:rPr lang="et-EE" altLang="et-EE" sz="2800" b="1" dirty="0"/>
              <a:t>Järeldus: Kõik S on L</a:t>
            </a:r>
          </a:p>
          <a:p>
            <a:endParaRPr lang="en-US" altLang="et-E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B241-006F-44E3-916C-3856B53CB5D7}" type="slidenum">
              <a:rPr lang="en-US" altLang="et-EE"/>
              <a:pPr/>
              <a:t>13</a:t>
            </a:fld>
            <a:endParaRPr lang="en-US" altLang="et-EE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altLang="et-EE" sz="3600"/>
              <a:t>Iseseisvaks mõtlemiseks</a:t>
            </a:r>
            <a:endParaRPr lang="en-US" altLang="et-EE" sz="36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t-EE" altLang="et-EE" dirty="0"/>
              <a:t>Mis järeldub järgmistest eeldustest?</a:t>
            </a:r>
          </a:p>
          <a:p>
            <a:pPr>
              <a:buFontTx/>
              <a:buNone/>
            </a:pPr>
            <a:endParaRPr lang="et-EE" altLang="et-EE" dirty="0"/>
          </a:p>
          <a:p>
            <a:pPr>
              <a:buFontTx/>
              <a:buNone/>
            </a:pPr>
            <a:r>
              <a:rPr lang="et-EE" altLang="et-EE" dirty="0"/>
              <a:t>Eeldus 1: Ükski M ei ole L</a:t>
            </a:r>
          </a:p>
          <a:p>
            <a:pPr>
              <a:buFontTx/>
              <a:buNone/>
            </a:pPr>
            <a:r>
              <a:rPr lang="et-EE" altLang="et-EE" dirty="0"/>
              <a:t>Eeldus 2: Kõik S on M</a:t>
            </a:r>
          </a:p>
          <a:p>
            <a:pPr>
              <a:buFontTx/>
              <a:buNone/>
            </a:pPr>
            <a:r>
              <a:rPr lang="et-EE" altLang="et-EE" dirty="0"/>
              <a:t>Järeldus: </a:t>
            </a:r>
            <a:r>
              <a:rPr lang="et-EE" altLang="et-EE" dirty="0" smtClean="0"/>
              <a:t>?</a:t>
            </a:r>
          </a:p>
          <a:p>
            <a:pPr>
              <a:buFontTx/>
              <a:buNone/>
            </a:pPr>
            <a:endParaRPr lang="et-EE" altLang="et-EE" dirty="0"/>
          </a:p>
          <a:p>
            <a:pPr>
              <a:buFontTx/>
              <a:buNone/>
            </a:pPr>
            <a:r>
              <a:rPr lang="et-EE" altLang="et-EE" dirty="0" smtClean="0"/>
              <a:t>   </a:t>
            </a:r>
            <a:r>
              <a:rPr lang="et-EE" altLang="et-EE" i="1" dirty="0" smtClean="0"/>
              <a:t>NB! Tuleta meelde, mis on </a:t>
            </a:r>
            <a:r>
              <a:rPr lang="et-EE" altLang="et-EE" i="1" dirty="0" err="1" smtClean="0"/>
              <a:t>entümeem</a:t>
            </a:r>
            <a:r>
              <a:rPr lang="et-EE" altLang="et-EE" i="1" dirty="0" smtClean="0"/>
              <a:t> ja loogiline ruut!</a:t>
            </a:r>
            <a:endParaRPr lang="en-US" altLang="et-E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4CDA5-F913-4AC8-9C9A-C25B8F90D9CF}" type="slidenum">
              <a:rPr lang="en-US" altLang="et-EE"/>
              <a:pPr/>
              <a:t>2</a:t>
            </a:fld>
            <a:endParaRPr lang="en-US" altLang="et-E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t-EE" altLang="et-EE" sz="2400"/>
              <a:t>Ta lõi esimese süstemaatilise raamatukogu. </a:t>
            </a:r>
          </a:p>
          <a:p>
            <a:r>
              <a:rPr lang="et-EE" altLang="et-EE" sz="2400"/>
              <a:t>Vaid osa tema teoseid on säilinud.</a:t>
            </a:r>
          </a:p>
          <a:p>
            <a:r>
              <a:rPr lang="et-EE" altLang="et-EE" sz="2400"/>
              <a:t>Töötas Lykeioni koolis.</a:t>
            </a:r>
          </a:p>
          <a:p>
            <a:r>
              <a:rPr lang="et-EE" altLang="et-EE" sz="2400"/>
              <a:t>Vaadetelt elulähedane.</a:t>
            </a:r>
          </a:p>
          <a:p>
            <a:r>
              <a:rPr lang="et-EE" altLang="et-EE" sz="2400"/>
              <a:t>Suhtus austavalt oma naisesse Pythiasse.</a:t>
            </a:r>
          </a:p>
          <a:p>
            <a:r>
              <a:rPr lang="et-EE" altLang="et-EE" sz="2400"/>
              <a:t>Oli Aleksander Suure koduõpetaja.</a:t>
            </a:r>
          </a:p>
          <a:p>
            <a:endParaRPr lang="en-US" altLang="et-EE" sz="2400"/>
          </a:p>
        </p:txBody>
      </p:sp>
      <p:pic>
        <p:nvPicPr>
          <p:cNvPr id="7176" name="Picture 8" descr="Aristotele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2205038"/>
            <a:ext cx="2501900" cy="3200400"/>
          </a:xfrm>
        </p:spPr>
      </p:pic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567488" y="56816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 i="1"/>
              <a:t>Aristoteles</a:t>
            </a:r>
            <a:endParaRPr lang="en-US" altLang="et-EE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5AE1-01A6-4776-9764-858B4E4262EF}" type="slidenum">
              <a:rPr lang="en-US" altLang="et-EE"/>
              <a:pPr/>
              <a:t>3</a:t>
            </a:fld>
            <a:endParaRPr lang="en-US" altLang="et-EE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altLang="et-EE" sz="3600" dirty="0" smtClean="0"/>
              <a:t>Ideeõpetuse </a:t>
            </a:r>
            <a:r>
              <a:rPr lang="et-EE" altLang="et-EE" sz="3600" dirty="0"/>
              <a:t>kriitika</a:t>
            </a:r>
            <a:br>
              <a:rPr lang="et-EE" altLang="et-EE" sz="3600" dirty="0"/>
            </a:br>
            <a:r>
              <a:rPr lang="et-EE" altLang="et-EE" sz="2800" i="1" dirty="0"/>
              <a:t>Alljärgnevalt kritiseerib filosoof Platoni </a:t>
            </a:r>
            <a:r>
              <a:rPr lang="et-EE" altLang="et-EE" sz="2800" i="1" dirty="0" smtClean="0"/>
              <a:t>ideeõpetust</a:t>
            </a:r>
            <a:endParaRPr lang="en-US" altLang="et-EE" sz="3600" i="1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84358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altLang="et-EE" sz="2800"/>
              <a:t>Meelelist maailma ei saa seletada ideede abil, sest ideed on püsivad. Miski, mis on püsiv, ei saa aga adekvaatselt selgitada seda, mis on pidevas muutumises. </a:t>
            </a:r>
          </a:p>
          <a:p>
            <a:pPr>
              <a:lnSpc>
                <a:spcPct val="90000"/>
              </a:lnSpc>
            </a:pPr>
            <a:r>
              <a:rPr lang="et-EE" altLang="et-EE" sz="2800"/>
              <a:t>Kuna ideede maailm on eraldiolev ega ole kaduvate asjade põhjustajaks, siis ei saa nende abil seletada kaduvate asjade olemasolu.</a:t>
            </a:r>
            <a:endParaRPr lang="en-US" altLang="et-EE" sz="2800"/>
          </a:p>
        </p:txBody>
      </p:sp>
      <p:pic>
        <p:nvPicPr>
          <p:cNvPr id="9224" name="Picture 8" descr="aristoteles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1773238"/>
            <a:ext cx="2374900" cy="2740025"/>
          </a:xfrm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732588" y="47244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 i="1"/>
              <a:t>Aristoteles</a:t>
            </a:r>
            <a:endParaRPr lang="en-US" altLang="et-EE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aidinumbri kohatä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E5D1-0E85-4CA5-8207-C961F28A0AE0}" type="slidenum">
              <a:rPr lang="en-US" altLang="et-EE"/>
              <a:pPr/>
              <a:t>4</a:t>
            </a:fld>
            <a:endParaRPr lang="en-US" altLang="et-E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t-EE" altLang="et-EE" sz="2800"/>
              <a:t>Kui ideid üldse on, on neid liialt palju, leiab Aristoteles.</a:t>
            </a:r>
          </a:p>
          <a:p>
            <a:endParaRPr lang="et-EE" altLang="et-EE" sz="2800"/>
          </a:p>
          <a:p>
            <a:pPr>
              <a:buFontTx/>
              <a:buNone/>
            </a:pPr>
            <a:endParaRPr lang="et-EE" altLang="et-EE" sz="2800"/>
          </a:p>
          <a:p>
            <a:pPr>
              <a:buFontTx/>
              <a:buNone/>
            </a:pPr>
            <a:endParaRPr lang="et-EE" altLang="et-EE" sz="2800"/>
          </a:p>
          <a:p>
            <a:pPr>
              <a:buFontTx/>
              <a:buNone/>
            </a:pPr>
            <a:endParaRPr lang="en-US" altLang="et-EE" sz="2800"/>
          </a:p>
        </p:txBody>
      </p:sp>
      <p:pic>
        <p:nvPicPr>
          <p:cNvPr id="11272" name="Picture 8" descr="aristoteles_bust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600200"/>
            <a:ext cx="2316163" cy="2185988"/>
          </a:xfrm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877050" y="40052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 i="1"/>
              <a:t>Aristoteles</a:t>
            </a:r>
            <a:endParaRPr lang="en-US" altLang="et-EE" i="1"/>
          </a:p>
        </p:txBody>
      </p:sp>
      <p:pic>
        <p:nvPicPr>
          <p:cNvPr id="11275" name="Picture 11" descr="Aristotele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573463"/>
            <a:ext cx="79057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908175" y="4581525"/>
            <a:ext cx="893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 sz="1200"/>
              <a:t>Aristoteles</a:t>
            </a:r>
            <a:endParaRPr lang="en-US" altLang="et-EE" sz="1200"/>
          </a:p>
        </p:txBody>
      </p:sp>
      <p:pic>
        <p:nvPicPr>
          <p:cNvPr id="11278" name="Picture 14" descr="platon">
            <a:hlinkClick r:id="rId5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3644900"/>
            <a:ext cx="704850" cy="9144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779838" y="4581525"/>
            <a:ext cx="614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 sz="1200"/>
              <a:t>Platon</a:t>
            </a:r>
            <a:endParaRPr lang="en-US" altLang="et-EE" sz="1200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195513" y="2924175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/>
              <a:t>FILOSOOFI IDEE</a:t>
            </a:r>
            <a:endParaRPr lang="en-US" altLang="et-EE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2411413" y="33575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3924300" y="33575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2411413" y="3284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68313" y="5157788"/>
            <a:ext cx="85026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/>
              <a:t>Aristoteles ja Platon on selle poolest sarnased, et nad mõlemad on filosoofid,</a:t>
            </a:r>
          </a:p>
          <a:p>
            <a:r>
              <a:rPr lang="et-EE" altLang="et-EE"/>
              <a:t>st, et neis mõlemas on realiseerunud filosoofi idee. Kuid, kuidas kirjeldada </a:t>
            </a:r>
          </a:p>
          <a:p>
            <a:r>
              <a:rPr lang="et-EE" altLang="et-EE"/>
              <a:t>täpsemalt seda, milline on filosoofi idee ja Aristotelese omavaheline suhe, st seda,</a:t>
            </a:r>
          </a:p>
          <a:p>
            <a:r>
              <a:rPr lang="et-EE" altLang="et-EE"/>
              <a:t>kuidas filosoofi idee avaldub ühes konkreetses filosoofis? Ainult uue idee abil! </a:t>
            </a:r>
          </a:p>
          <a:p>
            <a:r>
              <a:rPr lang="et-EE" altLang="et-EE"/>
              <a:t>Seega – Aristoteles peab Platoni põhiveaks maailma kahestamist.</a:t>
            </a:r>
            <a:endParaRPr lang="en-US" altLang="et-EE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1258888" y="3141663"/>
            <a:ext cx="865187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 flipV="1">
            <a:off x="1258888" y="3716338"/>
            <a:ext cx="5762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950913" y="35210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/>
              <a:t>?</a:t>
            </a:r>
            <a:endParaRPr lang="en-US" alt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ADB1-1FB4-44F4-B539-96D9A8CB92F5}" type="slidenum">
              <a:rPr lang="en-US" altLang="et-EE"/>
              <a:pPr/>
              <a:t>5</a:t>
            </a:fld>
            <a:endParaRPr lang="en-US" altLang="et-E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altLang="et-EE" sz="3600" dirty="0" smtClean="0"/>
              <a:t>Põhjuste </a:t>
            </a:r>
            <a:r>
              <a:rPr lang="et-EE" altLang="et-EE" sz="3600" dirty="0"/>
              <a:t>analüüs</a:t>
            </a:r>
            <a:endParaRPr lang="en-US" altLang="et-EE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540067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t-EE" altLang="et-EE" dirty="0"/>
              <a:t>Põhjus on vastus küsimusele “miks?”.</a:t>
            </a:r>
          </a:p>
          <a:p>
            <a:pPr marL="609600" indent="-609600">
              <a:lnSpc>
                <a:spcPct val="90000"/>
              </a:lnSpc>
            </a:pPr>
            <a:r>
              <a:rPr lang="et-EE" altLang="et-EE" dirty="0"/>
              <a:t>Oma lähenemises eristab Aristoteles järgmiseid põhjuseid: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t-EE" altLang="et-EE" i="1" dirty="0"/>
              <a:t>Aineline põhjus</a:t>
            </a:r>
            <a:r>
              <a:rPr lang="et-EE" altLang="et-EE" dirty="0"/>
              <a:t>. Kui küsida, miks </a:t>
            </a:r>
            <a:r>
              <a:rPr lang="et-EE" altLang="et-EE" dirty="0" smtClean="0"/>
              <a:t>pronksikamakas </a:t>
            </a:r>
            <a:r>
              <a:rPr lang="et-EE" altLang="et-EE" dirty="0"/>
              <a:t>on raske, siis saame viidata tema ainelisele koostisele. Või miks mingi taim kasvab ühes pinnases paremini? Ka siis saame seda selgitada lähtuvalt materiaalsetest põhjustest.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t-EE" altLang="et-EE" i="1" dirty="0"/>
              <a:t>Vormiv põhjus</a:t>
            </a:r>
            <a:r>
              <a:rPr lang="et-EE" altLang="et-EE" dirty="0"/>
              <a:t>. Vormis on viide võimalikkusele. Marmorkamakas kätkeb endas võimalikkusena valmis kuju.</a:t>
            </a:r>
            <a:endParaRPr lang="en-US" alt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57D-AB2C-4BE3-89BF-27639C61B2AA}" type="slidenum">
              <a:rPr lang="en-US" altLang="et-EE"/>
              <a:pPr/>
              <a:t>6</a:t>
            </a:fld>
            <a:endParaRPr lang="en-US" altLang="et-E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t-EE" altLang="et-EE" dirty="0"/>
              <a:t>3. </a:t>
            </a:r>
            <a:r>
              <a:rPr lang="et-EE" altLang="et-EE" i="1" dirty="0"/>
              <a:t>Toimiv põhjus</a:t>
            </a:r>
            <a:r>
              <a:rPr lang="et-EE" altLang="et-EE" dirty="0"/>
              <a:t>. See on väline tegur, mis käivitab muutuse. Näiteks seened ilmusid metsas täna välja, sest eile sadas. Vihm on toimiv põhjus.</a:t>
            </a:r>
          </a:p>
          <a:p>
            <a:pPr>
              <a:buFontTx/>
              <a:buNone/>
            </a:pPr>
            <a:r>
              <a:rPr lang="et-EE" altLang="et-EE" dirty="0"/>
              <a:t>4. </a:t>
            </a:r>
            <a:r>
              <a:rPr lang="et-EE" altLang="et-EE" i="1" dirty="0"/>
              <a:t>Lõpp-põhjus</a:t>
            </a:r>
            <a:r>
              <a:rPr lang="et-EE" altLang="et-EE" dirty="0"/>
              <a:t>. See on see, millise eesmärgi jaoks miski on see, mis ta on. Näiteks koolimaja lõpp-põhjus on koolimajaks olemine.</a:t>
            </a:r>
            <a:endParaRPr lang="en-US" alt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2F0A-837D-454A-B2C1-73F5A9D9911D}" type="slidenum">
              <a:rPr lang="en-US" altLang="et-EE"/>
              <a:pPr/>
              <a:t>7</a:t>
            </a:fld>
            <a:endParaRPr lang="en-US" altLang="et-EE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altLang="et-EE" sz="3200" i="1" dirty="0"/>
              <a:t>Aristotelese põhjuseid saab võrrelda maja </a:t>
            </a:r>
            <a:r>
              <a:rPr lang="et-EE" altLang="et-EE" sz="3200" i="1" dirty="0" smtClean="0"/>
              <a:t>ehitamisega</a:t>
            </a:r>
            <a:endParaRPr lang="en-US" altLang="et-EE" sz="3200" i="1" dirty="0"/>
          </a:p>
        </p:txBody>
      </p:sp>
      <p:pic>
        <p:nvPicPr>
          <p:cNvPr id="16390" name="Picture 6" descr="j03113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492375"/>
            <a:ext cx="1811338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643438" y="27082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651500" y="2492375"/>
            <a:ext cx="299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/>
              <a:t>PUIT = AINELINE PÕHJUS</a:t>
            </a:r>
            <a:endParaRPr lang="en-US" altLang="et-EE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787900" y="3716338"/>
            <a:ext cx="396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/>
              <a:t>SELLE MAJA JOONISED = VORMIV</a:t>
            </a:r>
          </a:p>
          <a:p>
            <a:r>
              <a:rPr lang="et-EE" altLang="et-EE"/>
              <a:t>PÕHJUS</a:t>
            </a:r>
            <a:endParaRPr lang="en-US" altLang="et-EE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843213" y="4508500"/>
            <a:ext cx="461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/>
              <a:t>SELLE MAJA EHITAJA = TOIMIV PÕHJUS</a:t>
            </a:r>
            <a:endParaRPr lang="en-US" altLang="et-EE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11188" y="2924175"/>
            <a:ext cx="2362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altLang="et-EE"/>
              <a:t>SELLE MAJA </a:t>
            </a:r>
          </a:p>
          <a:p>
            <a:r>
              <a:rPr lang="et-EE" altLang="et-EE"/>
              <a:t>OTSTARVE = LÕPP-</a:t>
            </a:r>
          </a:p>
          <a:p>
            <a:r>
              <a:rPr lang="et-EE" altLang="et-EE"/>
              <a:t>PÕHJUS </a:t>
            </a:r>
            <a:endParaRPr lang="en-US" alt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D075-4FBF-4ECA-AA2D-ABFD79DC97A2}" type="slidenum">
              <a:rPr lang="en-US" altLang="et-EE"/>
              <a:pPr/>
              <a:t>8</a:t>
            </a:fld>
            <a:endParaRPr lang="en-US" altLang="et-EE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pPr algn="l"/>
            <a:r>
              <a:rPr lang="et-EE" altLang="et-EE" sz="3200" i="1" dirty="0"/>
              <a:t>Seoses vormiva põhjusega tekib küsimus – kas seda saab võrrelda Platoni ideega?</a:t>
            </a:r>
            <a:endParaRPr lang="en-US" altLang="et-EE" sz="3200" i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t-EE" altLang="et-EE" sz="2800" dirty="0"/>
              <a:t>Näib, et saab. Eelkõige selles mõttes, et nii vormiv põhjus kui ka idee viitavad mõlemad asja sisemisele loomusele.</a:t>
            </a:r>
          </a:p>
          <a:p>
            <a:pPr>
              <a:lnSpc>
                <a:spcPct val="80000"/>
              </a:lnSpc>
            </a:pPr>
            <a:r>
              <a:rPr lang="et-EE" altLang="et-EE" sz="2800" dirty="0"/>
              <a:t>Näiteks kassipojast areneb kass, kuna see kuulub selle pisikese karvakera olemusse. Ta kätkeb endas võimalikkust saada täiskasvanud kassiks, kelles on realiseerunud kassi idee.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t-EE" altLang="et-EE" sz="2800" dirty="0" smtClean="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t-EE" altLang="et-EE" sz="2800" dirty="0"/>
              <a:t> </a:t>
            </a:r>
            <a:r>
              <a:rPr lang="et-EE" altLang="et-EE" sz="2800" dirty="0" smtClean="0"/>
              <a:t>  </a:t>
            </a:r>
            <a:r>
              <a:rPr lang="et-EE" altLang="et-EE" sz="2800" i="1" dirty="0" smtClean="0"/>
              <a:t>NB</a:t>
            </a:r>
            <a:r>
              <a:rPr lang="et-EE" altLang="et-EE" sz="2800" i="1" dirty="0"/>
              <a:t>! Kas ei seisa siinkohal Aristoteles ohtlikult lähedal Platonile? Kuigi ise kritiseeris Platoni ideeõpetust.</a:t>
            </a:r>
            <a:endParaRPr lang="en-US" altLang="et-EE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C4A9-ED1F-44A6-A7A1-F228077934D2}" type="slidenum">
              <a:rPr lang="en-US" altLang="et-EE"/>
              <a:pPr/>
              <a:t>9</a:t>
            </a:fld>
            <a:endParaRPr lang="en-US" altLang="et-EE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altLang="et-EE" sz="3600" dirty="0" smtClean="0"/>
              <a:t>Tegelikkus </a:t>
            </a:r>
            <a:r>
              <a:rPr lang="et-EE" altLang="et-EE" sz="3600" dirty="0"/>
              <a:t>ja võimalikkus</a:t>
            </a:r>
            <a:endParaRPr lang="en-US" altLang="et-EE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altLang="et-EE" sz="2800" dirty="0"/>
              <a:t>Võimalikkus on potentsiaalsus. Mõned näited:</a:t>
            </a:r>
          </a:p>
          <a:p>
            <a:pPr>
              <a:buFontTx/>
              <a:buNone/>
            </a:pPr>
            <a:r>
              <a:rPr lang="et-EE" altLang="et-EE" sz="2800" dirty="0"/>
              <a:t>- </a:t>
            </a:r>
            <a:r>
              <a:rPr lang="et-EE" altLang="et-EE" sz="2800" dirty="0" smtClean="0"/>
              <a:t> noor </a:t>
            </a:r>
            <a:r>
              <a:rPr lang="et-EE" altLang="et-EE" sz="2800" dirty="0"/>
              <a:t>Platon = potentsiaalselt kuulus </a:t>
            </a:r>
            <a:r>
              <a:rPr lang="et-EE" altLang="et-EE" sz="2800" dirty="0" smtClean="0"/>
              <a:t>filosoof;</a:t>
            </a:r>
            <a:endParaRPr lang="et-EE" altLang="et-EE" sz="2800" dirty="0"/>
          </a:p>
          <a:p>
            <a:pPr>
              <a:buFontTx/>
              <a:buNone/>
            </a:pPr>
            <a:r>
              <a:rPr lang="et-EE" altLang="et-EE" sz="2800" dirty="0"/>
              <a:t>- </a:t>
            </a:r>
            <a:r>
              <a:rPr lang="et-EE" altLang="et-EE" sz="2800" dirty="0" smtClean="0"/>
              <a:t> võrkkiiges </a:t>
            </a:r>
            <a:r>
              <a:rPr lang="et-EE" altLang="et-EE" sz="2800" dirty="0"/>
              <a:t>lebav ehitaja = potentsiaalne maja </a:t>
            </a:r>
            <a:r>
              <a:rPr lang="et-EE" altLang="et-EE" sz="2800" dirty="0" smtClean="0"/>
              <a:t>ehitaja;</a:t>
            </a:r>
            <a:endParaRPr lang="et-EE" altLang="et-EE" sz="2800" dirty="0"/>
          </a:p>
          <a:p>
            <a:pPr>
              <a:buFontTx/>
              <a:buChar char="-"/>
            </a:pPr>
            <a:r>
              <a:rPr lang="et-EE" altLang="et-EE" sz="2800" dirty="0" smtClean="0"/>
              <a:t>sinepiseeme </a:t>
            </a:r>
            <a:r>
              <a:rPr lang="et-EE" altLang="et-EE" sz="2800" dirty="0"/>
              <a:t>= potentsiaalselt teatud liiki puu, mitte </a:t>
            </a:r>
            <a:r>
              <a:rPr lang="et-EE" altLang="et-EE" sz="2800" dirty="0" smtClean="0"/>
              <a:t>marjapõõsas.</a:t>
            </a:r>
            <a:endParaRPr lang="et-EE" altLang="et-EE" sz="2800" dirty="0"/>
          </a:p>
          <a:p>
            <a:pPr marL="0" indent="0">
              <a:buNone/>
            </a:pPr>
            <a:endParaRPr lang="et-EE" altLang="et-EE" sz="2800" dirty="0"/>
          </a:p>
          <a:p>
            <a:pPr marL="0" indent="0">
              <a:buNone/>
            </a:pPr>
            <a:r>
              <a:rPr lang="et-EE" altLang="et-EE" sz="2800" i="1" dirty="0" smtClean="0"/>
              <a:t>Kujundlikult öeldes: A-st </a:t>
            </a:r>
            <a:r>
              <a:rPr lang="et-EE" altLang="et-EE" sz="2800" i="1" dirty="0"/>
              <a:t>sai B seetõttu, et B oli A-s juba olemas, kuigi potentsiaalselt.</a:t>
            </a:r>
          </a:p>
          <a:p>
            <a:pPr>
              <a:buFontTx/>
              <a:buNone/>
            </a:pPr>
            <a:endParaRPr lang="en-US" altLang="et-E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arkvarakomplekti Office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164</TotalTime>
  <Words>736</Words>
  <Application>Microsoft Office PowerPoint</Application>
  <PresentationFormat>Ekraaniseanss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1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Aristotelese (383-322 eKr) elu ja isik</vt:lpstr>
      <vt:lpstr>PowerPointi esitlus</vt:lpstr>
      <vt:lpstr>Ideeõpetuse kriitika Alljärgnevalt kritiseerib filosoof Platoni ideeõpetust</vt:lpstr>
      <vt:lpstr>PowerPointi esitlus</vt:lpstr>
      <vt:lpstr>Põhjuste analüüs</vt:lpstr>
      <vt:lpstr>PowerPointi esitlus</vt:lpstr>
      <vt:lpstr>Aristotelese põhjuseid saab võrrelda maja ehitamisega</vt:lpstr>
      <vt:lpstr>Seoses vormiva põhjusega tekib küsimus – kas seda saab võrrelda Platoni ideega?</vt:lpstr>
      <vt:lpstr>Tegelikkus ja võimalikkus</vt:lpstr>
      <vt:lpstr>PowerPointi esitlus</vt:lpstr>
      <vt:lpstr>PowerPointi esitlus</vt:lpstr>
      <vt:lpstr>Aristotelese loogika</vt:lpstr>
      <vt:lpstr>Iseseisvaks mõtlemiseks</vt:lpstr>
    </vt:vector>
  </TitlesOfParts>
  <Company>Kodu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Aristotelese (383-322 eKr) elu ja isik</dc:title>
  <dc:creator>Peedu Sula</dc:creator>
  <cp:lastModifiedBy>kasutaja</cp:lastModifiedBy>
  <cp:revision>5</cp:revision>
  <dcterms:created xsi:type="dcterms:W3CDTF">2006-03-14T03:56:00Z</dcterms:created>
  <dcterms:modified xsi:type="dcterms:W3CDTF">2020-11-07T09:46:09Z</dcterms:modified>
</cp:coreProperties>
</file>