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2" r:id="rId4"/>
    <p:sldId id="275" r:id="rId5"/>
    <p:sldId id="270" r:id="rId6"/>
    <p:sldId id="271" r:id="rId7"/>
    <p:sldId id="260" r:id="rId8"/>
    <p:sldId id="263" r:id="rId9"/>
    <p:sldId id="269" r:id="rId10"/>
    <p:sldId id="272" r:id="rId11"/>
    <p:sldId id="273" r:id="rId12"/>
    <p:sldId id="257" r:id="rId13"/>
    <p:sldId id="258" r:id="rId14"/>
    <p:sldId id="259" r:id="rId15"/>
    <p:sldId id="266" r:id="rId16"/>
    <p:sldId id="268" r:id="rId17"/>
    <p:sldId id="267" r:id="rId18"/>
    <p:sldId id="265" r:id="rId19"/>
    <p:sldId id="264" r:id="rId20"/>
    <p:sldId id="274" r:id="rId21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9F6EF7-3815-4707-A3F6-837C2050641F}" type="datetimeFigureOut">
              <a:rPr lang="et-EE"/>
              <a:pPr>
                <a:defRPr/>
              </a:pPr>
              <a:t>14.05.2019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t-E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F57B72-5AA6-421D-99AD-A64ADC9BD74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5168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altLang="et-EE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BFFF9D0-2011-454B-91D8-4470A2AB6612}" type="slidenum">
              <a:rPr lang="et-EE" altLang="et-EE" smtClean="0"/>
              <a:pPr/>
              <a:t>9</a:t>
            </a:fld>
            <a:endParaRPr lang="et-EE" alt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8FB0F-E424-4F83-8FDB-46E00008C91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70497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3D79D-0AA0-4B02-82DB-A0815BA4213D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56402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1062-D064-4127-AA9F-2C3825533CD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01167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itel, tekst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09ADB-DCD6-4E44-8046-C12C0EE6FB6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0310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AC2E-EE4B-47D4-B13C-3241F187E58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76892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34DCB-0D50-43CC-BF4C-34BCD837E745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87557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887E-B5B8-4B88-A044-6D46C54B140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07480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ECAE-939A-4AFA-97C1-56C5909D1E9A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05806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2EAA7-0E59-437F-A751-F9E0B336641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8586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B5D91-B774-432F-90BD-750CC6B8C72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6029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ED12-56CD-423B-A9CA-634F57080BDB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7434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EC6FE-6174-4A5B-BC1A-ECC6738B55C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415213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4FF5CDC-817C-4718-A8A1-7BC455E68B83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lleduc.ee/~tom/abort.ee/images/riistad/vanad/suured/2R-b.jpg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rt.e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tika.ee/" TargetMode="External"/><Relationship Id="rId2" Type="http://schemas.openxmlformats.org/officeDocument/2006/relationships/hyperlink" Target="http://www.abort.e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igiteataja.ee/akt/120022015011?leiaKehtiv" TargetMode="External"/><Relationship Id="rId4" Type="http://schemas.openxmlformats.org/officeDocument/2006/relationships/hyperlink" Target="http://www.bmj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t-EE" altLang="et-EE" sz="4400" smtClean="0"/>
              <a:t>Abordiprobleem ning embrüo moraalne staatus</a:t>
            </a:r>
            <a:br>
              <a:rPr lang="et-EE" altLang="et-EE" sz="4400" smtClean="0"/>
            </a:br>
            <a:endParaRPr lang="et-EE" altLang="et-EE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141663"/>
            <a:ext cx="8280400" cy="2497137"/>
          </a:xfrm>
        </p:spPr>
        <p:txBody>
          <a:bodyPr/>
          <a:lstStyle/>
          <a:p>
            <a:pPr eaLnBrk="1" hangingPunct="1"/>
            <a:endParaRPr lang="et-EE" altLang="et-EE" sz="3200" i="1" smtClean="0"/>
          </a:p>
          <a:p>
            <a:pPr eaLnBrk="1" hangingPunct="1"/>
            <a:r>
              <a:rPr lang="et-EE" altLang="et-EE" sz="3200" i="1" smtClean="0"/>
              <a:t>praktilise filosoofia kursus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rgbClr val="002060"/>
                </a:solidFill>
              </a:rPr>
              <a:t>Sünnieelne diagnostika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/>
              <a:t>L</a:t>
            </a:r>
            <a:r>
              <a:rPr lang="et-EE" dirty="0" smtClean="0"/>
              <a:t>oote geneetiliste </a:t>
            </a:r>
            <a:r>
              <a:rPr lang="et-EE" dirty="0"/>
              <a:t>haiguste spetsiifiliste ja üldiste aspektide hindamiseks tehtav </a:t>
            </a:r>
            <a:r>
              <a:rPr lang="et-EE" dirty="0" smtClean="0"/>
              <a:t>uuring</a:t>
            </a:r>
          </a:p>
          <a:p>
            <a:pPr marL="0" indent="0">
              <a:buFontTx/>
              <a:buNone/>
              <a:defRPr/>
            </a:pPr>
            <a:r>
              <a:rPr lang="et-EE" dirty="0" smtClean="0"/>
              <a:t>Kolm faasi: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t-EE" i="1" dirty="0" smtClean="0"/>
              <a:t>Uuring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t-EE" i="1" dirty="0" smtClean="0"/>
              <a:t>Diagnoos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t-EE" i="1" dirty="0" smtClean="0"/>
              <a:t>Sekkumine</a:t>
            </a:r>
          </a:p>
          <a:p>
            <a:pPr marL="0" indent="0">
              <a:buFontTx/>
              <a:buNone/>
              <a:defRPr/>
            </a:pP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07950" y="5697538"/>
            <a:ext cx="8775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NIPT </a:t>
            </a:r>
            <a:r>
              <a:rPr lang="et-EE" altLang="et-EE" sz="1800" i="1"/>
              <a:t>non-invasive prenatal testing</a:t>
            </a:r>
            <a:endParaRPr lang="et-EE" altLang="et-EE" sz="1800"/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ema veres leiduvate loote rakkude või loote rakuvabast DNAst fragmentide uurimine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650-1000 eurot proov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t-EE" altLang="et-EE" smtClean="0"/>
              <a:t>Francesca Minerva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052513"/>
            <a:ext cx="4572000" cy="3429000"/>
          </a:xfrm>
          <a:noFill/>
        </p:spPr>
      </p:pic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179388" y="4581525"/>
            <a:ext cx="89884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Francesca Minerva arvates ei ole väike beebi päris isik ja seega ei erine lapse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tapmine paari päeva jooksu pärast sündi sellest, kui seda tehakse, mil laps 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veel üsas, vahendab dailymail.co.uk.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i="1"/>
              <a:t>British Medical Journal </a:t>
            </a:r>
            <a:r>
              <a:rPr lang="et-EE" altLang="et-EE" sz="1800"/>
              <a:t>avaldas artikli, milles Oxfordi ülikooli filosoof ja meditsiinieetik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Minerva avaldas arvamust, et ka täiesti terve lapse võiks tappa, kui ta ema otsustab,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/>
              <a:t>et lapse ülalpidamine on liiga kallis. Seega tema argument on: </a:t>
            </a:r>
            <a:r>
              <a:rPr lang="et-EE" altLang="et-EE" sz="1800" b="1"/>
              <a:t>sündimata laps pole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t-EE" altLang="et-EE" sz="1800" b="1"/>
              <a:t>veel isik. Neil pole lootusi, eesmärke ja unistusi. Minerva arvates on nad inimesed, kuid mitte veel isikud.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ARGUMENDID: </a:t>
            </a:r>
            <a:br>
              <a:rPr lang="et-EE" altLang="et-EE" sz="4000" smtClean="0"/>
            </a:br>
            <a:r>
              <a:rPr lang="et-EE" altLang="et-EE" sz="4000" b="1" smtClean="0"/>
              <a:t>Eetilised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5257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t-EE" altLang="et-EE" sz="2400" b="1" u="sng" smtClean="0"/>
              <a:t>Poolt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smtClean="0"/>
              <a:t>Embrüo võib olla küll inimene, kuid </a:t>
            </a:r>
            <a:r>
              <a:rPr lang="et-EE" altLang="et-EE" sz="2400" b="1" smtClean="0"/>
              <a:t>ta pole isik</a:t>
            </a:r>
            <a:r>
              <a:rPr lang="et-EE" altLang="et-EE" sz="2400" smtClean="0"/>
              <a:t>; kaitsma peaks ikka isikute õigusi.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z="2400" smtClean="0"/>
              <a:t>Moraalselt lubatav olukorras, kus: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t-EE" altLang="et-EE" sz="2400" smtClean="0"/>
              <a:t>1)   rasedus ja sünnitus ohustavad ema elu või tervist;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t-EE" altLang="et-EE" sz="2400" smtClean="0"/>
              <a:t>2)  lapsel on diagnoositud väärareng või puue;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t-EE" altLang="et-EE" sz="2400" smtClean="0"/>
              <a:t>3)  rasedus on vägistamise või intsesti tulemus.</a:t>
            </a:r>
            <a:br>
              <a:rPr lang="et-EE" altLang="et-EE" sz="2400" smtClean="0"/>
            </a:br>
            <a:endParaRPr lang="et-EE" altLang="et-EE" sz="24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t-EE" altLang="et-EE" sz="240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altLang="et-EE" sz="2000" b="1" smtClean="0"/>
              <a:t>Vastu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altLang="et-EE" sz="2000" smtClean="0"/>
              <a:t>1. </a:t>
            </a:r>
            <a:r>
              <a:rPr lang="et-EE" altLang="et-EE" sz="2400" b="1" smtClean="0"/>
              <a:t>Inimelu</a:t>
            </a:r>
            <a:r>
              <a:rPr lang="et-EE" altLang="et-EE" sz="2000" b="1" smtClean="0"/>
              <a:t> </a:t>
            </a:r>
            <a:r>
              <a:rPr lang="et-EE" altLang="et-EE" sz="2000" smtClean="0"/>
              <a:t>hävitamine on moraalselt lubamatu.</a:t>
            </a:r>
          </a:p>
        </p:txBody>
      </p:sp>
      <p:pic>
        <p:nvPicPr>
          <p:cNvPr id="13317" name="Picture 10" descr="2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644900"/>
            <a:ext cx="2741613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  <p:bldP spid="308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ARGUMENDID:</a:t>
            </a:r>
            <a:br>
              <a:rPr lang="et-EE" altLang="et-EE" sz="4000" smtClean="0"/>
            </a:br>
            <a:r>
              <a:rPr lang="et-EE" altLang="et-EE" sz="4000" b="1" smtClean="0"/>
              <a:t>Sotsiaalsed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t-EE" altLang="et-EE" sz="2800" smtClean="0"/>
              <a:t>Ebaõiglane on tuua lapsi maailma, kus nad on </a:t>
            </a:r>
            <a:r>
              <a:rPr lang="et-EE" altLang="et-EE" sz="2800" b="1" smtClean="0"/>
              <a:t>soovimatud</a:t>
            </a:r>
            <a:r>
              <a:rPr lang="et-EE" altLang="et-EE" sz="2800" smtClean="0"/>
              <a:t>. (Nt “tööõnnetuse” tagajärg)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t-EE" altLang="et-EE" sz="2800" smtClean="0"/>
              <a:t>      (“Soovimatu” iseloomustab siin täiskasvanute suhtumist, </a:t>
            </a:r>
            <a:r>
              <a:rPr lang="et-EE" altLang="et-EE" sz="2800" b="1" smtClean="0"/>
              <a:t>mitte last</a:t>
            </a:r>
            <a:r>
              <a:rPr lang="et-EE" altLang="et-EE" sz="2800" smtClean="0"/>
              <a:t>! – SEDA TULEB KINDLASTI MEELES PIDADA!)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t-EE" altLang="et-EE" sz="2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t-EE" altLang="et-EE" sz="2800" smtClean="0"/>
              <a:t>2.    Soovimatute laste saamine toob kaasa rohkem laste kuritarvitamist.</a:t>
            </a:r>
            <a:br>
              <a:rPr lang="et-EE" altLang="et-EE" sz="2800" smtClean="0"/>
            </a:br>
            <a:r>
              <a:rPr lang="et-EE" altLang="et-EE" sz="2800" smtClean="0"/>
              <a:t> (</a:t>
            </a:r>
            <a:r>
              <a:rPr lang="et-EE" altLang="et-EE" sz="2800" u="sng" smtClean="0"/>
              <a:t>Tausta selgitav küsimus</a:t>
            </a:r>
            <a:r>
              <a:rPr lang="et-EE" altLang="et-EE" sz="2800" smtClean="0"/>
              <a:t>: </a:t>
            </a:r>
            <a:r>
              <a:rPr lang="et-EE" altLang="et-EE" sz="2800" i="1" smtClean="0"/>
              <a:t>Kui vanemad peavad võimalikuks oma sündimata lapsi tappa, siis miks peaksid nad pidama lubamatuks sündinud lapsi kuritarvitada</a:t>
            </a:r>
            <a:r>
              <a:rPr lang="et-EE" altLang="et-EE" sz="2800" smtClean="0"/>
              <a:t>?)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ARGUMENDID:</a:t>
            </a:r>
            <a:br>
              <a:rPr lang="et-EE" altLang="et-EE" sz="4000" smtClean="0"/>
            </a:br>
            <a:r>
              <a:rPr lang="et-EE" altLang="et-EE" sz="4000" b="1" smtClean="0"/>
              <a:t>Meditsiinilised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7272337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altLang="et-EE" sz="2800" smtClean="0"/>
              <a:t>1. See ei ole emale eluohtlik.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altLang="et-EE" sz="2800" smtClean="0"/>
              <a:t>   (küll aga võib endaga kaasa tuua mitmeid muid probleeme, nt: emakavähk, rinnavähk, hilisemate laste vaegareng)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altLang="et-EE" sz="2800" smtClean="0"/>
              <a:t>2. Valutu protseduur.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altLang="et-EE" sz="2800" smtClean="0"/>
              <a:t>   (lapsele valutu 16.-20. nädalani)</a:t>
            </a:r>
          </a:p>
        </p:txBody>
      </p:sp>
      <p:pic>
        <p:nvPicPr>
          <p:cNvPr id="15364" name="Picture 5" descr="EmbrytomyScissors-m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4171950"/>
            <a:ext cx="4038600" cy="2686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535238" y="6230938"/>
            <a:ext cx="2457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2000" i="1"/>
              <a:t>Lootetükelduskäärid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ARGUMENDID:</a:t>
            </a:r>
            <a:br>
              <a:rPr lang="et-EE" altLang="et-EE" sz="4000" smtClean="0"/>
            </a:br>
            <a:r>
              <a:rPr lang="et-EE" altLang="et-EE" sz="4000" b="1" smtClean="0"/>
              <a:t>Poliitilised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t-EE" altLang="et-EE" smtClean="0"/>
              <a:t>Igal naisel peaks olema õigus otsustada ise oma keha üle.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smtClean="0"/>
              <a:t>Abort on </a:t>
            </a:r>
            <a:r>
              <a:rPr lang="et-EE" altLang="et-EE" b="1" smtClean="0"/>
              <a:t>seadusega lubatud</a:t>
            </a:r>
            <a:r>
              <a:rPr lang="et-EE" altLang="et-EE" smtClean="0"/>
              <a:t> alternatiiv.</a:t>
            </a:r>
          </a:p>
          <a:p>
            <a:pPr marL="609600" indent="-609600" eaLnBrk="1" hangingPunct="1">
              <a:buFontTx/>
              <a:buNone/>
            </a:pPr>
            <a:r>
              <a:rPr lang="et-EE" altLang="et-EE" smtClean="0"/>
              <a:t>     (Kas peaks muutma seadust?)</a:t>
            </a:r>
            <a:r>
              <a:rPr lang="et-EE" altLang="et-EE" smtClean="0">
                <a:hlinkClick r:id="" action="ppaction://noaction"/>
              </a:rPr>
              <a:t/>
            </a:r>
            <a:br>
              <a:rPr lang="et-EE" altLang="et-EE" smtClean="0">
                <a:hlinkClick r:id="" action="ppaction://noaction"/>
              </a:rPr>
            </a:b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ARGUMENDID:</a:t>
            </a:r>
            <a:br>
              <a:rPr lang="et-EE" altLang="et-EE" sz="4000" smtClean="0"/>
            </a:br>
            <a:r>
              <a:rPr lang="et-EE" altLang="et-EE" sz="4000" b="1" smtClean="0"/>
              <a:t>Bioloogilised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mtClean="0"/>
              <a:t>Inimelu algust pole teaduslikult võimalik kindlaks teha.</a:t>
            </a:r>
            <a:r>
              <a:rPr lang="et-EE" altLang="et-EE" smtClean="0">
                <a:hlinkClick r:id="" action="ppaction://noaction"/>
              </a:rPr>
              <a:t/>
            </a:r>
            <a:br>
              <a:rPr lang="et-EE" altLang="et-EE" smtClean="0">
                <a:hlinkClick r:id="" action="ppaction://noaction"/>
              </a:rPr>
            </a:br>
            <a:r>
              <a:rPr lang="et-EE" altLang="et-EE" smtClean="0"/>
              <a:t>(Siinjuures arvatakse, et tegu on pigem religioosse küsimusega.)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t-EE" altLang="et-EE" smtClean="0"/>
              <a:t>Inimelu algab sünniga; miks muidu tähistame sünnipäevi, mitte viljastumispäevi ning miks muidu ei korralda me nurisünnituste järel matuseid?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ARGUMENT:</a:t>
            </a:r>
            <a:br>
              <a:rPr lang="et-EE" altLang="et-EE" sz="4000" smtClean="0"/>
            </a:br>
            <a:r>
              <a:rPr lang="et-EE" altLang="et-EE" sz="4000" b="1" smtClean="0"/>
              <a:t>Majanduslik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t-EE" altLang="et-EE" smtClean="0"/>
              <a:t>Abort aitab lahendada ülerahvastatuse probleemi ning tõsta elukvaliteeti.</a:t>
            </a:r>
          </a:p>
          <a:p>
            <a:pPr marL="609600" indent="-609600" eaLnBrk="1" hangingPunct="1">
              <a:buFontTx/>
              <a:buNone/>
            </a:pPr>
            <a:r>
              <a:rPr lang="et-EE" altLang="et-EE" smtClean="0"/>
              <a:t>     (Kas kehtib ka Eesti jaoks?)</a:t>
            </a:r>
            <a:br>
              <a:rPr lang="et-EE" altLang="et-EE" smtClean="0"/>
            </a:b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t-EE" altLang="et-EE" smtClean="0"/>
              <a:t>Eesti statistika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t-EE" altLang="et-EE" smtClean="0"/>
          </a:p>
        </p:txBody>
      </p:sp>
      <p:pic>
        <p:nvPicPr>
          <p:cNvPr id="19460" name="Picture 5" descr="Sündide ja abortide dünaam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7853363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827088" y="6308725"/>
            <a:ext cx="236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/>
              <a:t>Allikas: www.abort.ee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Kui soovid lähemalt teada saada, siis ...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külasta lehekülge </a:t>
            </a:r>
            <a:r>
              <a:rPr lang="et-EE" altLang="et-EE" smtClean="0">
                <a:hlinkClick r:id="rId2"/>
              </a:rPr>
              <a:t>www.abort.ee</a:t>
            </a:r>
            <a:r>
              <a:rPr lang="et-EE" altLang="et-EE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Mis on abort (Eesti seaduses: raseduse katkestamine)?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t-EE" altLang="et-EE" sz="2800" smtClean="0"/>
              <a:t>Raseduse katkestamine on embrüo või loote eemaldamine emakaõõnest kirurgiliselt või ravimite manustamisega.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altLang="et-EE" sz="28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altLang="et-EE" sz="2400" smtClean="0"/>
              <a:t>   (§ 2, </a:t>
            </a:r>
            <a:r>
              <a:rPr lang="et-EE" altLang="et-EE" sz="2400" i="1" smtClean="0"/>
              <a:t>RASEDUSE KATKESTAMISE JA STERILISEERIMISE SEADUS)</a:t>
            </a:r>
            <a:r>
              <a:rPr lang="et-EE" altLang="et-EE" sz="28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t-EE" altLang="et-EE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t-EE" altLang="et-EE" sz="2800" smtClean="0"/>
              <a:t>NB! Tuleb teha vahet raseduse </a:t>
            </a:r>
            <a:r>
              <a:rPr lang="et-EE" altLang="et-EE" sz="2800" i="1" smtClean="0"/>
              <a:t>katkemisel</a:t>
            </a:r>
            <a:r>
              <a:rPr lang="et-EE" altLang="et-EE" sz="2800" smtClean="0"/>
              <a:t> (spontaanne abort) ja </a:t>
            </a:r>
            <a:r>
              <a:rPr lang="et-EE" altLang="et-EE" sz="2800" i="1" smtClean="0"/>
              <a:t>katkestamisel</a:t>
            </a:r>
            <a:r>
              <a:rPr lang="et-EE" altLang="et-EE" sz="2800" smtClean="0"/>
              <a:t> (</a:t>
            </a:r>
            <a:r>
              <a:rPr lang="et-EE" altLang="et-EE" sz="2800" b="1" smtClean="0"/>
              <a:t>tahtlik abort</a:t>
            </a:r>
            <a:r>
              <a:rPr lang="et-EE" altLang="et-EE" sz="2800" smtClean="0"/>
              <a:t>). Viimane on eetika seisukohalt problemaatiline.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Kasutatud allikad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t-EE" altLang="et-EE" smtClean="0">
                <a:hlinkClick r:id="rId2"/>
              </a:rPr>
              <a:t>www.abort.ee</a:t>
            </a:r>
            <a:endParaRPr lang="et-EE" altLang="et-EE" smtClean="0"/>
          </a:p>
          <a:p>
            <a:pPr marL="0" indent="0" eaLnBrk="1" hangingPunct="1">
              <a:buFontTx/>
              <a:buNone/>
            </a:pPr>
            <a:r>
              <a:rPr lang="et-EE" altLang="et-EE" smtClean="0">
                <a:hlinkClick r:id="rId3"/>
              </a:rPr>
              <a:t>www.eetika.ee</a:t>
            </a:r>
            <a:endParaRPr lang="et-EE" altLang="et-EE" smtClean="0"/>
          </a:p>
          <a:p>
            <a:pPr marL="0" indent="0" eaLnBrk="1" hangingPunct="1">
              <a:buFontTx/>
              <a:buNone/>
            </a:pPr>
            <a:r>
              <a:rPr lang="et-EE" altLang="et-EE" smtClean="0">
                <a:hlinkClick r:id="rId4"/>
              </a:rPr>
              <a:t>www.bmj.com</a:t>
            </a:r>
            <a:endParaRPr lang="et-EE" altLang="et-EE" smtClean="0"/>
          </a:p>
          <a:p>
            <a:pPr marL="0" indent="0" eaLnBrk="1" hangingPunct="1">
              <a:buFontTx/>
              <a:buNone/>
            </a:pPr>
            <a:r>
              <a:rPr lang="et-EE" altLang="et-EE" smtClean="0"/>
              <a:t>Raseduse katkestamise ja steriliseerimise seadus, </a:t>
            </a:r>
            <a:r>
              <a:rPr lang="et-EE" altLang="et-EE" u="sng" smtClean="0">
                <a:hlinkClick r:id="rId5"/>
              </a:rPr>
              <a:t>https://www.riigiteataja.ee/akt/120022015011?leiaKehtiv</a:t>
            </a:r>
            <a:r>
              <a:rPr lang="et-EE" altLang="et-EE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t-EE" smtClean="0">
                <a:latin typeface="Times New Roman" pitchFamily="18" charset="0"/>
              </a:rPr>
              <a:t>Meos 1998:235</a:t>
            </a:r>
            <a:r>
              <a:rPr lang="et-EE" altLang="et-EE" smtClean="0">
                <a:latin typeface="Times New Roman" pitchFamily="18" charset="0"/>
              </a:rPr>
              <a:t>, </a:t>
            </a:r>
            <a:r>
              <a:rPr lang="et-EE" altLang="et-EE" i="1" smtClean="0">
                <a:latin typeface="Times New Roman" pitchFamily="18" charset="0"/>
              </a:rPr>
              <a:t>Filosoofia põhiprobleemid</a:t>
            </a:r>
            <a:r>
              <a:rPr lang="et-EE" altLang="et-EE" smtClean="0"/>
              <a:t> </a:t>
            </a:r>
          </a:p>
          <a:p>
            <a:pPr marL="0" indent="0">
              <a:buFontTx/>
              <a:buNone/>
            </a:pPr>
            <a:endParaRPr lang="et-EE" altLang="et-E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Millal võib katkestada (Eesti seadus)?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t-EE" altLang="et-EE" sz="2800" dirty="0" smtClean="0"/>
              <a:t>Rasedust võib katkestada, kui see ei ole kestnud kauem kui </a:t>
            </a:r>
            <a:r>
              <a:rPr lang="et-EE" altLang="et-EE" sz="2800" b="1" dirty="0" smtClean="0"/>
              <a:t>12 nädalat</a:t>
            </a:r>
            <a:r>
              <a:rPr lang="et-EE" altLang="et-EE" sz="28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et-EE" altLang="et-EE" sz="2800" dirty="0" smtClean="0"/>
              <a:t>Kauem kui 12 ning </a:t>
            </a:r>
            <a:r>
              <a:rPr lang="et-EE" altLang="et-EE" sz="2800" b="1" dirty="0" smtClean="0"/>
              <a:t>kuni 22</a:t>
            </a:r>
            <a:r>
              <a:rPr lang="et-EE" altLang="et-EE" sz="2800" dirty="0" smtClean="0"/>
              <a:t> nädalat kestnud raseduse võib katkestada, kui: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t-EE" altLang="et-EE" sz="2800" dirty="0" smtClean="0"/>
              <a:t>rasedus ohustab raseda tervist;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t-EE" altLang="et-EE" sz="2800" dirty="0" smtClean="0"/>
              <a:t>sündival lapsel võib olla raske vaimne või kehaline tervisekahjustus;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t-EE" altLang="et-EE" sz="2800" dirty="0" smtClean="0"/>
              <a:t>raseda haigus või tervisega seotud probleem takistab lapse kasvatamist;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t-EE" altLang="et-EE" sz="2800" dirty="0" smtClean="0"/>
              <a:t>rase on alla 15-aastane;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t-EE" altLang="et-EE" sz="2800" dirty="0" smtClean="0"/>
              <a:t>rase on üle 45-aastane.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t-EE" altLang="et-EE" sz="2800" dirty="0" smtClean="0"/>
              <a:t>(Allikas: </a:t>
            </a:r>
            <a:r>
              <a:rPr lang="en-GB" sz="2800" dirty="0" err="1" smtClean="0"/>
              <a:t>Raseduse</a:t>
            </a:r>
            <a:r>
              <a:rPr lang="en-GB" sz="2800" dirty="0" smtClean="0"/>
              <a:t> </a:t>
            </a:r>
            <a:r>
              <a:rPr lang="en-GB" sz="2800" dirty="0" err="1"/>
              <a:t>katkestamise</a:t>
            </a:r>
            <a:r>
              <a:rPr lang="en-GB" sz="2800" dirty="0"/>
              <a:t> </a:t>
            </a:r>
            <a:r>
              <a:rPr lang="en-GB" sz="2800" dirty="0" err="1"/>
              <a:t>ja</a:t>
            </a:r>
            <a:r>
              <a:rPr lang="en-GB" sz="2800" dirty="0"/>
              <a:t> </a:t>
            </a:r>
            <a:r>
              <a:rPr lang="en-GB" sz="2800" dirty="0" err="1"/>
              <a:t>steriliseerimise</a:t>
            </a:r>
            <a:r>
              <a:rPr lang="en-GB" sz="2800" dirty="0"/>
              <a:t> </a:t>
            </a:r>
            <a:r>
              <a:rPr lang="en-GB" sz="2800" dirty="0" err="1"/>
              <a:t>seaduse</a:t>
            </a:r>
            <a:r>
              <a:rPr lang="en-GB" sz="2800" dirty="0"/>
              <a:t> § 6) </a:t>
            </a:r>
            <a:endParaRPr lang="et-EE" altLang="et-E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388" y="620713"/>
            <a:ext cx="8229600" cy="1143000"/>
          </a:xfrm>
        </p:spPr>
        <p:txBody>
          <a:bodyPr/>
          <a:lstStyle/>
          <a:p>
            <a:r>
              <a:rPr lang="en-GB" altLang="et-EE" sz="2400" smtClean="0"/>
              <a:t>Eesti on </a:t>
            </a:r>
            <a:r>
              <a:rPr lang="et-EE" altLang="et-EE" sz="2400" smtClean="0"/>
              <a:t>abordi legaliseerimise</a:t>
            </a:r>
            <a:r>
              <a:rPr lang="en-GB" altLang="et-EE" sz="2400" smtClean="0"/>
              <a:t> küsimuses väga liberaalne riik. Euroopas võetakse statistika tegemise aluseks kuus erinevat põhjust. Eestis on abort legaalne kõigil kuuel põhjusel.</a:t>
            </a:r>
            <a:r>
              <a:rPr lang="et-EE" altLang="et-EE" sz="2400" smtClean="0"/>
              <a:t/>
            </a:r>
            <a:br>
              <a:rPr lang="et-EE" altLang="et-EE" sz="2400" smtClean="0"/>
            </a:br>
            <a:endParaRPr lang="et-EE" altLang="et-EE" sz="24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2133600"/>
          <a:ext cx="5705475" cy="393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5475"/>
              </a:tblGrid>
              <a:tr h="4204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  naise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elu päästmine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4204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2.   füüsilise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tervise säilitamine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78613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3.   vaimse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tervise säilitamine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73128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4.  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vägistamine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või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intsest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73128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5.   </a:t>
                      </a:r>
                      <a:r>
                        <a:rPr lang="en-GB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loote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400" dirty="0" err="1">
                          <a:solidFill>
                            <a:schemeClr val="tx1"/>
                          </a:solidFill>
                          <a:effectLst/>
                        </a:rPr>
                        <a:t>väärareng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840976">
                <a:tc>
                  <a:txBody>
                    <a:bodyPr/>
                    <a:lstStyle/>
                    <a:p>
                      <a:pPr marL="457200" lvl="0"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sotsiaalmajanduslikud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põhjused, </a:t>
                      </a: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et-EE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t-EE" sz="2400" dirty="0" smtClean="0">
                          <a:solidFill>
                            <a:schemeClr val="tx1"/>
                          </a:solidFill>
                          <a:effectLst/>
                        </a:rPr>
                        <a:t>      abort </a:t>
                      </a:r>
                      <a:r>
                        <a:rPr lang="et-EE" sz="2400" dirty="0">
                          <a:solidFill>
                            <a:schemeClr val="tx1"/>
                          </a:solidFill>
                          <a:effectLst/>
                        </a:rPr>
                        <a:t>nõudmisel</a:t>
                      </a:r>
                      <a:endParaRPr lang="et-EE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</a:tbl>
          </a:graphicData>
        </a:graphic>
      </p:graphicFrame>
      <p:sp>
        <p:nvSpPr>
          <p:cNvPr id="5139" name="TextBox 4"/>
          <p:cNvSpPr txBox="1">
            <a:spLocks noChangeArrowheads="1"/>
          </p:cNvSpPr>
          <p:nvPr/>
        </p:nvSpPr>
        <p:spPr bwMode="auto">
          <a:xfrm>
            <a:off x="250825" y="6092825"/>
            <a:ext cx="8277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t-EE" altLang="et-EE" i="1"/>
              <a:t>Internetist võid uurida, milliseid vaidlusi on tekitanud abordiküsimus katoliiklikus</a:t>
            </a:r>
          </a:p>
          <a:p>
            <a:r>
              <a:rPr lang="et-EE" altLang="et-EE" i="1"/>
              <a:t>Poolas.</a:t>
            </a:r>
          </a:p>
        </p:txBody>
      </p:sp>
      <p:sp>
        <p:nvSpPr>
          <p:cNvPr id="5140" name="TextBox 5"/>
          <p:cNvSpPr txBox="1">
            <a:spLocks noChangeArrowheads="1"/>
          </p:cNvSpPr>
          <p:nvPr/>
        </p:nvSpPr>
        <p:spPr bwMode="auto">
          <a:xfrm>
            <a:off x="6372225" y="3141663"/>
            <a:ext cx="26463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t-EE" altLang="et-EE" i="1">
                <a:solidFill>
                  <a:srgbClr val="C00000"/>
                </a:solidFill>
              </a:rPr>
              <a:t>Mõtle, kas kõik </a:t>
            </a:r>
          </a:p>
          <a:p>
            <a:r>
              <a:rPr lang="et-EE" altLang="et-EE" i="1">
                <a:solidFill>
                  <a:srgbClr val="C00000"/>
                </a:solidFill>
              </a:rPr>
              <a:t>kuus on ka Sinu arvates</a:t>
            </a:r>
          </a:p>
          <a:p>
            <a:r>
              <a:rPr lang="et-EE" altLang="et-EE" i="1">
                <a:solidFill>
                  <a:srgbClr val="C00000"/>
                </a:solidFill>
              </a:rPr>
              <a:t>kaalukad põhjused?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Inimõiguste vaatenurk</a:t>
            </a:r>
          </a:p>
        </p:txBody>
      </p:sp>
      <p:sp>
        <p:nvSpPr>
          <p:cNvPr id="6147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smtClean="0"/>
              <a:t>Embrüol pole inimõigusi (Euroopa Inimõiguste Kohus)</a:t>
            </a:r>
          </a:p>
          <a:p>
            <a:endParaRPr lang="et-EE" altLang="et-EE" smtClean="0"/>
          </a:p>
          <a:p>
            <a:r>
              <a:rPr lang="et-EE" altLang="et-EE" smtClean="0"/>
              <a:t>Need on inimestel alates </a:t>
            </a:r>
            <a:r>
              <a:rPr lang="et-EE" altLang="et-EE" b="1" smtClean="0"/>
              <a:t>sünnihetkest</a:t>
            </a:r>
          </a:p>
          <a:p>
            <a:endParaRPr lang="et-EE" altLang="et-EE" smtClean="0"/>
          </a:p>
          <a:p>
            <a:r>
              <a:rPr lang="et-EE" altLang="et-EE" smtClean="0"/>
              <a:t>Kas ja kuidas riik peaks kaitsma sündimata inimesi?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>Inimõiguste vaatenurk</a:t>
            </a:r>
          </a:p>
        </p:txBody>
      </p:sp>
      <p:sp>
        <p:nvSpPr>
          <p:cNvPr id="6147" name="Sisu kohatäide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t-EE" altLang="et-EE" dirty="0" smtClean="0"/>
              <a:t>Naisel on õigus abordile, st naisel on õigus otsustada oma keha üle</a:t>
            </a:r>
          </a:p>
          <a:p>
            <a:pPr>
              <a:defRPr/>
            </a:pPr>
            <a:endParaRPr lang="et-EE" altLang="et-EE" dirty="0" smtClean="0"/>
          </a:p>
          <a:p>
            <a:pPr>
              <a:defRPr/>
            </a:pPr>
            <a:r>
              <a:rPr lang="et-EE" altLang="et-EE" dirty="0" smtClean="0"/>
              <a:t>Järelikult: </a:t>
            </a:r>
            <a:r>
              <a:rPr lang="et-EE" altLang="et-EE" b="1" dirty="0" smtClean="0"/>
              <a:t>loote õigust elule piirab naise õigus otsustada oma keha üle</a:t>
            </a:r>
          </a:p>
          <a:p>
            <a:pPr>
              <a:defRPr/>
            </a:pPr>
            <a:endParaRPr lang="et-EE" altLang="et-EE" dirty="0" smtClean="0"/>
          </a:p>
          <a:p>
            <a:pPr marL="514350" indent="-514350">
              <a:buFontTx/>
              <a:buAutoNum type="arabicPeriod"/>
              <a:defRPr/>
            </a:pPr>
            <a:r>
              <a:rPr lang="et-EE" altLang="et-EE" dirty="0" smtClean="0"/>
              <a:t>Kas on võimalik leida nn kompromisslahendus?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t-EE" altLang="et-EE" dirty="0" smtClean="0"/>
              <a:t>Kas naise õigus oma keha üle on absoluutne?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Embrüo moraalne staatus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u="sng" smtClean="0"/>
              <a:t>Kolm levinud arusaama:</a:t>
            </a:r>
          </a:p>
          <a:p>
            <a:pPr eaLnBrk="1" hangingPunct="1">
              <a:buFontTx/>
              <a:buNone/>
            </a:pPr>
            <a:r>
              <a:rPr lang="et-EE" altLang="et-EE" smtClean="0"/>
              <a:t>1. Embrüo = </a:t>
            </a:r>
            <a:r>
              <a:rPr lang="et-EE" altLang="et-EE" b="1" smtClean="0"/>
              <a:t>tavaline keharakk</a:t>
            </a:r>
            <a:r>
              <a:rPr lang="et-EE" altLang="et-EE" smtClean="0"/>
              <a:t> (nagu veri, luud vms).</a:t>
            </a:r>
          </a:p>
          <a:p>
            <a:pPr eaLnBrk="1" hangingPunct="1">
              <a:buFontTx/>
              <a:buNone/>
            </a:pPr>
            <a:r>
              <a:rPr lang="et-EE" altLang="et-EE" smtClean="0"/>
              <a:t>2. Embrüo = </a:t>
            </a:r>
            <a:r>
              <a:rPr lang="et-EE" altLang="et-EE" b="1" smtClean="0"/>
              <a:t>potentsiaalne inimene</a:t>
            </a:r>
            <a:r>
              <a:rPr lang="et-EE" altLang="et-EE" smtClean="0"/>
              <a:t> (vahepealne moraalne staatus).</a:t>
            </a:r>
          </a:p>
          <a:p>
            <a:pPr eaLnBrk="1" hangingPunct="1">
              <a:buFontTx/>
              <a:buNone/>
            </a:pPr>
            <a:r>
              <a:rPr lang="et-EE" altLang="et-EE" smtClean="0"/>
              <a:t>3. Embrüo = </a:t>
            </a:r>
            <a:r>
              <a:rPr lang="et-EE" altLang="et-EE" b="1" smtClean="0"/>
              <a:t>inimolend</a:t>
            </a:r>
            <a:r>
              <a:rPr lang="et-EE" altLang="et-EE" smtClean="0"/>
              <a:t>, kuna ta on kas ise isik, või kuulub liiki, mille normaalsed täiskasvanud isendid on isikud. </a:t>
            </a:r>
          </a:p>
        </p:txBody>
      </p:sp>
      <p:sp>
        <p:nvSpPr>
          <p:cNvPr id="8196" name="TextBox 1"/>
          <p:cNvSpPr txBox="1">
            <a:spLocks noChangeArrowheads="1"/>
          </p:cNvSpPr>
          <p:nvPr/>
        </p:nvSpPr>
        <p:spPr bwMode="auto">
          <a:xfrm>
            <a:off x="107950" y="5942013"/>
            <a:ext cx="7032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/>
              <a:t>Kui abordi sooritaja pooldab esimest varianti, siis arvatavasti tõsine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t-EE" altLang="et-EE" sz="1800" i="1"/>
              <a:t>moraalne dilemma puudub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mtClean="0"/>
              <a:t>Natuke üldisem jaotus: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t-EE" altLang="et-EE" b="1" smtClean="0"/>
              <a:t>Elu pooldajad</a:t>
            </a:r>
            <a:r>
              <a:rPr lang="et-EE" altLang="et-EE" smtClean="0"/>
              <a:t> – need, kes peavad aborti lubamatuks.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t-EE" altLang="et-EE" b="1" smtClean="0"/>
              <a:t>Valiku pooldajad</a:t>
            </a:r>
            <a:r>
              <a:rPr lang="et-EE" altLang="et-EE" smtClean="0"/>
              <a:t> – need, kes peavad aborti teatud tingimustel õigustatuks.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altLang="et-EE" sz="4000" smtClean="0"/>
              <a:t>Veel üks võimalus: teeme vahet inimolendil ja isikul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altLang="et-EE" sz="2800" smtClean="0"/>
              <a:t>Isikut peavad iseloomustama järgmised tunnused (</a:t>
            </a:r>
            <a:r>
              <a:rPr lang="en-GB" altLang="et-EE" sz="2800" smtClean="0">
                <a:latin typeface="Times New Roman" pitchFamily="18" charset="0"/>
              </a:rPr>
              <a:t>Meos 1998:235</a:t>
            </a:r>
            <a:r>
              <a:rPr lang="et-EE" altLang="et-EE" sz="2800" smtClean="0">
                <a:latin typeface="Times New Roman" pitchFamily="18" charset="0"/>
              </a:rPr>
              <a:t>, </a:t>
            </a:r>
            <a:r>
              <a:rPr lang="et-EE" altLang="et-EE" sz="2800" i="1" smtClean="0">
                <a:latin typeface="Times New Roman" pitchFamily="18" charset="0"/>
              </a:rPr>
              <a:t>Filosoofia põhiprobleemid</a:t>
            </a:r>
            <a:r>
              <a:rPr lang="en-GB" altLang="et-EE" sz="2800" smtClean="0">
                <a:latin typeface="Times New Roman" pitchFamily="18" charset="0"/>
              </a:rPr>
              <a:t>):</a:t>
            </a:r>
            <a:endParaRPr lang="et-EE" altLang="et-EE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altLang="et-EE" sz="2800" smtClean="0">
                <a:latin typeface="Times New Roman" pitchFamily="18" charset="0"/>
              </a:rPr>
              <a:t>1. Teadvusel olemine (seejuures valu tundmise võime).</a:t>
            </a:r>
          </a:p>
          <a:p>
            <a:pPr eaLnBrk="1" hangingPunct="1">
              <a:buFontTx/>
              <a:buNone/>
            </a:pPr>
            <a:r>
              <a:rPr lang="en-GB" altLang="et-EE" sz="2800" smtClean="0">
                <a:latin typeface="Times New Roman" pitchFamily="18" charset="0"/>
              </a:rPr>
              <a:t>2. Arenenud mõistus.</a:t>
            </a:r>
          </a:p>
          <a:p>
            <a:pPr eaLnBrk="1" hangingPunct="1">
              <a:buFontTx/>
              <a:buNone/>
            </a:pPr>
            <a:r>
              <a:rPr lang="en-GB" altLang="et-EE" sz="2800" smtClean="0">
                <a:latin typeface="Times New Roman" pitchFamily="18" charset="0"/>
              </a:rPr>
              <a:t>3. Temast endast tulenev aktiivsus.</a:t>
            </a:r>
          </a:p>
          <a:p>
            <a:pPr eaLnBrk="1" hangingPunct="1">
              <a:buFontTx/>
              <a:buNone/>
            </a:pPr>
            <a:r>
              <a:rPr lang="en-GB" altLang="et-EE" sz="2800" smtClean="0">
                <a:latin typeface="Times New Roman" pitchFamily="18" charset="0"/>
              </a:rPr>
              <a:t>4. Suhtlemisvõime.</a:t>
            </a:r>
          </a:p>
          <a:p>
            <a:pPr eaLnBrk="1" hangingPunct="1">
              <a:buFontTx/>
              <a:buNone/>
            </a:pPr>
            <a:r>
              <a:rPr lang="en-GB" altLang="et-EE" sz="2800" smtClean="0">
                <a:latin typeface="Times New Roman" pitchFamily="18" charset="0"/>
              </a:rPr>
              <a:t>5. Eneseteadvus.</a:t>
            </a:r>
          </a:p>
          <a:p>
            <a:pPr eaLnBrk="1" hangingPunct="1">
              <a:buFontTx/>
              <a:buNone/>
            </a:pPr>
            <a:r>
              <a:rPr lang="et-EE" altLang="et-EE" sz="2800" b="1" smtClean="0">
                <a:latin typeface="Times New Roman" pitchFamily="18" charset="0"/>
              </a:rPr>
              <a:t>Järledus:</a:t>
            </a:r>
            <a:r>
              <a:rPr lang="et-EE" altLang="et-EE" sz="2800" smtClean="0">
                <a:latin typeface="Times New Roman" pitchFamily="18" charset="0"/>
              </a:rPr>
              <a:t> </a:t>
            </a:r>
            <a:r>
              <a:rPr lang="en-GB" altLang="et-EE" sz="2800" smtClean="0">
                <a:latin typeface="Times New Roman" pitchFamily="18" charset="0"/>
              </a:rPr>
              <a:t>kõik inimolendid pole isikud.</a:t>
            </a:r>
            <a:endParaRPr lang="et-EE" altLang="et-EE" sz="2800" smtClean="0">
              <a:latin typeface="Times New Roman" pitchFamily="18" charset="0"/>
            </a:endParaRP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2771775" y="6381750"/>
            <a:ext cx="5851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t-EE" altLang="et-EE" sz="2000" b="1">
                <a:solidFill>
                  <a:srgbClr val="002060"/>
                </a:solidFill>
              </a:rPr>
              <a:t>Kas selline isiku määratlemine on ammendav?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776</Words>
  <Application>Microsoft Office PowerPoint</Application>
  <PresentationFormat>Ekraaniseanss (4:3)</PresentationFormat>
  <Paragraphs>125</Paragraphs>
  <Slides>20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+mj-lt</vt:lpstr>
      <vt:lpstr>Default Design</vt:lpstr>
      <vt:lpstr>Abordiprobleem ning embrüo moraalne staatus </vt:lpstr>
      <vt:lpstr>Mis on abort (Eesti seaduses: raseduse katkestamine)?</vt:lpstr>
      <vt:lpstr>Millal võib katkestada (Eesti seadus)?</vt:lpstr>
      <vt:lpstr>Eesti on abordi legaliseerimise küsimuses väga liberaalne riik. Euroopas võetakse statistika tegemise aluseks kuus erinevat põhjust. Eestis on abort legaalne kõigil kuuel põhjusel. </vt:lpstr>
      <vt:lpstr>Inimõiguste vaatenurk</vt:lpstr>
      <vt:lpstr>Inimõiguste vaatenurk</vt:lpstr>
      <vt:lpstr>Embrüo moraalne staatus</vt:lpstr>
      <vt:lpstr>Natuke üldisem jaotus:</vt:lpstr>
      <vt:lpstr>Veel üks võimalus: teeme vahet inimolendil ja isikul</vt:lpstr>
      <vt:lpstr>Sünnieelne diagnostika</vt:lpstr>
      <vt:lpstr>Francesca Minerva</vt:lpstr>
      <vt:lpstr>ARGUMENDID:  Eetilised</vt:lpstr>
      <vt:lpstr>ARGUMENDID: Sotsiaalsed</vt:lpstr>
      <vt:lpstr>ARGUMENDID: Meditsiinilised</vt:lpstr>
      <vt:lpstr>ARGUMENDID: Poliitilised</vt:lpstr>
      <vt:lpstr>ARGUMENDID: Bioloogilised</vt:lpstr>
      <vt:lpstr>ARGUMENT: Majanduslik</vt:lpstr>
      <vt:lpstr>Eesti statistika</vt:lpstr>
      <vt:lpstr>Kui soovid lähemalt teada saada, siis ...</vt:lpstr>
      <vt:lpstr>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</dc:title>
  <dc:creator>peedus</dc:creator>
  <cp:lastModifiedBy>kasutaja</cp:lastModifiedBy>
  <cp:revision>25</cp:revision>
  <dcterms:created xsi:type="dcterms:W3CDTF">2009-03-02T10:53:20Z</dcterms:created>
  <dcterms:modified xsi:type="dcterms:W3CDTF">2019-05-14T08:15:13Z</dcterms:modified>
</cp:coreProperties>
</file>