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17"/>
  </p:notesMasterIdLst>
  <p:handoutMasterIdLst>
    <p:handoutMasterId r:id="rId18"/>
  </p:handoutMasterIdLst>
  <p:sldIdLst>
    <p:sldId id="256" r:id="rId2"/>
    <p:sldId id="257" r:id="rId3"/>
    <p:sldId id="267" r:id="rId4"/>
    <p:sldId id="258" r:id="rId5"/>
    <p:sldId id="268" r:id="rId6"/>
    <p:sldId id="270" r:id="rId7"/>
    <p:sldId id="259" r:id="rId8"/>
    <p:sldId id="269" r:id="rId9"/>
    <p:sldId id="260" r:id="rId10"/>
    <p:sldId id="261" r:id="rId11"/>
    <p:sldId id="264" r:id="rId12"/>
    <p:sldId id="265" r:id="rId13"/>
    <p:sldId id="266" r:id="rId14"/>
    <p:sldId id="271" r:id="rId15"/>
    <p:sldId id="263" r:id="rId16"/>
  </p:sldIdLst>
  <p:sldSz cx="9144000" cy="6858000" type="screen4x3"/>
  <p:notesSz cx="6858000" cy="9313863"/>
  <p:defaultTextStyle>
    <a:defPPr>
      <a:defRPr lang="et-EE"/>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1734"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4819"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4820" name="Rectangle 4"/>
          <p:cNvSpPr>
            <a:spLocks noGrp="1" noChangeArrowheads="1"/>
          </p:cNvSpPr>
          <p:nvPr>
            <p:ph type="ftr" sz="quarter" idx="2"/>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4821" name="Rectangle 5"/>
          <p:cNvSpPr>
            <a:spLocks noGrp="1" noChangeArrowheads="1"/>
          </p:cNvSpPr>
          <p:nvPr>
            <p:ph type="sldNum" sz="quarter" idx="3"/>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06AFC32-78AF-4537-9834-50359A1F5962}" type="slidenum">
              <a:rPr lang="en-US"/>
              <a:pPr/>
              <a:t>‹#›</a:t>
            </a:fld>
            <a:endParaRPr lang="en-US"/>
          </a:p>
        </p:txBody>
      </p:sp>
    </p:spTree>
    <p:extLst>
      <p:ext uri="{BB962C8B-B14F-4D97-AF65-F5344CB8AC3E}">
        <p14:creationId xmlns:p14="http://schemas.microsoft.com/office/powerpoint/2010/main" val="37395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t-EE"/>
          </a:p>
        </p:txBody>
      </p:sp>
      <p:sp>
        <p:nvSpPr>
          <p:cNvPr id="19459"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t-EE"/>
          </a:p>
        </p:txBody>
      </p:sp>
      <p:sp>
        <p:nvSpPr>
          <p:cNvPr id="19460"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685800" y="4422775"/>
            <a:ext cx="5486400" cy="419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p>
        </p:txBody>
      </p:sp>
      <p:sp>
        <p:nvSpPr>
          <p:cNvPr id="19462" name="Rectangle 6"/>
          <p:cNvSpPr>
            <a:spLocks noGrp="1" noChangeArrowheads="1"/>
          </p:cNvSpPr>
          <p:nvPr>
            <p:ph type="ftr" sz="quarter" idx="4"/>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t-EE"/>
          </a:p>
        </p:txBody>
      </p:sp>
      <p:sp>
        <p:nvSpPr>
          <p:cNvPr id="19463" name="Rectangle 7"/>
          <p:cNvSpPr>
            <a:spLocks noGrp="1" noChangeArrowheads="1"/>
          </p:cNvSpPr>
          <p:nvPr>
            <p:ph type="sldNum" sz="quarter" idx="5"/>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4DEF15FB-2D12-40DF-A19C-E1C27A1F7CC7}" type="slidenum">
              <a:rPr lang="et-EE"/>
              <a:pPr/>
              <a:t>‹#›</a:t>
            </a:fld>
            <a:endParaRPr lang="et-EE"/>
          </a:p>
        </p:txBody>
      </p:sp>
    </p:spTree>
    <p:extLst>
      <p:ext uri="{BB962C8B-B14F-4D97-AF65-F5344CB8AC3E}">
        <p14:creationId xmlns:p14="http://schemas.microsoft.com/office/powerpoint/2010/main" val="38444925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lislai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990600"/>
            <a:ext cx="7772400" cy="1371600"/>
          </a:xfrm>
        </p:spPr>
        <p:txBody>
          <a:bodyPr/>
          <a:lstStyle>
            <a:lvl1pPr>
              <a:defRPr sz="4000"/>
            </a:lvl1pPr>
          </a:lstStyle>
          <a:p>
            <a:pPr lvl="0"/>
            <a:r>
              <a:rPr lang="en-US" noProof="0" smtClean="0"/>
              <a:t>Click to edit Master title style</a:t>
            </a:r>
          </a:p>
        </p:txBody>
      </p:sp>
      <p:sp>
        <p:nvSpPr>
          <p:cNvPr id="2560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25604"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25605"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25606" name="Rectangle 6"/>
          <p:cNvSpPr>
            <a:spLocks noGrp="1" noChangeArrowheads="1"/>
          </p:cNvSpPr>
          <p:nvPr>
            <p:ph type="sldNum" sz="quarter" idx="4"/>
          </p:nvPr>
        </p:nvSpPr>
        <p:spPr>
          <a:xfrm>
            <a:off x="6553200" y="6248400"/>
            <a:ext cx="1905000" cy="457200"/>
          </a:xfrm>
        </p:spPr>
        <p:txBody>
          <a:bodyPr/>
          <a:lstStyle>
            <a:lvl1pPr>
              <a:defRPr/>
            </a:lvl1pPr>
          </a:lstStyle>
          <a:p>
            <a:fld id="{DA16CDE6-113A-4E47-A93C-8C9C5D7503F6}" type="slidenum">
              <a:rPr lang="en-US"/>
              <a:pPr/>
              <a:t>‹#›</a:t>
            </a:fld>
            <a:endParaRPr lang="en-US"/>
          </a:p>
        </p:txBody>
      </p:sp>
      <p:sp>
        <p:nvSpPr>
          <p:cNvPr id="25607"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p>
        </p:txBody>
      </p:sp>
      <p:sp>
        <p:nvSpPr>
          <p:cNvPr id="5" name="Jaluse kohatäide 4"/>
          <p:cNvSpPr>
            <a:spLocks noGrp="1"/>
          </p:cNvSpPr>
          <p:nvPr>
            <p:ph type="ftr" sz="quarter" idx="11"/>
          </p:nvPr>
        </p:nvSpPr>
        <p:spPr/>
        <p:txBody>
          <a:bodyPr/>
          <a:lstStyle>
            <a:lvl1pPr>
              <a:defRPr/>
            </a:lvl1pPr>
          </a:lstStyle>
          <a:p>
            <a:endParaRPr lang="en-US"/>
          </a:p>
        </p:txBody>
      </p:sp>
      <p:sp>
        <p:nvSpPr>
          <p:cNvPr id="6" name="Slaidinumbri kohatäide 5"/>
          <p:cNvSpPr>
            <a:spLocks noGrp="1"/>
          </p:cNvSpPr>
          <p:nvPr>
            <p:ph type="sldNum" sz="quarter" idx="12"/>
          </p:nvPr>
        </p:nvSpPr>
        <p:spPr/>
        <p:txBody>
          <a:bodyPr/>
          <a:lstStyle>
            <a:lvl1pPr>
              <a:defRPr/>
            </a:lvl1pPr>
          </a:lstStyle>
          <a:p>
            <a:fld id="{8681F5DF-83A5-4D8E-AE3D-F4D32DA88F75}" type="slidenum">
              <a:rPr lang="en-US"/>
              <a:pPr/>
              <a:t>‹#›</a:t>
            </a:fld>
            <a:endParaRPr lang="en-US"/>
          </a:p>
        </p:txBody>
      </p:sp>
    </p:spTree>
    <p:extLst>
      <p:ext uri="{BB962C8B-B14F-4D97-AF65-F5344CB8AC3E}">
        <p14:creationId xmlns:p14="http://schemas.microsoft.com/office/powerpoint/2010/main" val="79505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573838" y="304800"/>
            <a:ext cx="2001837" cy="5715000"/>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566738" y="304800"/>
            <a:ext cx="5854700" cy="5715000"/>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p>
        </p:txBody>
      </p:sp>
      <p:sp>
        <p:nvSpPr>
          <p:cNvPr id="5" name="Jaluse kohatäide 4"/>
          <p:cNvSpPr>
            <a:spLocks noGrp="1"/>
          </p:cNvSpPr>
          <p:nvPr>
            <p:ph type="ftr" sz="quarter" idx="11"/>
          </p:nvPr>
        </p:nvSpPr>
        <p:spPr/>
        <p:txBody>
          <a:bodyPr/>
          <a:lstStyle>
            <a:lvl1pPr>
              <a:defRPr/>
            </a:lvl1pPr>
          </a:lstStyle>
          <a:p>
            <a:endParaRPr lang="en-US"/>
          </a:p>
        </p:txBody>
      </p:sp>
      <p:sp>
        <p:nvSpPr>
          <p:cNvPr id="6" name="Slaidinumbri kohatäide 5"/>
          <p:cNvSpPr>
            <a:spLocks noGrp="1"/>
          </p:cNvSpPr>
          <p:nvPr>
            <p:ph type="sldNum" sz="quarter" idx="12"/>
          </p:nvPr>
        </p:nvSpPr>
        <p:spPr/>
        <p:txBody>
          <a:bodyPr/>
          <a:lstStyle>
            <a:lvl1pPr>
              <a:defRPr/>
            </a:lvl1pPr>
          </a:lstStyle>
          <a:p>
            <a:fld id="{2F3F8AA3-CD4A-4FC4-8C7A-F254640F25B7}" type="slidenum">
              <a:rPr lang="en-US"/>
              <a:pPr/>
              <a:t>‹#›</a:t>
            </a:fld>
            <a:endParaRPr lang="en-US"/>
          </a:p>
        </p:txBody>
      </p:sp>
    </p:spTree>
    <p:extLst>
      <p:ext uri="{BB962C8B-B14F-4D97-AF65-F5344CB8AC3E}">
        <p14:creationId xmlns:p14="http://schemas.microsoft.com/office/powerpoint/2010/main" val="4022120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Pealkiri, tekst ja lõikepilt">
    <p:spTree>
      <p:nvGrpSpPr>
        <p:cNvPr id="1" name=""/>
        <p:cNvGrpSpPr/>
        <p:nvPr/>
      </p:nvGrpSpPr>
      <p:grpSpPr>
        <a:xfrm>
          <a:off x="0" y="0"/>
          <a:ext cx="0" cy="0"/>
          <a:chOff x="0" y="0"/>
          <a:chExt cx="0" cy="0"/>
        </a:xfrm>
      </p:grpSpPr>
      <p:sp>
        <p:nvSpPr>
          <p:cNvPr id="2" name="Pealkiri 1"/>
          <p:cNvSpPr>
            <a:spLocks noGrp="1"/>
          </p:cNvSpPr>
          <p:nvPr>
            <p:ph type="title"/>
          </p:nvPr>
        </p:nvSpPr>
        <p:spPr>
          <a:xfrm>
            <a:off x="574675" y="304800"/>
            <a:ext cx="8001000" cy="1216025"/>
          </a:xfrm>
        </p:spPr>
        <p:txBody>
          <a:bodyPr/>
          <a:lstStyle/>
          <a:p>
            <a:r>
              <a:rPr lang="et-EE" smtClean="0"/>
              <a:t>Muutke tiitli laadi</a:t>
            </a:r>
            <a:endParaRPr lang="et-EE"/>
          </a:p>
        </p:txBody>
      </p:sp>
      <p:sp>
        <p:nvSpPr>
          <p:cNvPr id="3" name="Teksti kohatäide 2"/>
          <p:cNvSpPr>
            <a:spLocks noGrp="1"/>
          </p:cNvSpPr>
          <p:nvPr>
            <p:ph type="body" sz="half" idx="1"/>
          </p:nvPr>
        </p:nvSpPr>
        <p:spPr>
          <a:xfrm>
            <a:off x="566738" y="1752600"/>
            <a:ext cx="3924300" cy="4267200"/>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Lõikepildi kohatäide 3"/>
          <p:cNvSpPr>
            <a:spLocks noGrp="1"/>
          </p:cNvSpPr>
          <p:nvPr>
            <p:ph type="clipArt" sz="half" idx="2"/>
          </p:nvPr>
        </p:nvSpPr>
        <p:spPr>
          <a:xfrm>
            <a:off x="4643438" y="1752600"/>
            <a:ext cx="3924300" cy="4267200"/>
          </a:xfrm>
        </p:spPr>
        <p:txBody>
          <a:bodyPr/>
          <a:lstStyle/>
          <a:p>
            <a:endParaRPr lang="et-EE"/>
          </a:p>
        </p:txBody>
      </p:sp>
      <p:sp>
        <p:nvSpPr>
          <p:cNvPr id="5" name="Kuupäeva kohatäide 4"/>
          <p:cNvSpPr>
            <a:spLocks noGrp="1"/>
          </p:cNvSpPr>
          <p:nvPr>
            <p:ph type="dt" sz="half" idx="10"/>
          </p:nvPr>
        </p:nvSpPr>
        <p:spPr>
          <a:xfrm>
            <a:off x="609600" y="6245225"/>
            <a:ext cx="1981200" cy="476250"/>
          </a:xfrm>
        </p:spPr>
        <p:txBody>
          <a:bodyPr/>
          <a:lstStyle>
            <a:lvl1pPr>
              <a:defRPr/>
            </a:lvl1pPr>
          </a:lstStyle>
          <a:p>
            <a:endParaRPr lang="en-US"/>
          </a:p>
        </p:txBody>
      </p:sp>
      <p:sp>
        <p:nvSpPr>
          <p:cNvPr id="6" name="Jaluse kohatäide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aidinumbri kohatäide 6"/>
          <p:cNvSpPr>
            <a:spLocks noGrp="1"/>
          </p:cNvSpPr>
          <p:nvPr>
            <p:ph type="sldNum" sz="quarter" idx="12"/>
          </p:nvPr>
        </p:nvSpPr>
        <p:spPr>
          <a:xfrm>
            <a:off x="6553200" y="6245225"/>
            <a:ext cx="1981200" cy="476250"/>
          </a:xfrm>
        </p:spPr>
        <p:txBody>
          <a:bodyPr/>
          <a:lstStyle>
            <a:lvl1pPr>
              <a:defRPr/>
            </a:lvl1pPr>
          </a:lstStyle>
          <a:p>
            <a:fld id="{AE26E6B9-C28E-4F93-B262-8F868ACB7EF3}" type="slidenum">
              <a:rPr lang="en-US"/>
              <a:pPr/>
              <a:t>‹#›</a:t>
            </a:fld>
            <a:endParaRPr lang="en-US"/>
          </a:p>
        </p:txBody>
      </p:sp>
    </p:spTree>
    <p:extLst>
      <p:ext uri="{BB962C8B-B14F-4D97-AF65-F5344CB8AC3E}">
        <p14:creationId xmlns:p14="http://schemas.microsoft.com/office/powerpoint/2010/main" val="77477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p>
        </p:txBody>
      </p:sp>
      <p:sp>
        <p:nvSpPr>
          <p:cNvPr id="5" name="Jaluse kohatäide 4"/>
          <p:cNvSpPr>
            <a:spLocks noGrp="1"/>
          </p:cNvSpPr>
          <p:nvPr>
            <p:ph type="ftr" sz="quarter" idx="11"/>
          </p:nvPr>
        </p:nvSpPr>
        <p:spPr/>
        <p:txBody>
          <a:bodyPr/>
          <a:lstStyle>
            <a:lvl1pPr>
              <a:defRPr/>
            </a:lvl1pPr>
          </a:lstStyle>
          <a:p>
            <a:endParaRPr lang="en-US"/>
          </a:p>
        </p:txBody>
      </p:sp>
      <p:sp>
        <p:nvSpPr>
          <p:cNvPr id="6" name="Slaidinumbri kohatäide 5"/>
          <p:cNvSpPr>
            <a:spLocks noGrp="1"/>
          </p:cNvSpPr>
          <p:nvPr>
            <p:ph type="sldNum" sz="quarter" idx="12"/>
          </p:nvPr>
        </p:nvSpPr>
        <p:spPr/>
        <p:txBody>
          <a:bodyPr/>
          <a:lstStyle>
            <a:lvl1pPr>
              <a:defRPr/>
            </a:lvl1pPr>
          </a:lstStyle>
          <a:p>
            <a:fld id="{A886BE61-B028-40D6-85BE-FAE7CB301876}" type="slidenum">
              <a:rPr lang="en-US"/>
              <a:pPr/>
              <a:t>‹#›</a:t>
            </a:fld>
            <a:endParaRPr lang="en-US"/>
          </a:p>
        </p:txBody>
      </p:sp>
    </p:spTree>
    <p:extLst>
      <p:ext uri="{BB962C8B-B14F-4D97-AF65-F5344CB8AC3E}">
        <p14:creationId xmlns:p14="http://schemas.microsoft.com/office/powerpoint/2010/main" val="407798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smtClean="0"/>
              <a:t>Muutke teksti laade</a:t>
            </a:r>
          </a:p>
        </p:txBody>
      </p:sp>
      <p:sp>
        <p:nvSpPr>
          <p:cNvPr id="4" name="Kuupäeva kohatäide 3"/>
          <p:cNvSpPr>
            <a:spLocks noGrp="1"/>
          </p:cNvSpPr>
          <p:nvPr>
            <p:ph type="dt" sz="half" idx="10"/>
          </p:nvPr>
        </p:nvSpPr>
        <p:spPr/>
        <p:txBody>
          <a:bodyPr/>
          <a:lstStyle>
            <a:lvl1pPr>
              <a:defRPr/>
            </a:lvl1pPr>
          </a:lstStyle>
          <a:p>
            <a:endParaRPr lang="en-US"/>
          </a:p>
        </p:txBody>
      </p:sp>
      <p:sp>
        <p:nvSpPr>
          <p:cNvPr id="5" name="Jaluse kohatäide 4"/>
          <p:cNvSpPr>
            <a:spLocks noGrp="1"/>
          </p:cNvSpPr>
          <p:nvPr>
            <p:ph type="ftr" sz="quarter" idx="11"/>
          </p:nvPr>
        </p:nvSpPr>
        <p:spPr/>
        <p:txBody>
          <a:bodyPr/>
          <a:lstStyle>
            <a:lvl1pPr>
              <a:defRPr/>
            </a:lvl1pPr>
          </a:lstStyle>
          <a:p>
            <a:endParaRPr lang="en-US"/>
          </a:p>
        </p:txBody>
      </p:sp>
      <p:sp>
        <p:nvSpPr>
          <p:cNvPr id="6" name="Slaidinumbri kohatäide 5"/>
          <p:cNvSpPr>
            <a:spLocks noGrp="1"/>
          </p:cNvSpPr>
          <p:nvPr>
            <p:ph type="sldNum" sz="quarter" idx="12"/>
          </p:nvPr>
        </p:nvSpPr>
        <p:spPr/>
        <p:txBody>
          <a:bodyPr/>
          <a:lstStyle>
            <a:lvl1pPr>
              <a:defRPr/>
            </a:lvl1pPr>
          </a:lstStyle>
          <a:p>
            <a:fld id="{0955CF0A-2EEA-4EFC-82A7-861D0B32240B}" type="slidenum">
              <a:rPr lang="en-US"/>
              <a:pPr/>
              <a:t>‹#›</a:t>
            </a:fld>
            <a:endParaRPr lang="en-US"/>
          </a:p>
        </p:txBody>
      </p:sp>
    </p:spTree>
    <p:extLst>
      <p:ext uri="{BB962C8B-B14F-4D97-AF65-F5344CB8AC3E}">
        <p14:creationId xmlns:p14="http://schemas.microsoft.com/office/powerpoint/2010/main" val="410221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lvl1pPr>
              <a:defRPr/>
            </a:lvl1pPr>
          </a:lstStyle>
          <a:p>
            <a:endParaRPr lang="en-US"/>
          </a:p>
        </p:txBody>
      </p:sp>
      <p:sp>
        <p:nvSpPr>
          <p:cNvPr id="6" name="Jaluse kohatäide 5"/>
          <p:cNvSpPr>
            <a:spLocks noGrp="1"/>
          </p:cNvSpPr>
          <p:nvPr>
            <p:ph type="ftr" sz="quarter" idx="11"/>
          </p:nvPr>
        </p:nvSpPr>
        <p:spPr/>
        <p:txBody>
          <a:bodyPr/>
          <a:lstStyle>
            <a:lvl1pPr>
              <a:defRPr/>
            </a:lvl1pPr>
          </a:lstStyle>
          <a:p>
            <a:endParaRPr lang="en-US"/>
          </a:p>
        </p:txBody>
      </p:sp>
      <p:sp>
        <p:nvSpPr>
          <p:cNvPr id="7" name="Slaidinumbri kohatäide 6"/>
          <p:cNvSpPr>
            <a:spLocks noGrp="1"/>
          </p:cNvSpPr>
          <p:nvPr>
            <p:ph type="sldNum" sz="quarter" idx="12"/>
          </p:nvPr>
        </p:nvSpPr>
        <p:spPr/>
        <p:txBody>
          <a:bodyPr/>
          <a:lstStyle>
            <a:lvl1pPr>
              <a:defRPr/>
            </a:lvl1pPr>
          </a:lstStyle>
          <a:p>
            <a:fld id="{87BB0A0C-277A-43EB-B345-8159B40FCFA8}" type="slidenum">
              <a:rPr lang="en-US"/>
              <a:pPr/>
              <a:t>‹#›</a:t>
            </a:fld>
            <a:endParaRPr lang="en-US"/>
          </a:p>
        </p:txBody>
      </p:sp>
    </p:spTree>
    <p:extLst>
      <p:ext uri="{BB962C8B-B14F-4D97-AF65-F5344CB8AC3E}">
        <p14:creationId xmlns:p14="http://schemas.microsoft.com/office/powerpoint/2010/main" val="248590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lvl1pPr>
              <a:defRPr/>
            </a:lvl1pPr>
          </a:lstStyle>
          <a:p>
            <a:endParaRPr lang="en-US"/>
          </a:p>
        </p:txBody>
      </p:sp>
      <p:sp>
        <p:nvSpPr>
          <p:cNvPr id="8" name="Jaluse kohatäide 7"/>
          <p:cNvSpPr>
            <a:spLocks noGrp="1"/>
          </p:cNvSpPr>
          <p:nvPr>
            <p:ph type="ftr" sz="quarter" idx="11"/>
          </p:nvPr>
        </p:nvSpPr>
        <p:spPr/>
        <p:txBody>
          <a:bodyPr/>
          <a:lstStyle>
            <a:lvl1pPr>
              <a:defRPr/>
            </a:lvl1pPr>
          </a:lstStyle>
          <a:p>
            <a:endParaRPr lang="en-US"/>
          </a:p>
        </p:txBody>
      </p:sp>
      <p:sp>
        <p:nvSpPr>
          <p:cNvPr id="9" name="Slaidinumbri kohatäide 8"/>
          <p:cNvSpPr>
            <a:spLocks noGrp="1"/>
          </p:cNvSpPr>
          <p:nvPr>
            <p:ph type="sldNum" sz="quarter" idx="12"/>
          </p:nvPr>
        </p:nvSpPr>
        <p:spPr/>
        <p:txBody>
          <a:bodyPr/>
          <a:lstStyle>
            <a:lvl1pPr>
              <a:defRPr/>
            </a:lvl1pPr>
          </a:lstStyle>
          <a:p>
            <a:fld id="{869CF6B0-57FB-434C-B2BF-23F577FB48BA}" type="slidenum">
              <a:rPr lang="en-US"/>
              <a:pPr/>
              <a:t>‹#›</a:t>
            </a:fld>
            <a:endParaRPr lang="en-US"/>
          </a:p>
        </p:txBody>
      </p:sp>
    </p:spTree>
    <p:extLst>
      <p:ext uri="{BB962C8B-B14F-4D97-AF65-F5344CB8AC3E}">
        <p14:creationId xmlns:p14="http://schemas.microsoft.com/office/powerpoint/2010/main" val="167223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lvl1pPr>
              <a:defRPr/>
            </a:lvl1pPr>
          </a:lstStyle>
          <a:p>
            <a:endParaRPr lang="en-US"/>
          </a:p>
        </p:txBody>
      </p:sp>
      <p:sp>
        <p:nvSpPr>
          <p:cNvPr id="4" name="Jaluse kohatäide 3"/>
          <p:cNvSpPr>
            <a:spLocks noGrp="1"/>
          </p:cNvSpPr>
          <p:nvPr>
            <p:ph type="ftr" sz="quarter" idx="11"/>
          </p:nvPr>
        </p:nvSpPr>
        <p:spPr/>
        <p:txBody>
          <a:bodyPr/>
          <a:lstStyle>
            <a:lvl1pPr>
              <a:defRPr/>
            </a:lvl1pPr>
          </a:lstStyle>
          <a:p>
            <a:endParaRPr lang="en-US"/>
          </a:p>
        </p:txBody>
      </p:sp>
      <p:sp>
        <p:nvSpPr>
          <p:cNvPr id="5" name="Slaidinumbri kohatäide 4"/>
          <p:cNvSpPr>
            <a:spLocks noGrp="1"/>
          </p:cNvSpPr>
          <p:nvPr>
            <p:ph type="sldNum" sz="quarter" idx="12"/>
          </p:nvPr>
        </p:nvSpPr>
        <p:spPr/>
        <p:txBody>
          <a:bodyPr/>
          <a:lstStyle>
            <a:lvl1pPr>
              <a:defRPr/>
            </a:lvl1pPr>
          </a:lstStyle>
          <a:p>
            <a:fld id="{7F554AB4-4CD1-480A-BF6B-9DF7857E4387}" type="slidenum">
              <a:rPr lang="en-US"/>
              <a:pPr/>
              <a:t>‹#›</a:t>
            </a:fld>
            <a:endParaRPr lang="en-US"/>
          </a:p>
        </p:txBody>
      </p:sp>
    </p:spTree>
    <p:extLst>
      <p:ext uri="{BB962C8B-B14F-4D97-AF65-F5344CB8AC3E}">
        <p14:creationId xmlns:p14="http://schemas.microsoft.com/office/powerpoint/2010/main" val="38329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lvl1pPr>
              <a:defRPr/>
            </a:lvl1pPr>
          </a:lstStyle>
          <a:p>
            <a:endParaRPr lang="en-US"/>
          </a:p>
        </p:txBody>
      </p:sp>
      <p:sp>
        <p:nvSpPr>
          <p:cNvPr id="3" name="Jaluse kohatäide 2"/>
          <p:cNvSpPr>
            <a:spLocks noGrp="1"/>
          </p:cNvSpPr>
          <p:nvPr>
            <p:ph type="ftr" sz="quarter" idx="11"/>
          </p:nvPr>
        </p:nvSpPr>
        <p:spPr/>
        <p:txBody>
          <a:bodyPr/>
          <a:lstStyle>
            <a:lvl1pPr>
              <a:defRPr/>
            </a:lvl1pPr>
          </a:lstStyle>
          <a:p>
            <a:endParaRPr lang="en-US"/>
          </a:p>
        </p:txBody>
      </p:sp>
      <p:sp>
        <p:nvSpPr>
          <p:cNvPr id="4" name="Slaidinumbri kohatäide 3"/>
          <p:cNvSpPr>
            <a:spLocks noGrp="1"/>
          </p:cNvSpPr>
          <p:nvPr>
            <p:ph type="sldNum" sz="quarter" idx="12"/>
          </p:nvPr>
        </p:nvSpPr>
        <p:spPr/>
        <p:txBody>
          <a:bodyPr/>
          <a:lstStyle>
            <a:lvl1pPr>
              <a:defRPr/>
            </a:lvl1pPr>
          </a:lstStyle>
          <a:p>
            <a:fld id="{8D489893-9D4D-4ECB-846F-E3BE377BE7E1}" type="slidenum">
              <a:rPr lang="en-US"/>
              <a:pPr/>
              <a:t>‹#›</a:t>
            </a:fld>
            <a:endParaRPr lang="en-US"/>
          </a:p>
        </p:txBody>
      </p:sp>
    </p:spTree>
    <p:extLst>
      <p:ext uri="{BB962C8B-B14F-4D97-AF65-F5344CB8AC3E}">
        <p14:creationId xmlns:p14="http://schemas.microsoft.com/office/powerpoint/2010/main" val="399689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n-US"/>
          </a:p>
        </p:txBody>
      </p:sp>
      <p:sp>
        <p:nvSpPr>
          <p:cNvPr id="6" name="Jaluse kohatäide 5"/>
          <p:cNvSpPr>
            <a:spLocks noGrp="1"/>
          </p:cNvSpPr>
          <p:nvPr>
            <p:ph type="ftr" sz="quarter" idx="11"/>
          </p:nvPr>
        </p:nvSpPr>
        <p:spPr/>
        <p:txBody>
          <a:bodyPr/>
          <a:lstStyle>
            <a:lvl1pPr>
              <a:defRPr/>
            </a:lvl1pPr>
          </a:lstStyle>
          <a:p>
            <a:endParaRPr lang="en-US"/>
          </a:p>
        </p:txBody>
      </p:sp>
      <p:sp>
        <p:nvSpPr>
          <p:cNvPr id="7" name="Slaidinumbri kohatäide 6"/>
          <p:cNvSpPr>
            <a:spLocks noGrp="1"/>
          </p:cNvSpPr>
          <p:nvPr>
            <p:ph type="sldNum" sz="quarter" idx="12"/>
          </p:nvPr>
        </p:nvSpPr>
        <p:spPr/>
        <p:txBody>
          <a:bodyPr/>
          <a:lstStyle>
            <a:lvl1pPr>
              <a:defRPr/>
            </a:lvl1pPr>
          </a:lstStyle>
          <a:p>
            <a:fld id="{592C7630-1CB4-4893-AB39-B0C19FEBA58C}" type="slidenum">
              <a:rPr lang="en-US"/>
              <a:pPr/>
              <a:t>‹#›</a:t>
            </a:fld>
            <a:endParaRPr lang="en-US"/>
          </a:p>
        </p:txBody>
      </p:sp>
    </p:spTree>
    <p:extLst>
      <p:ext uri="{BB962C8B-B14F-4D97-AF65-F5344CB8AC3E}">
        <p14:creationId xmlns:p14="http://schemas.microsoft.com/office/powerpoint/2010/main" val="46775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n-US"/>
          </a:p>
        </p:txBody>
      </p:sp>
      <p:sp>
        <p:nvSpPr>
          <p:cNvPr id="6" name="Jaluse kohatäide 5"/>
          <p:cNvSpPr>
            <a:spLocks noGrp="1"/>
          </p:cNvSpPr>
          <p:nvPr>
            <p:ph type="ftr" sz="quarter" idx="11"/>
          </p:nvPr>
        </p:nvSpPr>
        <p:spPr/>
        <p:txBody>
          <a:bodyPr/>
          <a:lstStyle>
            <a:lvl1pPr>
              <a:defRPr/>
            </a:lvl1pPr>
          </a:lstStyle>
          <a:p>
            <a:endParaRPr lang="en-US"/>
          </a:p>
        </p:txBody>
      </p:sp>
      <p:sp>
        <p:nvSpPr>
          <p:cNvPr id="7" name="Slaidinumbri kohatäide 6"/>
          <p:cNvSpPr>
            <a:spLocks noGrp="1"/>
          </p:cNvSpPr>
          <p:nvPr>
            <p:ph type="sldNum" sz="quarter" idx="12"/>
          </p:nvPr>
        </p:nvSpPr>
        <p:spPr/>
        <p:txBody>
          <a:bodyPr/>
          <a:lstStyle>
            <a:lvl1pPr>
              <a:defRPr/>
            </a:lvl1pPr>
          </a:lstStyle>
          <a:p>
            <a:fld id="{8642D66D-3407-4525-BD7A-6527E6068886}" type="slidenum">
              <a:rPr lang="en-US"/>
              <a:pPr/>
              <a:t>‹#›</a:t>
            </a:fld>
            <a:endParaRPr lang="en-US"/>
          </a:p>
        </p:txBody>
      </p:sp>
    </p:spTree>
    <p:extLst>
      <p:ext uri="{BB962C8B-B14F-4D97-AF65-F5344CB8AC3E}">
        <p14:creationId xmlns:p14="http://schemas.microsoft.com/office/powerpoint/2010/main" val="1985227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4579"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0"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itchFamily="18" charset="0"/>
            </a:endParaRPr>
          </a:p>
        </p:txBody>
      </p:sp>
      <p:sp>
        <p:nvSpPr>
          <p:cNvPr id="2458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2458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458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p>
        </p:txBody>
      </p:sp>
      <p:sp>
        <p:nvSpPr>
          <p:cNvPr id="2458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8DDDD970-EA0E-44AC-A384-4A0EB7E3542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hf hdr="0" ft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81075"/>
            <a:ext cx="6965950" cy="5184775"/>
          </a:xfrm>
        </p:spPr>
        <p:txBody>
          <a:bodyPr/>
          <a:lstStyle/>
          <a:p>
            <a:r>
              <a:rPr lang="et-EE" dirty="0"/>
              <a:t>4. Relativism</a:t>
            </a:r>
            <a:br>
              <a:rPr lang="et-EE" dirty="0"/>
            </a:br>
            <a:r>
              <a:rPr lang="et-EE" dirty="0"/>
              <a:t> (</a:t>
            </a:r>
            <a:r>
              <a:rPr lang="et-EE" dirty="0" err="1"/>
              <a:t>ld</a:t>
            </a:r>
            <a:r>
              <a:rPr lang="et-EE" dirty="0"/>
              <a:t> </a:t>
            </a:r>
            <a:r>
              <a:rPr lang="et-EE" i="1" dirty="0" err="1"/>
              <a:t>relativus</a:t>
            </a:r>
            <a:r>
              <a:rPr lang="et-EE" dirty="0"/>
              <a:t> “suhteline”) </a:t>
            </a:r>
            <a:br>
              <a:rPr lang="et-EE" dirty="0"/>
            </a:br>
            <a:r>
              <a:rPr lang="et-EE" dirty="0"/>
              <a:t>           </a:t>
            </a:r>
            <a:br>
              <a:rPr lang="et-EE" dirty="0"/>
            </a:br>
            <a:r>
              <a:rPr lang="et-EE" dirty="0"/>
              <a:t/>
            </a:r>
            <a:br>
              <a:rPr lang="et-EE" dirty="0"/>
            </a:br>
            <a:endParaRPr lang="et-EE" dirty="0"/>
          </a:p>
        </p:txBody>
      </p:sp>
      <p:sp>
        <p:nvSpPr>
          <p:cNvPr id="2051" name="Rectangle 3"/>
          <p:cNvSpPr>
            <a:spLocks noGrp="1" noChangeArrowheads="1"/>
          </p:cNvSpPr>
          <p:nvPr>
            <p:ph type="subTitle" idx="1"/>
          </p:nvPr>
        </p:nvSpPr>
        <p:spPr>
          <a:xfrm>
            <a:off x="1447800" y="3141663"/>
            <a:ext cx="7010400" cy="1887537"/>
          </a:xfrm>
        </p:spPr>
        <p:txBody>
          <a:bodyPr/>
          <a:lstStyle/>
          <a:p>
            <a:pPr>
              <a:lnSpc>
                <a:spcPct val="90000"/>
              </a:lnSpc>
            </a:pPr>
            <a:endParaRPr lang="et-EE"/>
          </a:p>
          <a:p>
            <a:pPr>
              <a:lnSpc>
                <a:spcPct val="90000"/>
              </a:lnSpc>
            </a:pPr>
            <a:endParaRPr lang="et-EE"/>
          </a:p>
          <a:p>
            <a:pPr>
              <a:lnSpc>
                <a:spcPct val="90000"/>
              </a:lnSpc>
            </a:pPr>
            <a:endParaRPr lang="et-EE"/>
          </a:p>
          <a:p>
            <a:pPr>
              <a:lnSpc>
                <a:spcPct val="90000"/>
              </a:lnSpc>
            </a:pPr>
            <a:endParaRPr lang="et-E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6"/>
          <p:cNvSpPr>
            <a:spLocks noGrp="1"/>
          </p:cNvSpPr>
          <p:nvPr>
            <p:ph type="sldNum" sz="quarter" idx="12"/>
          </p:nvPr>
        </p:nvSpPr>
        <p:spPr/>
        <p:txBody>
          <a:bodyPr/>
          <a:lstStyle/>
          <a:p>
            <a:fld id="{98F8F4ED-3F7D-4AAA-AAA5-C55C4CD79E93}" type="slidenum">
              <a:rPr lang="en-US"/>
              <a:pPr/>
              <a:t>10</a:t>
            </a:fld>
            <a:endParaRPr lang="en-US"/>
          </a:p>
        </p:txBody>
      </p:sp>
      <p:sp>
        <p:nvSpPr>
          <p:cNvPr id="22531" name="Rectangle 3"/>
          <p:cNvSpPr>
            <a:spLocks noGrp="1" noChangeArrowheads="1"/>
          </p:cNvSpPr>
          <p:nvPr>
            <p:ph type="body" sz="half" idx="1"/>
          </p:nvPr>
        </p:nvSpPr>
        <p:spPr>
          <a:xfrm>
            <a:off x="0" y="1773238"/>
            <a:ext cx="5867400" cy="4392612"/>
          </a:xfrm>
        </p:spPr>
        <p:txBody>
          <a:bodyPr/>
          <a:lstStyle/>
          <a:p>
            <a:pPr>
              <a:lnSpc>
                <a:spcPct val="80000"/>
              </a:lnSpc>
            </a:pPr>
            <a:r>
              <a:rPr lang="et-EE" sz="2600"/>
              <a:t>Feyerabendi kohaselt </a:t>
            </a:r>
            <a:r>
              <a:rPr lang="et-EE" sz="2600" b="1"/>
              <a:t>pole võimalik olla neutraalne hindaja</a:t>
            </a:r>
            <a:r>
              <a:rPr lang="et-EE" sz="2600"/>
              <a:t> – teadlane hindab teisi mõtlemistraditsioone teadlase seisukohalt, müstik müstiku seisukohalt jne. </a:t>
            </a:r>
          </a:p>
          <a:p>
            <a:pPr>
              <a:lnSpc>
                <a:spcPct val="80000"/>
              </a:lnSpc>
            </a:pPr>
            <a:r>
              <a:rPr lang="et-EE" sz="2600"/>
              <a:t>Filosoof leiab, et haridussüsteem tuleks ümber korraldada nii, </a:t>
            </a:r>
            <a:r>
              <a:rPr lang="et-EE" sz="2600" b="1"/>
              <a:t>et laps tutvuks erinevate</a:t>
            </a:r>
            <a:r>
              <a:rPr lang="et-EE" sz="2600"/>
              <a:t> mõtlemistraditsioonidega ning suudaks siis iseseisvalt ja kompetentselt eelistusi teha.</a:t>
            </a:r>
            <a:r>
              <a:rPr lang="et-EE" sz="1500"/>
              <a:t> </a:t>
            </a:r>
          </a:p>
        </p:txBody>
      </p:sp>
      <p:pic>
        <p:nvPicPr>
          <p:cNvPr id="22535" name="Picture 7" descr="feyerabend"/>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5940425" y="1484313"/>
            <a:ext cx="3021013" cy="4267200"/>
          </a:xfrm>
        </p:spPr>
      </p:pic>
      <p:sp>
        <p:nvSpPr>
          <p:cNvPr id="22537" name="Text Box 9"/>
          <p:cNvSpPr txBox="1">
            <a:spLocks noChangeArrowheads="1"/>
          </p:cNvSpPr>
          <p:nvPr/>
        </p:nvSpPr>
        <p:spPr bwMode="auto">
          <a:xfrm>
            <a:off x="6640513" y="5748338"/>
            <a:ext cx="1524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t>Feyerabend</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8861C01F-4F42-4108-A55B-67857B67B260}" type="slidenum">
              <a:rPr lang="en-US"/>
              <a:pPr/>
              <a:t>11</a:t>
            </a:fld>
            <a:endParaRPr lang="en-US"/>
          </a:p>
        </p:txBody>
      </p:sp>
      <p:sp>
        <p:nvSpPr>
          <p:cNvPr id="36866" name="Rectangle 2"/>
          <p:cNvSpPr>
            <a:spLocks noGrp="1" noChangeArrowheads="1"/>
          </p:cNvSpPr>
          <p:nvPr>
            <p:ph type="title"/>
          </p:nvPr>
        </p:nvSpPr>
        <p:spPr/>
        <p:txBody>
          <a:bodyPr/>
          <a:lstStyle/>
          <a:p>
            <a:r>
              <a:rPr lang="et-EE" sz="3400" dirty="0" smtClean="0"/>
              <a:t>4.3.1. </a:t>
            </a:r>
            <a:r>
              <a:rPr lang="et-EE" sz="3400" dirty="0"/>
              <a:t>Relativismi mitmekesisuse ja sõltuvuse tees</a:t>
            </a:r>
            <a:endParaRPr lang="en-US" sz="3400" dirty="0"/>
          </a:p>
        </p:txBody>
      </p:sp>
      <p:sp>
        <p:nvSpPr>
          <p:cNvPr id="36867" name="Rectangle 3"/>
          <p:cNvSpPr>
            <a:spLocks noGrp="1" noChangeArrowheads="1"/>
          </p:cNvSpPr>
          <p:nvPr>
            <p:ph type="body" idx="1"/>
          </p:nvPr>
        </p:nvSpPr>
        <p:spPr/>
        <p:txBody>
          <a:bodyPr/>
          <a:lstStyle/>
          <a:p>
            <a:pPr>
              <a:lnSpc>
                <a:spcPct val="90000"/>
              </a:lnSpc>
            </a:pPr>
            <a:r>
              <a:rPr lang="et-EE"/>
              <a:t>Relativismi mitmekesisuse tees (kultuurirelativism) – see on antropoloogiline tees, mis tunnistab moraalireeglite erinevust ühiskonniti.</a:t>
            </a:r>
          </a:p>
          <a:p>
            <a:pPr>
              <a:lnSpc>
                <a:spcPct val="90000"/>
              </a:lnSpc>
            </a:pPr>
            <a:r>
              <a:rPr lang="et-EE"/>
              <a:t>Relativismi sõltuvuse tees – tees, millele vastavalt individuaalsed teod on õiged või väärad sõltuvalt selle ühiskonna iseloomust, kus nad sooritatakse.</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34C42D88-3A85-418B-A760-AB1AC6569BA0}" type="slidenum">
              <a:rPr lang="en-US"/>
              <a:pPr/>
              <a:t>12</a:t>
            </a:fld>
            <a:endParaRPr lang="en-US"/>
          </a:p>
        </p:txBody>
      </p:sp>
      <p:sp>
        <p:nvSpPr>
          <p:cNvPr id="37890" name="Rectangle 2"/>
          <p:cNvSpPr>
            <a:spLocks noGrp="1" noChangeArrowheads="1"/>
          </p:cNvSpPr>
          <p:nvPr>
            <p:ph type="title"/>
          </p:nvPr>
        </p:nvSpPr>
        <p:spPr/>
        <p:txBody>
          <a:bodyPr/>
          <a:lstStyle/>
          <a:p>
            <a:r>
              <a:rPr lang="et-EE"/>
              <a:t>4.4. Kas moraal on suhteline?  </a:t>
            </a:r>
            <a:endParaRPr lang="en-US"/>
          </a:p>
        </p:txBody>
      </p:sp>
      <p:sp>
        <p:nvSpPr>
          <p:cNvPr id="37891" name="Rectangle 3"/>
          <p:cNvSpPr>
            <a:spLocks noGrp="1" noChangeArrowheads="1"/>
          </p:cNvSpPr>
          <p:nvPr>
            <p:ph type="body" idx="1"/>
          </p:nvPr>
        </p:nvSpPr>
        <p:spPr/>
        <p:txBody>
          <a:bodyPr/>
          <a:lstStyle/>
          <a:p>
            <a:r>
              <a:rPr lang="et-EE" sz="2600" dirty="0" smtClean="0"/>
              <a:t>Moraalirelativism </a:t>
            </a:r>
            <a:r>
              <a:rPr lang="et-EE" sz="2600" dirty="0" smtClean="0"/>
              <a:t>väidab</a:t>
            </a:r>
            <a:r>
              <a:rPr lang="et-EE" sz="2600" dirty="0"/>
              <a:t>, et on.</a:t>
            </a:r>
          </a:p>
          <a:p>
            <a:r>
              <a:rPr lang="et-EE" sz="2600" dirty="0" smtClean="0"/>
              <a:t>Selle arusaama </a:t>
            </a:r>
            <a:r>
              <a:rPr lang="et-EE" sz="2600" dirty="0"/>
              <a:t>plussiks võib pidada seda, et kuna </a:t>
            </a:r>
            <a:r>
              <a:rPr lang="et-EE" sz="2600" b="1" dirty="0"/>
              <a:t>puudub sõltumatu alus teiste kultuuride kritiseerimiseks</a:t>
            </a:r>
            <a:r>
              <a:rPr lang="et-EE" sz="2600" dirty="0"/>
              <a:t>, siis peaksime olema teiste kultuuride moraali suhtes sallivad (see võib ära hoida paljud konfliktid).</a:t>
            </a:r>
          </a:p>
          <a:p>
            <a:r>
              <a:rPr lang="et-EE" sz="2600" dirty="0" smtClean="0"/>
              <a:t>Arusaama </a:t>
            </a:r>
            <a:r>
              <a:rPr lang="et-EE" sz="2600" dirty="0"/>
              <a:t>vastu räägib see, et sellel lähenemisel on </a:t>
            </a:r>
            <a:r>
              <a:rPr lang="et-EE" sz="2600" b="1" dirty="0"/>
              <a:t>oht kalduda anarhistlikule individualismile</a:t>
            </a:r>
            <a:r>
              <a:rPr lang="et-EE" sz="2600" dirty="0"/>
              <a:t>.</a:t>
            </a:r>
          </a:p>
          <a:p>
            <a:endParaRPr lang="en-US" sz="2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016F663D-8028-4E55-927E-58AD3850DE6E}" type="slidenum">
              <a:rPr lang="en-US"/>
              <a:pPr/>
              <a:t>13</a:t>
            </a:fld>
            <a:endParaRPr lang="en-US"/>
          </a:p>
        </p:txBody>
      </p:sp>
      <p:sp>
        <p:nvSpPr>
          <p:cNvPr id="38914" name="Rectangle 2"/>
          <p:cNvSpPr>
            <a:spLocks noGrp="1" noChangeArrowheads="1"/>
          </p:cNvSpPr>
          <p:nvPr>
            <p:ph type="title"/>
          </p:nvPr>
        </p:nvSpPr>
        <p:spPr/>
        <p:txBody>
          <a:bodyPr/>
          <a:lstStyle/>
          <a:p>
            <a:r>
              <a:rPr lang="et-EE"/>
              <a:t>4.5. Relativismi kriitika</a:t>
            </a:r>
            <a:endParaRPr lang="en-US"/>
          </a:p>
        </p:txBody>
      </p:sp>
      <p:sp>
        <p:nvSpPr>
          <p:cNvPr id="38915" name="Rectangle 3"/>
          <p:cNvSpPr>
            <a:spLocks noGrp="1" noChangeArrowheads="1"/>
          </p:cNvSpPr>
          <p:nvPr>
            <p:ph type="body" idx="1"/>
          </p:nvPr>
        </p:nvSpPr>
        <p:spPr/>
        <p:txBody>
          <a:bodyPr/>
          <a:lstStyle/>
          <a:p>
            <a:r>
              <a:rPr lang="et-EE" dirty="0"/>
              <a:t>Võib hävitada ühiskondlikku stabiilsust ja väärtushinnanguid.</a:t>
            </a:r>
          </a:p>
          <a:p>
            <a:r>
              <a:rPr lang="et-EE" dirty="0"/>
              <a:t>Selle </a:t>
            </a:r>
            <a:r>
              <a:rPr lang="et-EE" i="1" dirty="0" err="1"/>
              <a:t>ismi</a:t>
            </a:r>
            <a:r>
              <a:rPr lang="et-EE" dirty="0"/>
              <a:t> </a:t>
            </a:r>
            <a:r>
              <a:rPr lang="et-EE" dirty="0" err="1"/>
              <a:t>äärmuslikuim</a:t>
            </a:r>
            <a:r>
              <a:rPr lang="et-EE" dirty="0"/>
              <a:t> variant võib viia anarhismini, kus igaüks elab iseenese moraali järgi.</a:t>
            </a:r>
          </a:p>
          <a:p>
            <a:r>
              <a:rPr lang="et-EE" dirty="0"/>
              <a:t>Puudub </a:t>
            </a:r>
            <a:r>
              <a:rPr lang="et-EE" dirty="0" smtClean="0"/>
              <a:t>kindel mõõdupuu </a:t>
            </a:r>
            <a:r>
              <a:rPr lang="et-EE" dirty="0"/>
              <a:t>erinevate seisukohtade ja kultuuride hindamiseks.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0D0E9A88-A701-494F-9983-EB8CBED4326E}" type="slidenum">
              <a:rPr lang="en-US"/>
              <a:pPr/>
              <a:t>14</a:t>
            </a:fld>
            <a:endParaRPr lang="en-US"/>
          </a:p>
        </p:txBody>
      </p:sp>
      <p:sp>
        <p:nvSpPr>
          <p:cNvPr id="44035" name="Rectangle 3"/>
          <p:cNvSpPr>
            <a:spLocks noGrp="1" noChangeArrowheads="1"/>
          </p:cNvSpPr>
          <p:nvPr>
            <p:ph type="body" idx="1"/>
          </p:nvPr>
        </p:nvSpPr>
        <p:spPr>
          <a:xfrm>
            <a:off x="395288" y="404813"/>
            <a:ext cx="8001000" cy="4267200"/>
          </a:xfrm>
        </p:spPr>
        <p:txBody>
          <a:bodyPr/>
          <a:lstStyle/>
          <a:p>
            <a:pPr>
              <a:lnSpc>
                <a:spcPct val="90000"/>
              </a:lnSpc>
            </a:pPr>
            <a:r>
              <a:rPr lang="en-US" sz="2400" i="1"/>
              <a:t>Relativismi üks ohtudest on</a:t>
            </a:r>
            <a:r>
              <a:rPr lang="et-EE" sz="2400" i="1"/>
              <a:t> ka</a:t>
            </a:r>
            <a:r>
              <a:rPr lang="en-US" sz="2400" i="1"/>
              <a:t> </a:t>
            </a:r>
            <a:r>
              <a:rPr lang="en-US" sz="2400" b="1" i="1"/>
              <a:t>äärmuslik subjektivism. </a:t>
            </a:r>
            <a:r>
              <a:rPr lang="et-EE" sz="2400" b="1" i="1"/>
              <a:t> </a:t>
            </a:r>
            <a:r>
              <a:rPr lang="et-EE" sz="2400" i="1"/>
              <a:t>Siit lähtuvalt Sulle iseseisvaks mõtlemiseks 2 näidet.</a:t>
            </a:r>
          </a:p>
          <a:p>
            <a:pPr>
              <a:lnSpc>
                <a:spcPct val="90000"/>
              </a:lnSpc>
            </a:pPr>
            <a:endParaRPr lang="et-EE" sz="2400" b="1" i="1"/>
          </a:p>
          <a:p>
            <a:pPr>
              <a:lnSpc>
                <a:spcPct val="90000"/>
              </a:lnSpc>
            </a:pPr>
            <a:endParaRPr lang="et-EE" sz="2400" i="1"/>
          </a:p>
          <a:p>
            <a:pPr>
              <a:lnSpc>
                <a:spcPct val="90000"/>
              </a:lnSpc>
            </a:pPr>
            <a:r>
              <a:rPr lang="en-US" sz="2400" i="1"/>
              <a:t>Mõelge beebile, kelle kätte satub nuga ja kes torkab sellega oma nelja-aastast õde. Beebi ei tea, mida ta tegi. Me ütleksime, et ta on süütu. </a:t>
            </a:r>
            <a:endParaRPr lang="et-EE" sz="2400" i="1"/>
          </a:p>
          <a:p>
            <a:pPr>
              <a:lnSpc>
                <a:spcPct val="90000"/>
              </a:lnSpc>
            </a:pPr>
            <a:endParaRPr lang="et-EE" sz="2400" i="1"/>
          </a:p>
          <a:p>
            <a:pPr>
              <a:lnSpc>
                <a:spcPct val="90000"/>
              </a:lnSpc>
            </a:pPr>
            <a:r>
              <a:rPr lang="en-US" sz="2400" i="1"/>
              <a:t>Kuid vaatleme nüüd isa, kes torkab sedasama nelja-aastast. Isa aga seletab oma tegu selliselt: “Oma võimu tajumine tekitas minus hea tunde, aga see, mis tekitab minus hea tunde, peab olema moraalselt hea.” Kas tõsiasi, et ta pidas oma tegu moraalselt lubatavaks, teeb selle teo moraalselt lubatavaks? Arutlege.</a:t>
            </a:r>
            <a:r>
              <a:rPr lang="en-US" sz="2400"/>
              <a:t> </a:t>
            </a:r>
            <a:endParaRPr lang="et-EE"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5A62EA6C-03D8-4F6A-95FA-2000C1641554}" type="slidenum">
              <a:rPr lang="en-US"/>
              <a:pPr/>
              <a:t>15</a:t>
            </a:fld>
            <a:endParaRPr lang="en-US"/>
          </a:p>
        </p:txBody>
      </p:sp>
      <p:sp>
        <p:nvSpPr>
          <p:cNvPr id="28674" name="Rectangle 2"/>
          <p:cNvSpPr>
            <a:spLocks noGrp="1" noChangeArrowheads="1"/>
          </p:cNvSpPr>
          <p:nvPr>
            <p:ph type="title"/>
          </p:nvPr>
        </p:nvSpPr>
        <p:spPr/>
        <p:txBody>
          <a:bodyPr/>
          <a:lstStyle/>
          <a:p>
            <a:r>
              <a:rPr lang="et-EE"/>
              <a:t>Kasutatud infoallikad</a:t>
            </a:r>
            <a:endParaRPr lang="en-US"/>
          </a:p>
        </p:txBody>
      </p:sp>
      <p:sp>
        <p:nvSpPr>
          <p:cNvPr id="28675" name="Rectangle 3"/>
          <p:cNvSpPr>
            <a:spLocks noGrp="1" noChangeArrowheads="1"/>
          </p:cNvSpPr>
          <p:nvPr>
            <p:ph type="body" idx="1"/>
          </p:nvPr>
        </p:nvSpPr>
        <p:spPr/>
        <p:txBody>
          <a:bodyPr/>
          <a:lstStyle/>
          <a:p>
            <a:r>
              <a:rPr lang="et-EE" sz="2400"/>
              <a:t>Meos, Indrek. </a:t>
            </a:r>
            <a:r>
              <a:rPr lang="et-EE" sz="2400" i="1"/>
              <a:t>Filosoofia sõnaraamat</a:t>
            </a:r>
            <a:r>
              <a:rPr lang="et-EE" sz="2400"/>
              <a:t>. Tallinn, Koolibri 2002</a:t>
            </a:r>
          </a:p>
          <a:p>
            <a:r>
              <a:rPr lang="en-US" sz="2400"/>
              <a:t>Pojman, Louis P. </a:t>
            </a:r>
            <a:r>
              <a:rPr lang="en-US" sz="2400" i="1"/>
              <a:t>Eetika</a:t>
            </a:r>
            <a:r>
              <a:rPr lang="en-US" sz="2400"/>
              <a:t>. Tartu Ülikooli eetikakeskus, Tallinn 2005</a:t>
            </a:r>
            <a:endParaRPr lang="et-EE" sz="2400"/>
          </a:p>
          <a:p>
            <a:r>
              <a:rPr lang="et-EE" sz="2400"/>
              <a:t>Raeper, William. Smith, Linda. </a:t>
            </a:r>
            <a:r>
              <a:rPr lang="et-EE" sz="2400" i="1"/>
              <a:t>Pilk ideede maailma</a:t>
            </a:r>
            <a:r>
              <a:rPr lang="et-EE" sz="2400"/>
              <a:t>. Tallinn, Koolibri 2003</a:t>
            </a:r>
          </a:p>
          <a:p>
            <a:r>
              <a:rPr lang="et-EE" sz="2400"/>
              <a:t>http://et.wikipedia.org/wiki/Relativism</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11EF4FAD-02D4-4923-B899-BB1DFD038F28}" type="slidenum">
              <a:rPr lang="en-US"/>
              <a:pPr/>
              <a:t>2</a:t>
            </a:fld>
            <a:endParaRPr lang="en-US"/>
          </a:p>
        </p:txBody>
      </p:sp>
      <p:sp>
        <p:nvSpPr>
          <p:cNvPr id="17410" name="Rectangle 2"/>
          <p:cNvSpPr>
            <a:spLocks noGrp="1" noChangeArrowheads="1"/>
          </p:cNvSpPr>
          <p:nvPr>
            <p:ph type="title"/>
          </p:nvPr>
        </p:nvSpPr>
        <p:spPr>
          <a:xfrm>
            <a:off x="574675" y="304800"/>
            <a:ext cx="8001000" cy="676275"/>
          </a:xfrm>
        </p:spPr>
        <p:txBody>
          <a:bodyPr/>
          <a:lstStyle/>
          <a:p>
            <a:r>
              <a:rPr lang="et-EE" sz="3600"/>
              <a:t>4.1. Sissejuhatuseks</a:t>
            </a:r>
          </a:p>
        </p:txBody>
      </p:sp>
      <p:sp>
        <p:nvSpPr>
          <p:cNvPr id="17411" name="Rectangle 3"/>
          <p:cNvSpPr>
            <a:spLocks noGrp="1" noChangeArrowheads="1"/>
          </p:cNvSpPr>
          <p:nvPr>
            <p:ph type="body" idx="1"/>
          </p:nvPr>
        </p:nvSpPr>
        <p:spPr>
          <a:xfrm>
            <a:off x="358775" y="2322513"/>
            <a:ext cx="8785225" cy="4535487"/>
          </a:xfrm>
        </p:spPr>
        <p:txBody>
          <a:bodyPr/>
          <a:lstStyle/>
          <a:p>
            <a:r>
              <a:rPr lang="et-EE" sz="3600"/>
              <a:t>Relativism – millegi </a:t>
            </a:r>
            <a:r>
              <a:rPr lang="et-EE" sz="3600" b="1"/>
              <a:t>suhtelisust </a:t>
            </a:r>
            <a:r>
              <a:rPr lang="et-EE" sz="3600"/>
              <a:t>rõhutav õpetus või seisukoht.</a:t>
            </a:r>
          </a:p>
          <a:p>
            <a:endParaRPr lang="et-EE" sz="3600"/>
          </a:p>
          <a:p>
            <a:r>
              <a:rPr lang="et-EE" sz="3600"/>
              <a:t>Väga trafaretseks muutunud ütelus, mida seostatakse relativismiga: </a:t>
            </a:r>
            <a:r>
              <a:rPr lang="et-EE" sz="3600" i="1"/>
              <a:t>Kõik on suhteline!</a:t>
            </a:r>
          </a:p>
          <a:p>
            <a:pPr>
              <a:buFont typeface="Wingdings" pitchFamily="2" charset="2"/>
              <a:buNone/>
            </a:pPr>
            <a:endParaRPr lang="et-EE" sz="3600"/>
          </a:p>
          <a:p>
            <a:endParaRPr lang="et-E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00E07626-4FC2-4BF3-B735-FE4301A0EEA3}" type="slidenum">
              <a:rPr lang="en-US"/>
              <a:pPr/>
              <a:t>3</a:t>
            </a:fld>
            <a:endParaRPr lang="en-US"/>
          </a:p>
        </p:txBody>
      </p:sp>
      <p:sp>
        <p:nvSpPr>
          <p:cNvPr id="39939" name="Rectangle 3"/>
          <p:cNvSpPr>
            <a:spLocks noGrp="1" noChangeArrowheads="1"/>
          </p:cNvSpPr>
          <p:nvPr>
            <p:ph type="body" idx="1"/>
          </p:nvPr>
        </p:nvSpPr>
        <p:spPr/>
        <p:txBody>
          <a:bodyPr/>
          <a:lstStyle/>
          <a:p>
            <a:pPr>
              <a:lnSpc>
                <a:spcPct val="90000"/>
              </a:lnSpc>
            </a:pPr>
            <a:r>
              <a:rPr lang="et-EE" sz="3600"/>
              <a:t>Relativism väidab, et:</a:t>
            </a:r>
          </a:p>
          <a:p>
            <a:pPr>
              <a:lnSpc>
                <a:spcPct val="90000"/>
              </a:lnSpc>
              <a:buFont typeface="Wingdings" pitchFamily="2" charset="2"/>
              <a:buNone/>
            </a:pPr>
            <a:r>
              <a:rPr lang="et-EE" sz="3600"/>
              <a:t>a) inimeste käitumisviiside väärtus ei ole absoluutne, vaid on hinnatav konkreetsest </a:t>
            </a:r>
            <a:r>
              <a:rPr lang="et-EE" sz="3600" b="1"/>
              <a:t>kontekstist </a:t>
            </a:r>
            <a:r>
              <a:rPr lang="et-EE" sz="3600"/>
              <a:t>lähtuvalt;</a:t>
            </a:r>
          </a:p>
          <a:p>
            <a:pPr>
              <a:lnSpc>
                <a:spcPct val="90000"/>
              </a:lnSpc>
              <a:buFont typeface="Wingdings" pitchFamily="2" charset="2"/>
              <a:buNone/>
            </a:pPr>
            <a:r>
              <a:rPr lang="et-EE" sz="3600"/>
              <a:t>b) üks seisukoht ei saa olla teistega võrreldes priviligeeritud.</a:t>
            </a:r>
          </a:p>
          <a:p>
            <a:pPr>
              <a:lnSpc>
                <a:spcPct val="90000"/>
              </a:lnSpc>
            </a:pPr>
            <a:endParaRPr lang="et-E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idinumbri kohatäide 6"/>
          <p:cNvSpPr>
            <a:spLocks noGrp="1"/>
          </p:cNvSpPr>
          <p:nvPr>
            <p:ph type="sldNum" sz="quarter" idx="12"/>
          </p:nvPr>
        </p:nvSpPr>
        <p:spPr/>
        <p:txBody>
          <a:bodyPr/>
          <a:lstStyle/>
          <a:p>
            <a:fld id="{37D65374-2615-44E2-B02E-4A31433C7F83}" type="slidenum">
              <a:rPr lang="en-US"/>
              <a:pPr/>
              <a:t>4</a:t>
            </a:fld>
            <a:endParaRPr lang="en-US"/>
          </a:p>
        </p:txBody>
      </p:sp>
      <p:sp>
        <p:nvSpPr>
          <p:cNvPr id="18434" name="Rectangle 2"/>
          <p:cNvSpPr>
            <a:spLocks noGrp="1" noChangeArrowheads="1"/>
          </p:cNvSpPr>
          <p:nvPr>
            <p:ph type="title"/>
          </p:nvPr>
        </p:nvSpPr>
        <p:spPr>
          <a:xfrm>
            <a:off x="539552" y="692696"/>
            <a:ext cx="8001000" cy="892175"/>
          </a:xfrm>
        </p:spPr>
        <p:txBody>
          <a:bodyPr/>
          <a:lstStyle/>
          <a:p>
            <a:r>
              <a:rPr lang="et-EE" sz="3400" dirty="0"/>
              <a:t>4.2. Üldiseloomustus</a:t>
            </a:r>
            <a:br>
              <a:rPr lang="et-EE" sz="3400" dirty="0"/>
            </a:br>
            <a:endParaRPr lang="et-EE" sz="3400" dirty="0"/>
          </a:p>
        </p:txBody>
      </p:sp>
      <p:sp>
        <p:nvSpPr>
          <p:cNvPr id="18435" name="Rectangle 3"/>
          <p:cNvSpPr>
            <a:spLocks noGrp="1" noChangeArrowheads="1"/>
          </p:cNvSpPr>
          <p:nvPr>
            <p:ph type="body" sz="half" idx="1"/>
          </p:nvPr>
        </p:nvSpPr>
        <p:spPr>
          <a:xfrm>
            <a:off x="0" y="2249488"/>
            <a:ext cx="7451725" cy="4608512"/>
          </a:xfrm>
        </p:spPr>
        <p:txBody>
          <a:bodyPr/>
          <a:lstStyle/>
          <a:p>
            <a:r>
              <a:rPr lang="et-EE" sz="2400"/>
              <a:t>Esimesena sõnastas relativismi sofist </a:t>
            </a:r>
            <a:r>
              <a:rPr lang="et-EE" sz="2400" b="1"/>
              <a:t>Protagoras</a:t>
            </a:r>
            <a:r>
              <a:rPr lang="et-EE" sz="2400"/>
              <a:t> (u 480-410 eKr), kes arvas, et inimene on kõikide asjade mõõt. </a:t>
            </a:r>
          </a:p>
          <a:p>
            <a:endParaRPr lang="et-EE" sz="2400"/>
          </a:p>
          <a:p>
            <a:r>
              <a:rPr lang="et-EE" sz="2400"/>
              <a:t>Seda võib mõista nõnda, et millisena asjad kellelegi näivad, sellised on need </a:t>
            </a:r>
            <a:r>
              <a:rPr lang="et-EE" sz="2400" b="1"/>
              <a:t>tema jaoks.</a:t>
            </a:r>
          </a:p>
        </p:txBody>
      </p:sp>
      <p:pic>
        <p:nvPicPr>
          <p:cNvPr id="18438" name="Picture 6" descr="Protagoras"/>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524750" y="1628775"/>
            <a:ext cx="1428750" cy="1752600"/>
          </a:xfrm>
        </p:spPr>
      </p:pic>
      <p:sp>
        <p:nvSpPr>
          <p:cNvPr id="18439" name="Text Box 7"/>
          <p:cNvSpPr txBox="1">
            <a:spLocks noChangeArrowheads="1"/>
          </p:cNvSpPr>
          <p:nvPr/>
        </p:nvSpPr>
        <p:spPr bwMode="auto">
          <a:xfrm>
            <a:off x="7380288" y="3789363"/>
            <a:ext cx="184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000"/>
          </a:p>
        </p:txBody>
      </p:sp>
      <p:sp>
        <p:nvSpPr>
          <p:cNvPr id="18440" name="Text Box 8"/>
          <p:cNvSpPr txBox="1">
            <a:spLocks noChangeArrowheads="1"/>
          </p:cNvSpPr>
          <p:nvPr/>
        </p:nvSpPr>
        <p:spPr bwMode="auto">
          <a:xfrm>
            <a:off x="7524750" y="3429000"/>
            <a:ext cx="14176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t>Protagoras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BF6994BA-F923-4BA5-8988-6D38F40597E1}" type="slidenum">
              <a:rPr lang="en-US"/>
              <a:pPr/>
              <a:t>5</a:t>
            </a:fld>
            <a:endParaRPr lang="en-US"/>
          </a:p>
        </p:txBody>
      </p:sp>
      <p:sp>
        <p:nvSpPr>
          <p:cNvPr id="40963" name="Rectangle 3"/>
          <p:cNvSpPr>
            <a:spLocks noGrp="1" noChangeArrowheads="1"/>
          </p:cNvSpPr>
          <p:nvPr>
            <p:ph type="body" idx="1"/>
          </p:nvPr>
        </p:nvSpPr>
        <p:spPr/>
        <p:txBody>
          <a:bodyPr/>
          <a:lstStyle/>
          <a:p>
            <a:r>
              <a:rPr lang="et-EE" sz="2800"/>
              <a:t>Paljudele on tuttav juba antiigist pärit ütlus </a:t>
            </a:r>
            <a:r>
              <a:rPr lang="et-EE" sz="2800" b="1" i="1"/>
              <a:t>Ilu on vaataja silmades</a:t>
            </a:r>
            <a:r>
              <a:rPr lang="et-EE" sz="2800"/>
              <a:t>, mis tähendab, et erinevad inimesed peavad erinevaid asju/nähtuseid/isikuid ilusateks. </a:t>
            </a:r>
          </a:p>
          <a:p>
            <a:r>
              <a:rPr lang="et-EE" sz="2800"/>
              <a:t>Kas tõesti pole olemas absoluutset ilu?</a:t>
            </a:r>
          </a:p>
          <a:p>
            <a:endParaRPr lang="et-EE" sz="2800"/>
          </a:p>
          <a:p>
            <a:r>
              <a:rPr lang="et-EE" sz="2800"/>
              <a:t>Tuletame meelde Platoni seisukoha ...</a:t>
            </a:r>
          </a:p>
          <a:p>
            <a:pPr>
              <a:buFont typeface="Wingdings" pitchFamily="2" charset="2"/>
              <a:buNone/>
            </a:pPr>
            <a:endParaRPr lang="et-E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aidinumbri kohatäide 5"/>
          <p:cNvSpPr>
            <a:spLocks noGrp="1"/>
          </p:cNvSpPr>
          <p:nvPr>
            <p:ph type="sldNum" sz="quarter" idx="12"/>
          </p:nvPr>
        </p:nvSpPr>
        <p:spPr/>
        <p:txBody>
          <a:bodyPr/>
          <a:lstStyle/>
          <a:p>
            <a:fld id="{2C1C452A-3E1E-4BA5-BCDE-52D6D4698186}" type="slidenum">
              <a:rPr lang="en-US"/>
              <a:pPr/>
              <a:t>6</a:t>
            </a:fld>
            <a:endParaRPr lang="en-US"/>
          </a:p>
        </p:txBody>
      </p:sp>
      <p:sp>
        <p:nvSpPr>
          <p:cNvPr id="43010" name="Rectangle 2"/>
          <p:cNvSpPr>
            <a:spLocks noGrp="1" noChangeArrowheads="1"/>
          </p:cNvSpPr>
          <p:nvPr>
            <p:ph type="title"/>
          </p:nvPr>
        </p:nvSpPr>
        <p:spPr/>
        <p:txBody>
          <a:bodyPr/>
          <a:lstStyle/>
          <a:p>
            <a:r>
              <a:rPr lang="et-EE"/>
              <a:t>Platoni arusaam</a:t>
            </a:r>
          </a:p>
        </p:txBody>
      </p:sp>
      <p:sp>
        <p:nvSpPr>
          <p:cNvPr id="43011" name="Rectangle 3"/>
          <p:cNvSpPr>
            <a:spLocks noGrp="1" noChangeArrowheads="1"/>
          </p:cNvSpPr>
          <p:nvPr>
            <p:ph type="body" idx="1"/>
          </p:nvPr>
        </p:nvSpPr>
        <p:spPr/>
        <p:txBody>
          <a:bodyPr/>
          <a:lstStyle/>
          <a:p>
            <a:r>
              <a:rPr lang="et-EE"/>
              <a:t>Täiuslikkuse alusel saab asju võrrelda, siis kui on </a:t>
            </a:r>
            <a:r>
              <a:rPr lang="et-EE" b="1"/>
              <a:t>täiuslikkuse etalon</a:t>
            </a:r>
            <a:r>
              <a:rPr lang="et-EE"/>
              <a:t>!</a:t>
            </a:r>
          </a:p>
        </p:txBody>
      </p:sp>
      <p:sp>
        <p:nvSpPr>
          <p:cNvPr id="43012" name="AutoShape 4"/>
          <p:cNvSpPr>
            <a:spLocks noChangeArrowheads="1"/>
          </p:cNvSpPr>
          <p:nvPr/>
        </p:nvSpPr>
        <p:spPr bwMode="auto">
          <a:xfrm>
            <a:off x="4572000" y="3716338"/>
            <a:ext cx="3816350" cy="2808287"/>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eaLnBrk="1" hangingPunct="1"/>
            <a:endParaRPr lang="et-EE" sz="2400">
              <a:latin typeface="Arial" charset="0"/>
              <a:cs typeface="Arial" charset="0"/>
            </a:endParaRPr>
          </a:p>
        </p:txBody>
      </p:sp>
      <p:sp>
        <p:nvSpPr>
          <p:cNvPr id="43013" name="Text Box 5"/>
          <p:cNvSpPr txBox="1">
            <a:spLocks noChangeArrowheads="1"/>
          </p:cNvSpPr>
          <p:nvPr/>
        </p:nvSpPr>
        <p:spPr bwMode="auto">
          <a:xfrm>
            <a:off x="5651500" y="2781300"/>
            <a:ext cx="15890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t-EE" sz="2400" b="1">
                <a:solidFill>
                  <a:srgbClr val="FF0000"/>
                </a:solidFill>
                <a:latin typeface="Arial" charset="0"/>
                <a:cs typeface="Arial" charset="0"/>
              </a:rPr>
              <a:t>TÄIUSLIK</a:t>
            </a:r>
          </a:p>
          <a:p>
            <a:pPr algn="ctr" eaLnBrk="1" hangingPunct="1"/>
            <a:r>
              <a:rPr lang="et-EE" sz="2400" b="1">
                <a:solidFill>
                  <a:srgbClr val="FF0000"/>
                </a:solidFill>
                <a:latin typeface="Arial" charset="0"/>
                <a:cs typeface="Arial" charset="0"/>
              </a:rPr>
              <a:t>ILU</a:t>
            </a:r>
          </a:p>
        </p:txBody>
      </p:sp>
      <p:sp>
        <p:nvSpPr>
          <p:cNvPr id="43014" name="Text Box 6"/>
          <p:cNvSpPr txBox="1">
            <a:spLocks noChangeArrowheads="1"/>
          </p:cNvSpPr>
          <p:nvPr/>
        </p:nvSpPr>
        <p:spPr bwMode="auto">
          <a:xfrm>
            <a:off x="5724525" y="4076700"/>
            <a:ext cx="143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sz="2400">
                <a:latin typeface="Arial" charset="0"/>
                <a:cs typeface="Arial" charset="0"/>
              </a:rPr>
              <a:t>Väga ilus</a:t>
            </a:r>
          </a:p>
        </p:txBody>
      </p:sp>
      <p:sp>
        <p:nvSpPr>
          <p:cNvPr id="43015" name="Text Box 7"/>
          <p:cNvSpPr txBox="1">
            <a:spLocks noChangeArrowheads="1"/>
          </p:cNvSpPr>
          <p:nvPr/>
        </p:nvSpPr>
        <p:spPr bwMode="auto">
          <a:xfrm>
            <a:off x="5848350" y="4672013"/>
            <a:ext cx="658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sz="2400">
                <a:latin typeface="Arial" charset="0"/>
                <a:cs typeface="Arial" charset="0"/>
              </a:rPr>
              <a:t>Ilus</a:t>
            </a:r>
          </a:p>
        </p:txBody>
      </p:sp>
      <p:sp>
        <p:nvSpPr>
          <p:cNvPr id="43016" name="Text Box 8"/>
          <p:cNvSpPr txBox="1">
            <a:spLocks noChangeArrowheads="1"/>
          </p:cNvSpPr>
          <p:nvPr/>
        </p:nvSpPr>
        <p:spPr bwMode="auto">
          <a:xfrm>
            <a:off x="5848350" y="5248275"/>
            <a:ext cx="795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sz="2400">
                <a:latin typeface="Arial" charset="0"/>
                <a:cs typeface="Arial" charset="0"/>
              </a:rPr>
              <a:t>Kole</a:t>
            </a:r>
          </a:p>
        </p:txBody>
      </p:sp>
      <p:sp>
        <p:nvSpPr>
          <p:cNvPr id="43017" name="Text Box 9"/>
          <p:cNvSpPr txBox="1">
            <a:spLocks noChangeArrowheads="1"/>
          </p:cNvSpPr>
          <p:nvPr/>
        </p:nvSpPr>
        <p:spPr bwMode="auto">
          <a:xfrm>
            <a:off x="5848350" y="5895975"/>
            <a:ext cx="1541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sz="2400">
                <a:latin typeface="Arial" charset="0"/>
                <a:cs typeface="Arial" charset="0"/>
              </a:rPr>
              <a:t>Väga kole</a:t>
            </a:r>
          </a:p>
        </p:txBody>
      </p:sp>
      <p:sp>
        <p:nvSpPr>
          <p:cNvPr id="43018" name="Text Box 10"/>
          <p:cNvSpPr txBox="1">
            <a:spLocks noChangeArrowheads="1"/>
          </p:cNvSpPr>
          <p:nvPr/>
        </p:nvSpPr>
        <p:spPr bwMode="auto">
          <a:xfrm>
            <a:off x="303213" y="4887913"/>
            <a:ext cx="27797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sz="2400">
                <a:latin typeface="Arial" charset="0"/>
                <a:cs typeface="Arial" charset="0"/>
              </a:rPr>
              <a:t>Täiuslikkuse etalon</a:t>
            </a:r>
          </a:p>
          <a:p>
            <a:pPr eaLnBrk="1" hangingPunct="1"/>
            <a:r>
              <a:rPr lang="et-EE" sz="2400">
                <a:latin typeface="Arial" charset="0"/>
                <a:cs typeface="Arial" charset="0"/>
              </a:rPr>
              <a:t>on täiuslik idee</a:t>
            </a:r>
          </a:p>
        </p:txBody>
      </p:sp>
      <p:sp>
        <p:nvSpPr>
          <p:cNvPr id="43019" name="Line 11"/>
          <p:cNvSpPr>
            <a:spLocks noChangeShapeType="1"/>
          </p:cNvSpPr>
          <p:nvPr/>
        </p:nvSpPr>
        <p:spPr bwMode="auto">
          <a:xfrm flipV="1">
            <a:off x="1979613" y="3284538"/>
            <a:ext cx="3240087" cy="14398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43020" name="Text Box 12"/>
          <p:cNvSpPr txBox="1">
            <a:spLocks noChangeArrowheads="1"/>
          </p:cNvSpPr>
          <p:nvPr/>
        </p:nvSpPr>
        <p:spPr bwMode="auto">
          <a:xfrm>
            <a:off x="303213" y="6251575"/>
            <a:ext cx="5006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b="1"/>
              <a:t>Järeldus: Platoni kohaselt eksisteerib</a:t>
            </a:r>
          </a:p>
          <a:p>
            <a:r>
              <a:rPr lang="et-EE" b="1"/>
              <a:t>absoluutne ilu üksnes </a:t>
            </a:r>
            <a:r>
              <a:rPr lang="et-EE" b="1">
                <a:solidFill>
                  <a:schemeClr val="accent2"/>
                </a:solidFill>
              </a:rPr>
              <a:t>ideeliselt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idinumbri kohatäide 6"/>
          <p:cNvSpPr>
            <a:spLocks noGrp="1"/>
          </p:cNvSpPr>
          <p:nvPr>
            <p:ph type="sldNum" sz="quarter" idx="12"/>
          </p:nvPr>
        </p:nvSpPr>
        <p:spPr/>
        <p:txBody>
          <a:bodyPr/>
          <a:lstStyle/>
          <a:p>
            <a:fld id="{93F54478-1FFE-48D8-9068-CAF1384FC41F}" type="slidenum">
              <a:rPr lang="en-US"/>
              <a:pPr/>
              <a:t>7</a:t>
            </a:fld>
            <a:endParaRPr lang="en-US"/>
          </a:p>
        </p:txBody>
      </p:sp>
      <p:sp>
        <p:nvSpPr>
          <p:cNvPr id="20483" name="Rectangle 3"/>
          <p:cNvSpPr>
            <a:spLocks noGrp="1" noChangeArrowheads="1"/>
          </p:cNvSpPr>
          <p:nvPr>
            <p:ph type="body" sz="half" idx="1"/>
          </p:nvPr>
        </p:nvSpPr>
        <p:spPr>
          <a:xfrm>
            <a:off x="179388" y="1628775"/>
            <a:ext cx="7272337" cy="4464050"/>
          </a:xfrm>
        </p:spPr>
        <p:txBody>
          <a:bodyPr/>
          <a:lstStyle/>
          <a:p>
            <a:pPr>
              <a:lnSpc>
                <a:spcPct val="80000"/>
              </a:lnSpc>
            </a:pPr>
            <a:endParaRPr lang="et-EE" sz="2800" dirty="0"/>
          </a:p>
          <a:p>
            <a:pPr>
              <a:lnSpc>
                <a:spcPct val="80000"/>
              </a:lnSpc>
            </a:pPr>
            <a:endParaRPr lang="et-EE" sz="2800" dirty="0"/>
          </a:p>
          <a:p>
            <a:pPr>
              <a:lnSpc>
                <a:spcPct val="80000"/>
              </a:lnSpc>
            </a:pPr>
            <a:r>
              <a:rPr lang="et-EE" sz="2800" dirty="0"/>
              <a:t>Mis puudutab tõe relatiivsust, siis siinkohal </a:t>
            </a:r>
            <a:r>
              <a:rPr lang="et-EE" sz="2800" dirty="0" err="1"/>
              <a:t>Protagoras</a:t>
            </a:r>
            <a:r>
              <a:rPr lang="et-EE" sz="2800" dirty="0"/>
              <a:t> rõhutas koguni, et </a:t>
            </a:r>
            <a:r>
              <a:rPr lang="et-EE" sz="2800" b="1" i="1" dirty="0"/>
              <a:t>k</a:t>
            </a:r>
            <a:r>
              <a:rPr lang="et-EE" sz="2800" b="1" i="1" dirty="0" smtClean="0"/>
              <a:t>õik </a:t>
            </a:r>
            <a:r>
              <a:rPr lang="et-EE" sz="2800" b="1" i="1" dirty="0"/>
              <a:t>on tõde</a:t>
            </a:r>
            <a:r>
              <a:rPr lang="et-EE" sz="2800" i="1" dirty="0"/>
              <a:t> – </a:t>
            </a:r>
            <a:r>
              <a:rPr lang="et-EE" sz="2800" dirty="0"/>
              <a:t>st kõik on tõde, mida tõeks peetakse.</a:t>
            </a:r>
          </a:p>
        </p:txBody>
      </p:sp>
      <p:pic>
        <p:nvPicPr>
          <p:cNvPr id="20487" name="Picture 7" descr="herakleitos"/>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451725" y="1628775"/>
            <a:ext cx="1457325" cy="2076450"/>
          </a:xfrm>
        </p:spPr>
      </p:pic>
      <p:sp>
        <p:nvSpPr>
          <p:cNvPr id="20488" name="Text Box 8"/>
          <p:cNvSpPr txBox="1">
            <a:spLocks noChangeArrowheads="1"/>
          </p:cNvSpPr>
          <p:nvPr/>
        </p:nvSpPr>
        <p:spPr bwMode="auto">
          <a:xfrm>
            <a:off x="7524750" y="4076700"/>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200"/>
          </a:p>
        </p:txBody>
      </p:sp>
      <p:sp>
        <p:nvSpPr>
          <p:cNvPr id="20489" name="Text Box 9"/>
          <p:cNvSpPr txBox="1">
            <a:spLocks noChangeArrowheads="1"/>
          </p:cNvSpPr>
          <p:nvPr/>
        </p:nvSpPr>
        <p:spPr bwMode="auto">
          <a:xfrm>
            <a:off x="7359650" y="3732213"/>
            <a:ext cx="14716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t>Herakleitos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D1D83E44-3CAD-43E5-AFE8-D38BE4D86566}" type="slidenum">
              <a:rPr lang="en-US"/>
              <a:pPr/>
              <a:t>8</a:t>
            </a:fld>
            <a:endParaRPr lang="en-US"/>
          </a:p>
        </p:txBody>
      </p:sp>
      <p:sp>
        <p:nvSpPr>
          <p:cNvPr id="41987" name="Rectangle 3"/>
          <p:cNvSpPr>
            <a:spLocks noGrp="1" noChangeArrowheads="1"/>
          </p:cNvSpPr>
          <p:nvPr>
            <p:ph type="body" idx="1"/>
          </p:nvPr>
        </p:nvSpPr>
        <p:spPr/>
        <p:txBody>
          <a:bodyPr/>
          <a:lstStyle/>
          <a:p>
            <a:r>
              <a:rPr lang="et-EE" sz="2800" dirty="0" smtClean="0"/>
              <a:t>Seega juba </a:t>
            </a:r>
            <a:r>
              <a:rPr lang="et-EE" sz="2800" dirty="0" err="1"/>
              <a:t>Herakleitos</a:t>
            </a:r>
            <a:r>
              <a:rPr lang="et-EE" sz="2800" dirty="0"/>
              <a:t> (u 535-475 eKr) viitas kõige suhtelisusele.</a:t>
            </a:r>
          </a:p>
          <a:p>
            <a:pPr>
              <a:buFont typeface="Wingdings" pitchFamily="2" charset="2"/>
              <a:buNone/>
            </a:pPr>
            <a:endParaRPr lang="et-EE" sz="2800" dirty="0"/>
          </a:p>
          <a:p>
            <a:r>
              <a:rPr lang="et-EE" sz="2800" dirty="0"/>
              <a:t>Ta uskus, et kõik voolab ja muutub  – samuti tõde. Mäletatavasti on temalt pärit mõte, et on </a:t>
            </a:r>
            <a:r>
              <a:rPr lang="et-EE" sz="2800" b="1" dirty="0"/>
              <a:t>võimatu astuda kaks korda samasse jõkke</a:t>
            </a:r>
            <a:r>
              <a:rPr lang="et-EE" sz="2800" dirty="0"/>
              <a:t> (maailm on kui jõgi). Maailma ainus püsiv omadus on see, et ta </a:t>
            </a:r>
            <a:r>
              <a:rPr lang="et-EE" sz="2800" b="1" dirty="0"/>
              <a:t>lõputult muutub</a:t>
            </a:r>
            <a:r>
              <a:rPr lang="et-EE" sz="2800" dirty="0"/>
              <a:t>.</a:t>
            </a:r>
            <a:endParaRPr lang="et-EE" sz="2800" i="1" dirty="0"/>
          </a:p>
          <a:p>
            <a:endParaRPr lang="et-EE"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E53AB340-9A06-404A-9F14-6FD4A88BED0A}" type="slidenum">
              <a:rPr lang="en-US"/>
              <a:pPr/>
              <a:t>9</a:t>
            </a:fld>
            <a:endParaRPr lang="en-US"/>
          </a:p>
        </p:txBody>
      </p:sp>
      <p:sp>
        <p:nvSpPr>
          <p:cNvPr id="21506" name="Rectangle 2"/>
          <p:cNvSpPr>
            <a:spLocks noGrp="1" noChangeArrowheads="1"/>
          </p:cNvSpPr>
          <p:nvPr>
            <p:ph type="title"/>
          </p:nvPr>
        </p:nvSpPr>
        <p:spPr/>
        <p:txBody>
          <a:bodyPr/>
          <a:lstStyle/>
          <a:p>
            <a:r>
              <a:rPr lang="et-EE" sz="3400" dirty="0" smtClean="0"/>
              <a:t>4.3. Kaasaja </a:t>
            </a:r>
            <a:r>
              <a:rPr lang="et-EE" sz="3400" dirty="0"/>
              <a:t>seisukoht </a:t>
            </a:r>
            <a:r>
              <a:rPr lang="et-EE" sz="2100" dirty="0"/>
              <a:t>(</a:t>
            </a:r>
            <a:r>
              <a:rPr lang="et-EE" sz="2100" dirty="0" err="1"/>
              <a:t>Meos</a:t>
            </a:r>
            <a:r>
              <a:rPr lang="et-EE" sz="2100" dirty="0"/>
              <a:t> 2002:221)</a:t>
            </a:r>
            <a:endParaRPr lang="et-EE" sz="3400" dirty="0"/>
          </a:p>
        </p:txBody>
      </p:sp>
      <p:sp>
        <p:nvSpPr>
          <p:cNvPr id="21507" name="Rectangle 3"/>
          <p:cNvSpPr>
            <a:spLocks noGrp="1" noChangeArrowheads="1"/>
          </p:cNvSpPr>
          <p:nvPr>
            <p:ph type="body" idx="1"/>
          </p:nvPr>
        </p:nvSpPr>
        <p:spPr>
          <a:xfrm>
            <a:off x="566738" y="1752600"/>
            <a:ext cx="8326437" cy="4267200"/>
          </a:xfrm>
        </p:spPr>
        <p:txBody>
          <a:bodyPr/>
          <a:lstStyle/>
          <a:p>
            <a:r>
              <a:rPr lang="et-EE" sz="2400" dirty="0"/>
              <a:t>Samas vaimus </a:t>
            </a:r>
            <a:r>
              <a:rPr lang="et-EE" sz="2400" dirty="0" err="1"/>
              <a:t>Herakleitose</a:t>
            </a:r>
            <a:r>
              <a:rPr lang="et-EE" sz="2400" dirty="0"/>
              <a:t> ja sofistidega jätkas sajandeid hiljem kaasaja Austria-ameerika filosoof </a:t>
            </a:r>
            <a:r>
              <a:rPr lang="et-EE" sz="2400" b="1" dirty="0"/>
              <a:t>Paul Karl </a:t>
            </a:r>
            <a:r>
              <a:rPr lang="et-EE" sz="2400" b="1" dirty="0" err="1"/>
              <a:t>Feyerabend</a:t>
            </a:r>
            <a:r>
              <a:rPr lang="et-EE" sz="2400" b="1" dirty="0"/>
              <a:t> </a:t>
            </a:r>
            <a:r>
              <a:rPr lang="et-EE" sz="2400" dirty="0"/>
              <a:t>(1924-1994), kes väitis, et </a:t>
            </a:r>
            <a:r>
              <a:rPr lang="et-EE" sz="2400" b="1" dirty="0"/>
              <a:t>teadus ei vääri suuremat usaldust kui maagia, müstika, legendid või muud sellised teadusevälised arusaamad</a:t>
            </a:r>
            <a:r>
              <a:rPr lang="et-EE" sz="2400" dirty="0"/>
              <a:t>, sest tegemist on lihtsalt </a:t>
            </a:r>
            <a:r>
              <a:rPr lang="et-EE" sz="2400" dirty="0" smtClean="0"/>
              <a:t>erinevate mõtlemistraditsioonidega</a:t>
            </a:r>
            <a:r>
              <a:rPr lang="et-EE" sz="2400" dirty="0"/>
              <a:t>, millel on head või halvad omadused ainult teatud traditsiooni seisukohalt.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t-EE"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t-EE"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775</TotalTime>
  <Words>670</Words>
  <Application>Microsoft Office PowerPoint</Application>
  <PresentationFormat>Ekraaniseanss (4:3)</PresentationFormat>
  <Paragraphs>79</Paragraphs>
  <Slides>15</Slides>
  <Notes>0</Notes>
  <HiddenSlides>0</HiddenSlides>
  <MMClips>0</MMClips>
  <ScaleCrop>false</ScaleCrop>
  <HeadingPairs>
    <vt:vector size="4" baseType="variant">
      <vt:variant>
        <vt:lpstr>Kujundus</vt:lpstr>
      </vt:variant>
      <vt:variant>
        <vt:i4>1</vt:i4>
      </vt:variant>
      <vt:variant>
        <vt:lpstr>Slaidipealkirjad</vt:lpstr>
      </vt:variant>
      <vt:variant>
        <vt:i4>15</vt:i4>
      </vt:variant>
    </vt:vector>
  </HeadingPairs>
  <TitlesOfParts>
    <vt:vector size="16" baseType="lpstr">
      <vt:lpstr>Profile</vt:lpstr>
      <vt:lpstr>4. Relativism  (ld relativus “suhteline”)               </vt:lpstr>
      <vt:lpstr>4.1. Sissejuhatuseks</vt:lpstr>
      <vt:lpstr>PowerPointi esitlus</vt:lpstr>
      <vt:lpstr>4.2. Üldiseloomustus </vt:lpstr>
      <vt:lpstr>PowerPointi esitlus</vt:lpstr>
      <vt:lpstr>Platoni arusaam</vt:lpstr>
      <vt:lpstr>PowerPointi esitlus</vt:lpstr>
      <vt:lpstr>PowerPointi esitlus</vt:lpstr>
      <vt:lpstr>4.3. Kaasaja seisukoht (Meos 2002:221)</vt:lpstr>
      <vt:lpstr>PowerPointi esitlus</vt:lpstr>
      <vt:lpstr>4.3.1. Relativismi mitmekesisuse ja sõltuvuse tees</vt:lpstr>
      <vt:lpstr>4.4. Kas moraal on suhteline?  </vt:lpstr>
      <vt:lpstr>4.5. Relativismi kriitika</vt:lpstr>
      <vt:lpstr>PowerPointi esitlus</vt:lpstr>
      <vt:lpstr>Kasutatud infoallikad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Relativism</dc:title>
  <dc:creator>peedus</dc:creator>
  <cp:lastModifiedBy>kasutaja</cp:lastModifiedBy>
  <cp:revision>19</cp:revision>
  <dcterms:created xsi:type="dcterms:W3CDTF">2006-08-24T06:38:21Z</dcterms:created>
  <dcterms:modified xsi:type="dcterms:W3CDTF">2020-11-15T09:49:31Z</dcterms:modified>
</cp:coreProperties>
</file>