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58" r:id="rId3"/>
    <p:sldId id="259" r:id="rId4"/>
    <p:sldId id="286" r:id="rId5"/>
    <p:sldId id="276" r:id="rId6"/>
    <p:sldId id="277" r:id="rId7"/>
    <p:sldId id="260" r:id="rId8"/>
    <p:sldId id="261" r:id="rId9"/>
    <p:sldId id="275" r:id="rId10"/>
    <p:sldId id="262" r:id="rId11"/>
    <p:sldId id="264" r:id="rId12"/>
    <p:sldId id="271" r:id="rId13"/>
    <p:sldId id="265" r:id="rId14"/>
    <p:sldId id="273" r:id="rId15"/>
    <p:sldId id="266" r:id="rId16"/>
    <p:sldId id="267" r:id="rId17"/>
    <p:sldId id="281" r:id="rId18"/>
    <p:sldId id="280" r:id="rId19"/>
    <p:sldId id="288" r:id="rId20"/>
  </p:sldIdLst>
  <p:sldSz cx="9144000" cy="6858000" type="screen4x3"/>
  <p:notesSz cx="6858000" cy="9144000"/>
  <p:defaultTextStyle>
    <a:defPPr>
      <a:defRPr lang="et-E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8"/>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endParaRPr lang="et-EE"/>
          </a:p>
        </p:txBody>
      </p:sp>
      <p:sp>
        <p:nvSpPr>
          <p:cNvPr id="6" name="Footer Placeholder 4"/>
          <p:cNvSpPr>
            <a:spLocks noGrp="1"/>
          </p:cNvSpPr>
          <p:nvPr>
            <p:ph type="ftr" sz="quarter" idx="11"/>
          </p:nvPr>
        </p:nvSpPr>
        <p:spPr/>
        <p:txBody>
          <a:bodyPr/>
          <a:lstStyle>
            <a:lvl1pPr>
              <a:defRPr/>
            </a:lvl1pPr>
          </a:lstStyle>
          <a:p>
            <a:pPr>
              <a:defRPr/>
            </a:pPr>
            <a:endParaRPr lang="et-EE"/>
          </a:p>
        </p:txBody>
      </p:sp>
      <p:sp>
        <p:nvSpPr>
          <p:cNvPr id="7" name="Slide Number Placeholder 5"/>
          <p:cNvSpPr>
            <a:spLocks noGrp="1"/>
          </p:cNvSpPr>
          <p:nvPr>
            <p:ph type="sldNum" sz="quarter" idx="12"/>
          </p:nvPr>
        </p:nvSpPr>
        <p:spPr/>
        <p:txBody>
          <a:bodyPr/>
          <a:lstStyle>
            <a:lvl1pPr>
              <a:defRPr/>
            </a:lvl1pPr>
          </a:lstStyle>
          <a:p>
            <a:pPr>
              <a:defRPr/>
            </a:pPr>
            <a:fld id="{5913B094-9622-4662-9F7E-FC97D6922FCF}" type="slidenum">
              <a:rPr lang="et-EE"/>
              <a:pPr>
                <a:defRPr/>
              </a:pPr>
              <a:t>‹#›</a:t>
            </a:fld>
            <a:endParaRPr lang="et-EE"/>
          </a:p>
        </p:txBody>
      </p:sp>
    </p:spTree>
    <p:extLst>
      <p:ext uri="{BB962C8B-B14F-4D97-AF65-F5344CB8AC3E}">
        <p14:creationId xmlns:p14="http://schemas.microsoft.com/office/powerpoint/2010/main" val="5997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t-EE"/>
          </a:p>
        </p:txBody>
      </p:sp>
      <p:sp>
        <p:nvSpPr>
          <p:cNvPr id="5" name="Footer Placeholder 4"/>
          <p:cNvSpPr>
            <a:spLocks noGrp="1"/>
          </p:cNvSpPr>
          <p:nvPr>
            <p:ph type="ftr" sz="quarter" idx="11"/>
          </p:nvPr>
        </p:nvSpPr>
        <p:spPr/>
        <p:txBody>
          <a:bodyPr/>
          <a:lstStyle>
            <a:lvl1pPr>
              <a:defRPr/>
            </a:lvl1pPr>
          </a:lstStyle>
          <a:p>
            <a:pPr>
              <a:defRPr/>
            </a:pPr>
            <a:endParaRPr lang="et-EE"/>
          </a:p>
        </p:txBody>
      </p:sp>
      <p:sp>
        <p:nvSpPr>
          <p:cNvPr id="6" name="Slide Number Placeholder 5"/>
          <p:cNvSpPr>
            <a:spLocks noGrp="1"/>
          </p:cNvSpPr>
          <p:nvPr>
            <p:ph type="sldNum" sz="quarter" idx="12"/>
          </p:nvPr>
        </p:nvSpPr>
        <p:spPr/>
        <p:txBody>
          <a:bodyPr/>
          <a:lstStyle>
            <a:lvl1pPr>
              <a:defRPr/>
            </a:lvl1pPr>
          </a:lstStyle>
          <a:p>
            <a:pPr>
              <a:defRPr/>
            </a:pPr>
            <a:fld id="{9E62CC03-DCD0-4876-9043-0C5F413AB9E5}" type="slidenum">
              <a:rPr lang="et-EE"/>
              <a:pPr>
                <a:defRPr/>
              </a:pPr>
              <a:t>‹#›</a:t>
            </a:fld>
            <a:endParaRPr lang="et-EE"/>
          </a:p>
        </p:txBody>
      </p:sp>
    </p:spTree>
    <p:extLst>
      <p:ext uri="{BB962C8B-B14F-4D97-AF65-F5344CB8AC3E}">
        <p14:creationId xmlns:p14="http://schemas.microsoft.com/office/powerpoint/2010/main" val="2046151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t-EE"/>
          </a:p>
        </p:txBody>
      </p:sp>
      <p:sp>
        <p:nvSpPr>
          <p:cNvPr id="5" name="Footer Placeholder 4"/>
          <p:cNvSpPr>
            <a:spLocks noGrp="1"/>
          </p:cNvSpPr>
          <p:nvPr>
            <p:ph type="ftr" sz="quarter" idx="11"/>
          </p:nvPr>
        </p:nvSpPr>
        <p:spPr/>
        <p:txBody>
          <a:bodyPr/>
          <a:lstStyle>
            <a:lvl1pPr>
              <a:defRPr/>
            </a:lvl1pPr>
          </a:lstStyle>
          <a:p>
            <a:pPr>
              <a:defRPr/>
            </a:pPr>
            <a:endParaRPr lang="et-EE"/>
          </a:p>
        </p:txBody>
      </p:sp>
      <p:sp>
        <p:nvSpPr>
          <p:cNvPr id="6" name="Slide Number Placeholder 5"/>
          <p:cNvSpPr>
            <a:spLocks noGrp="1"/>
          </p:cNvSpPr>
          <p:nvPr>
            <p:ph type="sldNum" sz="quarter" idx="12"/>
          </p:nvPr>
        </p:nvSpPr>
        <p:spPr/>
        <p:txBody>
          <a:bodyPr/>
          <a:lstStyle>
            <a:lvl1pPr>
              <a:defRPr/>
            </a:lvl1pPr>
          </a:lstStyle>
          <a:p>
            <a:pPr>
              <a:defRPr/>
            </a:pPr>
            <a:fld id="{D9979F7B-C810-4FD7-8658-2976653030BF}" type="slidenum">
              <a:rPr lang="et-EE"/>
              <a:pPr>
                <a:defRPr/>
              </a:pPr>
              <a:t>‹#›</a:t>
            </a:fld>
            <a:endParaRPr lang="et-EE"/>
          </a:p>
        </p:txBody>
      </p:sp>
    </p:spTree>
    <p:extLst>
      <p:ext uri="{BB962C8B-B14F-4D97-AF65-F5344CB8AC3E}">
        <p14:creationId xmlns:p14="http://schemas.microsoft.com/office/powerpoint/2010/main" val="34903575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t-EE"/>
          </a:p>
        </p:txBody>
      </p:sp>
      <p:sp>
        <p:nvSpPr>
          <p:cNvPr id="3" name="ClipArt Placeholder 2"/>
          <p:cNvSpPr>
            <a:spLocks noGrp="1"/>
          </p:cNvSpPr>
          <p:nvPr>
            <p:ph type="clipArt" sz="half" idx="1"/>
          </p:nvPr>
        </p:nvSpPr>
        <p:spPr>
          <a:xfrm>
            <a:off x="457200" y="1600200"/>
            <a:ext cx="4038600" cy="4525963"/>
          </a:xfrm>
        </p:spPr>
        <p:txBody>
          <a:bodyPr rtlCol="0">
            <a:normAutofit/>
          </a:bodyPr>
          <a:lstStyle/>
          <a:p>
            <a:pPr lvl="0"/>
            <a:endParaRPr lang="et-EE" noProof="0" smtClean="0"/>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Date Placeholder 3"/>
          <p:cNvSpPr>
            <a:spLocks noGrp="1"/>
          </p:cNvSpPr>
          <p:nvPr>
            <p:ph type="dt" sz="half" idx="10"/>
          </p:nvPr>
        </p:nvSpPr>
        <p:spPr/>
        <p:txBody>
          <a:bodyPr/>
          <a:lstStyle>
            <a:lvl1pPr>
              <a:defRPr/>
            </a:lvl1pPr>
          </a:lstStyle>
          <a:p>
            <a:pPr>
              <a:defRPr/>
            </a:pPr>
            <a:endParaRPr lang="et-EE"/>
          </a:p>
        </p:txBody>
      </p:sp>
      <p:sp>
        <p:nvSpPr>
          <p:cNvPr id="6" name="Footer Placeholder 4"/>
          <p:cNvSpPr>
            <a:spLocks noGrp="1"/>
          </p:cNvSpPr>
          <p:nvPr>
            <p:ph type="ftr" sz="quarter" idx="11"/>
          </p:nvPr>
        </p:nvSpPr>
        <p:spPr/>
        <p:txBody>
          <a:bodyPr/>
          <a:lstStyle>
            <a:lvl1pPr>
              <a:defRPr/>
            </a:lvl1pPr>
          </a:lstStyle>
          <a:p>
            <a:pPr>
              <a:defRPr/>
            </a:pPr>
            <a:endParaRPr lang="et-EE"/>
          </a:p>
        </p:txBody>
      </p:sp>
      <p:sp>
        <p:nvSpPr>
          <p:cNvPr id="7" name="Slide Number Placeholder 5"/>
          <p:cNvSpPr>
            <a:spLocks noGrp="1"/>
          </p:cNvSpPr>
          <p:nvPr>
            <p:ph type="sldNum" sz="quarter" idx="12"/>
          </p:nvPr>
        </p:nvSpPr>
        <p:spPr/>
        <p:txBody>
          <a:bodyPr/>
          <a:lstStyle>
            <a:lvl1pPr>
              <a:defRPr/>
            </a:lvl1pPr>
          </a:lstStyle>
          <a:p>
            <a:pPr>
              <a:defRPr/>
            </a:pPr>
            <a:fld id="{17F021F5-C03F-46BC-B79A-F37510A6DA4C}" type="slidenum">
              <a:rPr lang="et-EE"/>
              <a:pPr>
                <a:defRPr/>
              </a:pPr>
              <a:t>‹#›</a:t>
            </a:fld>
            <a:endParaRPr lang="et-EE"/>
          </a:p>
        </p:txBody>
      </p:sp>
    </p:spTree>
    <p:extLst>
      <p:ext uri="{BB962C8B-B14F-4D97-AF65-F5344CB8AC3E}">
        <p14:creationId xmlns:p14="http://schemas.microsoft.com/office/powerpoint/2010/main" val="446549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t-EE"/>
          </a:p>
        </p:txBody>
      </p:sp>
      <p:sp>
        <p:nvSpPr>
          <p:cNvPr id="5" name="Footer Placeholder 4"/>
          <p:cNvSpPr>
            <a:spLocks noGrp="1"/>
          </p:cNvSpPr>
          <p:nvPr>
            <p:ph type="ftr" sz="quarter" idx="11"/>
          </p:nvPr>
        </p:nvSpPr>
        <p:spPr/>
        <p:txBody>
          <a:bodyPr/>
          <a:lstStyle>
            <a:lvl1pPr>
              <a:defRPr/>
            </a:lvl1pPr>
          </a:lstStyle>
          <a:p>
            <a:pPr>
              <a:defRPr/>
            </a:pPr>
            <a:endParaRPr lang="et-EE"/>
          </a:p>
        </p:txBody>
      </p:sp>
      <p:sp>
        <p:nvSpPr>
          <p:cNvPr id="6" name="Slide Number Placeholder 5"/>
          <p:cNvSpPr>
            <a:spLocks noGrp="1"/>
          </p:cNvSpPr>
          <p:nvPr>
            <p:ph type="sldNum" sz="quarter" idx="12"/>
          </p:nvPr>
        </p:nvSpPr>
        <p:spPr/>
        <p:txBody>
          <a:bodyPr/>
          <a:lstStyle>
            <a:lvl1pPr>
              <a:defRPr/>
            </a:lvl1pPr>
          </a:lstStyle>
          <a:p>
            <a:pPr>
              <a:defRPr/>
            </a:pPr>
            <a:fld id="{1E001297-E673-4A61-91B9-2F3B3FBAF719}" type="slidenum">
              <a:rPr lang="et-EE"/>
              <a:pPr>
                <a:defRPr/>
              </a:pPr>
              <a:t>‹#›</a:t>
            </a:fld>
            <a:endParaRPr lang="et-EE"/>
          </a:p>
        </p:txBody>
      </p:sp>
    </p:spTree>
    <p:extLst>
      <p:ext uri="{BB962C8B-B14F-4D97-AF65-F5344CB8AC3E}">
        <p14:creationId xmlns:p14="http://schemas.microsoft.com/office/powerpoint/2010/main" val="3092872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cxnSp>
        <p:nvCxnSpPr>
          <p:cNvPr id="4" name="Straight Connector 8"/>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t-EE"/>
          </a:p>
        </p:txBody>
      </p:sp>
      <p:sp>
        <p:nvSpPr>
          <p:cNvPr id="6" name="Footer Placeholder 4"/>
          <p:cNvSpPr>
            <a:spLocks noGrp="1"/>
          </p:cNvSpPr>
          <p:nvPr>
            <p:ph type="ftr" sz="quarter" idx="11"/>
          </p:nvPr>
        </p:nvSpPr>
        <p:spPr/>
        <p:txBody>
          <a:bodyPr/>
          <a:lstStyle>
            <a:lvl1pPr>
              <a:defRPr/>
            </a:lvl1pPr>
          </a:lstStyle>
          <a:p>
            <a:pPr>
              <a:defRPr/>
            </a:pPr>
            <a:endParaRPr lang="et-EE"/>
          </a:p>
        </p:txBody>
      </p:sp>
      <p:sp>
        <p:nvSpPr>
          <p:cNvPr id="7" name="Slide Number Placeholder 5"/>
          <p:cNvSpPr>
            <a:spLocks noGrp="1"/>
          </p:cNvSpPr>
          <p:nvPr>
            <p:ph type="sldNum" sz="quarter" idx="12"/>
          </p:nvPr>
        </p:nvSpPr>
        <p:spPr/>
        <p:txBody>
          <a:bodyPr/>
          <a:lstStyle>
            <a:lvl1pPr>
              <a:defRPr/>
            </a:lvl1pPr>
          </a:lstStyle>
          <a:p>
            <a:pPr>
              <a:defRPr/>
            </a:pPr>
            <a:fld id="{FFE05828-BFBE-44B6-8D2E-4CDD3CE4931B}" type="slidenum">
              <a:rPr lang="et-EE"/>
              <a:pPr>
                <a:defRPr/>
              </a:pPr>
              <a:t>‹#›</a:t>
            </a:fld>
            <a:endParaRPr lang="et-EE"/>
          </a:p>
        </p:txBody>
      </p:sp>
    </p:spTree>
    <p:extLst>
      <p:ext uri="{BB962C8B-B14F-4D97-AF65-F5344CB8AC3E}">
        <p14:creationId xmlns:p14="http://schemas.microsoft.com/office/powerpoint/2010/main" val="419451438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t-EE"/>
          </a:p>
        </p:txBody>
      </p:sp>
      <p:sp>
        <p:nvSpPr>
          <p:cNvPr id="6" name="Footer Placeholder 4"/>
          <p:cNvSpPr>
            <a:spLocks noGrp="1"/>
          </p:cNvSpPr>
          <p:nvPr>
            <p:ph type="ftr" sz="quarter" idx="11"/>
          </p:nvPr>
        </p:nvSpPr>
        <p:spPr/>
        <p:txBody>
          <a:bodyPr/>
          <a:lstStyle>
            <a:lvl1pPr>
              <a:defRPr/>
            </a:lvl1pPr>
          </a:lstStyle>
          <a:p>
            <a:pPr>
              <a:defRPr/>
            </a:pPr>
            <a:endParaRPr lang="et-EE"/>
          </a:p>
        </p:txBody>
      </p:sp>
      <p:sp>
        <p:nvSpPr>
          <p:cNvPr id="7" name="Slide Number Placeholder 5"/>
          <p:cNvSpPr>
            <a:spLocks noGrp="1"/>
          </p:cNvSpPr>
          <p:nvPr>
            <p:ph type="sldNum" sz="quarter" idx="12"/>
          </p:nvPr>
        </p:nvSpPr>
        <p:spPr/>
        <p:txBody>
          <a:bodyPr/>
          <a:lstStyle>
            <a:lvl1pPr>
              <a:defRPr/>
            </a:lvl1pPr>
          </a:lstStyle>
          <a:p>
            <a:pPr>
              <a:defRPr/>
            </a:pPr>
            <a:fld id="{6A31D8F2-5DC3-42A7-AE4A-3CFC1228C530}" type="slidenum">
              <a:rPr lang="et-EE"/>
              <a:pPr>
                <a:defRPr/>
              </a:pPr>
              <a:t>‹#›</a:t>
            </a:fld>
            <a:endParaRPr lang="et-EE"/>
          </a:p>
        </p:txBody>
      </p:sp>
    </p:spTree>
    <p:extLst>
      <p:ext uri="{BB962C8B-B14F-4D97-AF65-F5344CB8AC3E}">
        <p14:creationId xmlns:p14="http://schemas.microsoft.com/office/powerpoint/2010/main" val="3496903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8"/>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endParaRPr lang="et-EE"/>
          </a:p>
        </p:txBody>
      </p:sp>
      <p:sp>
        <p:nvSpPr>
          <p:cNvPr id="9" name="Footer Placeholder 7"/>
          <p:cNvSpPr>
            <a:spLocks noGrp="1"/>
          </p:cNvSpPr>
          <p:nvPr>
            <p:ph type="ftr" sz="quarter" idx="11"/>
          </p:nvPr>
        </p:nvSpPr>
        <p:spPr/>
        <p:txBody>
          <a:bodyPr/>
          <a:lstStyle>
            <a:lvl1pPr>
              <a:defRPr/>
            </a:lvl1pPr>
          </a:lstStyle>
          <a:p>
            <a:pPr>
              <a:defRPr/>
            </a:pPr>
            <a:endParaRPr lang="et-EE"/>
          </a:p>
        </p:txBody>
      </p:sp>
      <p:sp>
        <p:nvSpPr>
          <p:cNvPr id="10" name="Slide Number Placeholder 8"/>
          <p:cNvSpPr>
            <a:spLocks noGrp="1"/>
          </p:cNvSpPr>
          <p:nvPr>
            <p:ph type="sldNum" sz="quarter" idx="12"/>
          </p:nvPr>
        </p:nvSpPr>
        <p:spPr/>
        <p:txBody>
          <a:bodyPr/>
          <a:lstStyle>
            <a:lvl1pPr>
              <a:defRPr/>
            </a:lvl1pPr>
          </a:lstStyle>
          <a:p>
            <a:pPr>
              <a:defRPr/>
            </a:pPr>
            <a:fld id="{08997207-1E08-4769-AF0B-C9394A7861D0}" type="slidenum">
              <a:rPr lang="et-EE"/>
              <a:pPr>
                <a:defRPr/>
              </a:pPr>
              <a:t>‹#›</a:t>
            </a:fld>
            <a:endParaRPr lang="et-EE"/>
          </a:p>
        </p:txBody>
      </p:sp>
    </p:spTree>
    <p:extLst>
      <p:ext uri="{BB962C8B-B14F-4D97-AF65-F5344CB8AC3E}">
        <p14:creationId xmlns:p14="http://schemas.microsoft.com/office/powerpoint/2010/main" val="1694587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t-EE"/>
          </a:p>
        </p:txBody>
      </p:sp>
      <p:sp>
        <p:nvSpPr>
          <p:cNvPr id="4" name="Footer Placeholder 4"/>
          <p:cNvSpPr>
            <a:spLocks noGrp="1"/>
          </p:cNvSpPr>
          <p:nvPr>
            <p:ph type="ftr" sz="quarter" idx="11"/>
          </p:nvPr>
        </p:nvSpPr>
        <p:spPr/>
        <p:txBody>
          <a:bodyPr/>
          <a:lstStyle>
            <a:lvl1pPr>
              <a:defRPr/>
            </a:lvl1pPr>
          </a:lstStyle>
          <a:p>
            <a:pPr>
              <a:defRPr/>
            </a:pPr>
            <a:endParaRPr lang="et-EE"/>
          </a:p>
        </p:txBody>
      </p:sp>
      <p:sp>
        <p:nvSpPr>
          <p:cNvPr id="5" name="Slide Number Placeholder 5"/>
          <p:cNvSpPr>
            <a:spLocks noGrp="1"/>
          </p:cNvSpPr>
          <p:nvPr>
            <p:ph type="sldNum" sz="quarter" idx="12"/>
          </p:nvPr>
        </p:nvSpPr>
        <p:spPr/>
        <p:txBody>
          <a:bodyPr/>
          <a:lstStyle>
            <a:lvl1pPr>
              <a:defRPr/>
            </a:lvl1pPr>
          </a:lstStyle>
          <a:p>
            <a:pPr>
              <a:defRPr/>
            </a:pPr>
            <a:fld id="{F0153665-8B96-45F3-B858-122F13C3F035}" type="slidenum">
              <a:rPr lang="et-EE"/>
              <a:pPr>
                <a:defRPr/>
              </a:pPr>
              <a:t>‹#›</a:t>
            </a:fld>
            <a:endParaRPr lang="et-EE"/>
          </a:p>
        </p:txBody>
      </p:sp>
    </p:spTree>
    <p:extLst>
      <p:ext uri="{BB962C8B-B14F-4D97-AF65-F5344CB8AC3E}">
        <p14:creationId xmlns:p14="http://schemas.microsoft.com/office/powerpoint/2010/main" val="72156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t-EE"/>
          </a:p>
        </p:txBody>
      </p:sp>
      <p:sp>
        <p:nvSpPr>
          <p:cNvPr id="3" name="Footer Placeholder 4"/>
          <p:cNvSpPr>
            <a:spLocks noGrp="1"/>
          </p:cNvSpPr>
          <p:nvPr>
            <p:ph type="ftr" sz="quarter" idx="11"/>
          </p:nvPr>
        </p:nvSpPr>
        <p:spPr/>
        <p:txBody>
          <a:bodyPr/>
          <a:lstStyle>
            <a:lvl1pPr>
              <a:defRPr/>
            </a:lvl1pPr>
          </a:lstStyle>
          <a:p>
            <a:pPr>
              <a:defRPr/>
            </a:pPr>
            <a:endParaRPr lang="et-EE"/>
          </a:p>
        </p:txBody>
      </p:sp>
      <p:sp>
        <p:nvSpPr>
          <p:cNvPr id="4" name="Slide Number Placeholder 5"/>
          <p:cNvSpPr>
            <a:spLocks noGrp="1"/>
          </p:cNvSpPr>
          <p:nvPr>
            <p:ph type="sldNum" sz="quarter" idx="12"/>
          </p:nvPr>
        </p:nvSpPr>
        <p:spPr/>
        <p:txBody>
          <a:bodyPr/>
          <a:lstStyle>
            <a:lvl1pPr>
              <a:defRPr/>
            </a:lvl1pPr>
          </a:lstStyle>
          <a:p>
            <a:pPr>
              <a:defRPr/>
            </a:pPr>
            <a:fld id="{24554A89-B897-4DC5-8791-82A21D786CC7}" type="slidenum">
              <a:rPr lang="et-EE"/>
              <a:pPr>
                <a:defRPr/>
              </a:pPr>
              <a:t>‹#›</a:t>
            </a:fld>
            <a:endParaRPr lang="et-EE"/>
          </a:p>
        </p:txBody>
      </p:sp>
    </p:spTree>
    <p:extLst>
      <p:ext uri="{BB962C8B-B14F-4D97-AF65-F5344CB8AC3E}">
        <p14:creationId xmlns:p14="http://schemas.microsoft.com/office/powerpoint/2010/main" val="2495069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8"/>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t-EE"/>
          </a:p>
        </p:txBody>
      </p:sp>
      <p:sp>
        <p:nvSpPr>
          <p:cNvPr id="7" name="Footer Placeholder 5"/>
          <p:cNvSpPr>
            <a:spLocks noGrp="1"/>
          </p:cNvSpPr>
          <p:nvPr>
            <p:ph type="ftr" sz="quarter" idx="11"/>
          </p:nvPr>
        </p:nvSpPr>
        <p:spPr/>
        <p:txBody>
          <a:bodyPr/>
          <a:lstStyle>
            <a:lvl1pPr>
              <a:defRPr/>
            </a:lvl1pPr>
          </a:lstStyle>
          <a:p>
            <a:pPr>
              <a:defRPr/>
            </a:pPr>
            <a:endParaRPr lang="et-EE"/>
          </a:p>
        </p:txBody>
      </p:sp>
      <p:sp>
        <p:nvSpPr>
          <p:cNvPr id="8" name="Slide Number Placeholder 6"/>
          <p:cNvSpPr>
            <a:spLocks noGrp="1"/>
          </p:cNvSpPr>
          <p:nvPr>
            <p:ph type="sldNum" sz="quarter" idx="12"/>
          </p:nvPr>
        </p:nvSpPr>
        <p:spPr/>
        <p:txBody>
          <a:bodyPr/>
          <a:lstStyle>
            <a:lvl1pPr>
              <a:defRPr/>
            </a:lvl1pPr>
          </a:lstStyle>
          <a:p>
            <a:pPr>
              <a:defRPr/>
            </a:pPr>
            <a:fld id="{1CB687FE-D40A-4282-B191-9CBFD2D0AD97}" type="slidenum">
              <a:rPr lang="et-EE"/>
              <a:pPr>
                <a:defRPr/>
              </a:pPr>
              <a:t>‹#›</a:t>
            </a:fld>
            <a:endParaRPr lang="et-EE"/>
          </a:p>
        </p:txBody>
      </p:sp>
    </p:spTree>
    <p:extLst>
      <p:ext uri="{BB962C8B-B14F-4D97-AF65-F5344CB8AC3E}">
        <p14:creationId xmlns:p14="http://schemas.microsoft.com/office/powerpoint/2010/main" val="3422858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t-EE"/>
          </a:p>
        </p:txBody>
      </p:sp>
      <p:sp>
        <p:nvSpPr>
          <p:cNvPr id="6" name="Footer Placeholder 4"/>
          <p:cNvSpPr>
            <a:spLocks noGrp="1"/>
          </p:cNvSpPr>
          <p:nvPr>
            <p:ph type="ftr" sz="quarter" idx="11"/>
          </p:nvPr>
        </p:nvSpPr>
        <p:spPr/>
        <p:txBody>
          <a:bodyPr/>
          <a:lstStyle>
            <a:lvl1pPr>
              <a:defRPr/>
            </a:lvl1pPr>
          </a:lstStyle>
          <a:p>
            <a:pPr>
              <a:defRPr/>
            </a:pPr>
            <a:endParaRPr lang="et-EE"/>
          </a:p>
        </p:txBody>
      </p:sp>
      <p:sp>
        <p:nvSpPr>
          <p:cNvPr id="7" name="Slide Number Placeholder 5"/>
          <p:cNvSpPr>
            <a:spLocks noGrp="1"/>
          </p:cNvSpPr>
          <p:nvPr>
            <p:ph type="sldNum" sz="quarter" idx="12"/>
          </p:nvPr>
        </p:nvSpPr>
        <p:spPr/>
        <p:txBody>
          <a:bodyPr/>
          <a:lstStyle>
            <a:lvl1pPr>
              <a:defRPr/>
            </a:lvl1pPr>
          </a:lstStyle>
          <a:p>
            <a:pPr>
              <a:defRPr/>
            </a:pPr>
            <a:fld id="{5BBF720A-A3C9-43C1-BF47-FC8DB1D50980}" type="slidenum">
              <a:rPr lang="et-EE"/>
              <a:pPr>
                <a:defRPr/>
              </a:pPr>
              <a:t>‹#›</a:t>
            </a:fld>
            <a:endParaRPr lang="et-EE"/>
          </a:p>
        </p:txBody>
      </p:sp>
    </p:spTree>
    <p:extLst>
      <p:ext uri="{BB962C8B-B14F-4D97-AF65-F5344CB8AC3E}">
        <p14:creationId xmlns:p14="http://schemas.microsoft.com/office/powerpoint/2010/main" val="3973657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t-EE" smtClean="0"/>
              <a:t>Click to edit Master text styles</a:t>
            </a:r>
          </a:p>
          <a:p>
            <a:pPr lvl="1"/>
            <a:r>
              <a:rPr lang="en-US" altLang="et-EE" smtClean="0"/>
              <a:t>Second level</a:t>
            </a:r>
          </a:p>
          <a:p>
            <a:pPr lvl="2"/>
            <a:r>
              <a:rPr lang="en-US" altLang="et-EE" smtClean="0"/>
              <a:t>Third level</a:t>
            </a:r>
          </a:p>
          <a:p>
            <a:pPr lvl="3"/>
            <a:r>
              <a:rPr lang="en-US" altLang="et-EE" smtClean="0"/>
              <a:t>Fourth level</a:t>
            </a:r>
          </a:p>
          <a:p>
            <a:pPr lvl="4"/>
            <a:r>
              <a:rPr lang="en-US" altLang="et-EE" smtClean="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a:defRPr/>
            </a:pPr>
            <a:endParaRPr lang="et-EE"/>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a:defRPr/>
            </a:pPr>
            <a:endParaRPr lang="et-EE"/>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a:defRPr/>
            </a:pPr>
            <a:fld id="{876A801F-0ACE-4BEA-82AB-95F8C628864A}" type="slidenum">
              <a:rPr lang="et-EE"/>
              <a:pPr>
                <a:defRPr/>
              </a:pPr>
              <a:t>‹#›</a:t>
            </a:fld>
            <a:endParaRPr lang="et-EE"/>
          </a:p>
        </p:txBody>
      </p:sp>
    </p:spTree>
  </p:cSld>
  <p:clrMap bg1="lt1" tx1="dk1" bg2="lt2" tx2="dk2" accent1="accent1" accent2="accent2" accent3="accent3" accent4="accent4" accent5="accent5" accent6="accent6" hlink="hlink" folHlink="folHlink"/>
  <p:sldLayoutIdLst>
    <p:sldLayoutId id="2147483719" r:id="rId1"/>
    <p:sldLayoutId id="2147483711" r:id="rId2"/>
    <p:sldLayoutId id="2147483720" r:id="rId3"/>
    <p:sldLayoutId id="2147483712" r:id="rId4"/>
    <p:sldLayoutId id="2147483721" r:id="rId5"/>
    <p:sldLayoutId id="2147483713" r:id="rId6"/>
    <p:sldLayoutId id="2147483714" r:id="rId7"/>
    <p:sldLayoutId id="2147483722" r:id="rId8"/>
    <p:sldLayoutId id="2147483715" r:id="rId9"/>
    <p:sldLayoutId id="2147483716" r:id="rId10"/>
    <p:sldLayoutId id="2147483717" r:id="rId11"/>
    <p:sldLayoutId id="2147483718" r:id="rId12"/>
  </p:sldLayoutIdLst>
  <p:txStyles>
    <p:title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mn-lt"/>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mn-lt"/>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mn-lt"/>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hyperlink" Target="https://image.slidesharecdn.com/geenitehnoloogia-1192463525416509-4/95/geenitehnoloogia-5-638.jpg?cb=1422667024" TargetMode="Externa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postimees.ee/1699829/briti-teadlased-said-loa-hubriidembruotel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eetika.e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www.postimees.ee/1699829/briti-teadlased-said-loa-hubriidembruotele" TargetMode="External"/><Relationship Id="rId3" Type="http://schemas.openxmlformats.org/officeDocument/2006/relationships/hyperlink" Target="https://www.riigiteataja.ee/akt/72581?leiaKehtiv" TargetMode="External"/><Relationship Id="rId7" Type="http://schemas.openxmlformats.org/officeDocument/2006/relationships/hyperlink" Target="http://www.uniqure.com/" TargetMode="External"/><Relationship Id="rId2" Type="http://schemas.openxmlformats.org/officeDocument/2006/relationships/hyperlink" Target="http://www.eetika.ee/" TargetMode="External"/><Relationship Id="rId1" Type="http://schemas.openxmlformats.org/officeDocument/2006/relationships/slideLayout" Target="../slideLayouts/slideLayout2.xml"/><Relationship Id="rId6" Type="http://schemas.openxmlformats.org/officeDocument/2006/relationships/hyperlink" Target="https://www.riigiteataja.ee/akt/1048155?leiaKehtiv" TargetMode="External"/><Relationship Id="rId5" Type="http://schemas.openxmlformats.org/officeDocument/2006/relationships/hyperlink" Target="http://www.geenivaramu.ee/" TargetMode="External"/><Relationship Id="rId4" Type="http://schemas.openxmlformats.org/officeDocument/2006/relationships/hyperlink" Target="http://ekspress.delfi.ee/kuum/inimgenoomi-kaardistaja-vaidab-et-leidis-jumala?id=27676575" TargetMode="External"/><Relationship Id="rId9" Type="http://schemas.openxmlformats.org/officeDocument/2006/relationships/hyperlink" Target="https://image.slidesharecdn.com/geenitehnoloogia-1192463525416509-4/95/geenitehnoloogia-5-638.jpg?cb=142266702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uniqure.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g2.nh.ee/images/pix/file27784851_47RS071105B700.jpg"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00113" y="2924175"/>
            <a:ext cx="7772400" cy="1470025"/>
          </a:xfrm>
        </p:spPr>
        <p:txBody>
          <a:bodyPr/>
          <a:lstStyle/>
          <a:p>
            <a:pPr eaLnBrk="1" fontAlgn="auto" hangingPunct="1">
              <a:spcAft>
                <a:spcPts val="0"/>
              </a:spcAft>
              <a:defRPr/>
            </a:pPr>
            <a:r>
              <a:rPr lang="et-EE" altLang="et-EE" dirty="0" smtClean="0"/>
              <a:t>Geenieetika</a:t>
            </a:r>
          </a:p>
        </p:txBody>
      </p:sp>
      <p:sp>
        <p:nvSpPr>
          <p:cNvPr id="3075" name="Rectangle 3"/>
          <p:cNvSpPr>
            <a:spLocks noGrp="1" noChangeArrowheads="1"/>
          </p:cNvSpPr>
          <p:nvPr>
            <p:ph type="subTitle" idx="1"/>
          </p:nvPr>
        </p:nvSpPr>
        <p:spPr>
          <a:xfrm>
            <a:off x="2916238" y="4652963"/>
            <a:ext cx="6400800" cy="1752600"/>
          </a:xfrm>
        </p:spPr>
        <p:txBody>
          <a:bodyPr rtlCol="0">
            <a:normAutofit/>
          </a:bodyPr>
          <a:lstStyle/>
          <a:p>
            <a:pPr eaLnBrk="1" fontAlgn="auto" hangingPunct="1">
              <a:spcAft>
                <a:spcPts val="0"/>
              </a:spcAft>
              <a:buFont typeface="Arial" pitchFamily="34" charset="0"/>
              <a:buNone/>
              <a:defRPr/>
            </a:pPr>
            <a:r>
              <a:rPr lang="et-EE" altLang="et-EE" smtClean="0"/>
              <a:t>praktiline filosoofia</a:t>
            </a:r>
          </a:p>
        </p:txBody>
      </p:sp>
      <p:pic>
        <p:nvPicPr>
          <p:cNvPr id="6148" name="Picture 5" descr="ge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038" y="476250"/>
            <a:ext cx="1931987" cy="276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fontAlgn="auto" hangingPunct="1">
              <a:spcAft>
                <a:spcPts val="0"/>
              </a:spcAft>
              <a:defRPr/>
            </a:pPr>
            <a:r>
              <a:rPr lang="et-EE" altLang="et-EE" smtClean="0">
                <a:solidFill>
                  <a:srgbClr val="990000"/>
                </a:solidFill>
              </a:rPr>
              <a:t>Küsimuste ahel …</a:t>
            </a:r>
            <a:r>
              <a:rPr lang="et-EE" altLang="et-EE" smtClean="0"/>
              <a:t> </a:t>
            </a:r>
          </a:p>
        </p:txBody>
      </p:sp>
      <p:sp>
        <p:nvSpPr>
          <p:cNvPr id="15363" name="Rectangle 3"/>
          <p:cNvSpPr>
            <a:spLocks noGrp="1" noChangeArrowheads="1"/>
          </p:cNvSpPr>
          <p:nvPr>
            <p:ph idx="1"/>
          </p:nvPr>
        </p:nvSpPr>
        <p:spPr>
          <a:xfrm>
            <a:off x="395288" y="1484313"/>
            <a:ext cx="8229600" cy="4929187"/>
          </a:xfrm>
        </p:spPr>
        <p:txBody>
          <a:bodyPr/>
          <a:lstStyle/>
          <a:p>
            <a:pPr eaLnBrk="1" hangingPunct="1"/>
            <a:r>
              <a:rPr lang="et-EE" altLang="et-EE" smtClean="0"/>
              <a:t>Kas soovid minna geneetilisele testile või osalema geenivaramu projektis?</a:t>
            </a:r>
          </a:p>
          <a:p>
            <a:pPr eaLnBrk="1" hangingPunct="1"/>
            <a:r>
              <a:rPr lang="et-EE" altLang="et-EE" smtClean="0"/>
              <a:t>Kas oled seejärel valmis negatiivseks infoks (nt Sul on raske pärilik haigus ning parem oleks jääda järglasteta)?</a:t>
            </a:r>
          </a:p>
          <a:p>
            <a:pPr eaLnBrk="1" hangingPunct="1"/>
            <a:r>
              <a:rPr lang="et-EE" altLang="et-EE" smtClean="0"/>
              <a:t>Läksid ikkagi testidele – avastati uus pärilik haigus, kuid sellele puudub ravi.</a:t>
            </a:r>
          </a:p>
          <a:p>
            <a:pPr eaLnBrk="1" hangingPunct="1"/>
            <a:r>
              <a:rPr lang="et-EE" altLang="et-EE" smtClean="0"/>
              <a:t>Järgmine probleem: kui katsetada uut ravi, siis kas oled nõus olema katsejänes?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fontAlgn="auto" hangingPunct="1">
              <a:spcAft>
                <a:spcPts val="0"/>
              </a:spcAft>
              <a:defRPr/>
            </a:pPr>
            <a:r>
              <a:rPr lang="et-EE" altLang="et-EE" smtClean="0"/>
              <a:t>Veel üks probleemküsimus</a:t>
            </a:r>
          </a:p>
        </p:txBody>
      </p:sp>
      <p:sp>
        <p:nvSpPr>
          <p:cNvPr id="16387" name="Rectangle 3"/>
          <p:cNvSpPr>
            <a:spLocks noGrp="1" noChangeArrowheads="1"/>
          </p:cNvSpPr>
          <p:nvPr>
            <p:ph idx="1"/>
          </p:nvPr>
        </p:nvSpPr>
        <p:spPr/>
        <p:txBody>
          <a:bodyPr/>
          <a:lstStyle/>
          <a:p>
            <a:pPr eaLnBrk="1" hangingPunct="1">
              <a:lnSpc>
                <a:spcPct val="90000"/>
              </a:lnSpc>
            </a:pPr>
            <a:r>
              <a:rPr lang="et-EE" altLang="et-EE" smtClean="0"/>
              <a:t>Kui kasutada geeniteraapiat, siis kust lõpeb ravi ja algab </a:t>
            </a:r>
            <a:r>
              <a:rPr lang="et-EE" altLang="et-EE" u="sng" smtClean="0"/>
              <a:t>parendamine</a:t>
            </a:r>
            <a:r>
              <a:rPr lang="et-EE" altLang="et-EE" smtClean="0"/>
              <a:t>?</a:t>
            </a:r>
          </a:p>
          <a:p>
            <a:pPr eaLnBrk="1" hangingPunct="1">
              <a:lnSpc>
                <a:spcPct val="90000"/>
              </a:lnSpc>
            </a:pPr>
            <a:endParaRPr lang="et-EE" altLang="et-EE" smtClean="0"/>
          </a:p>
          <a:p>
            <a:pPr eaLnBrk="1" hangingPunct="1">
              <a:lnSpc>
                <a:spcPct val="90000"/>
              </a:lnSpc>
            </a:pPr>
            <a:r>
              <a:rPr lang="et-EE" altLang="et-EE" b="1" smtClean="0"/>
              <a:t>PARENDAMINE</a:t>
            </a:r>
            <a:r>
              <a:rPr lang="et-EE" altLang="et-EE" smtClean="0"/>
              <a:t> – paremaks tegemine, tuunimine, olulise lisaressursi loomine.</a:t>
            </a:r>
          </a:p>
          <a:p>
            <a:pPr eaLnBrk="1" hangingPunct="1">
              <a:lnSpc>
                <a:spcPct val="90000"/>
              </a:lnSpc>
            </a:pPr>
            <a:r>
              <a:rPr lang="et-EE" altLang="et-EE" b="1" smtClean="0"/>
              <a:t>PARANDAMINE</a:t>
            </a:r>
            <a:r>
              <a:rPr lang="et-EE" altLang="et-EE" smtClean="0"/>
              <a:t> – vea parandamine, nn normaalolukorra taastamine, mingit boonust kaasa ei saa.</a:t>
            </a:r>
          </a:p>
          <a:p>
            <a:pPr eaLnBrk="1" hangingPunct="1">
              <a:lnSpc>
                <a:spcPct val="90000"/>
              </a:lnSpc>
              <a:buFontTx/>
              <a:buNone/>
            </a:pPr>
            <a:endParaRPr lang="et-EE" altLang="et-EE" i="1" smtClean="0"/>
          </a:p>
          <a:p>
            <a:pPr eaLnBrk="1" hangingPunct="1">
              <a:lnSpc>
                <a:spcPct val="90000"/>
              </a:lnSpc>
              <a:buFontTx/>
              <a:buNone/>
            </a:pPr>
            <a:r>
              <a:rPr lang="et-EE" altLang="et-EE" i="1" smtClean="0"/>
              <a:t>Millega tegeleb Sinu hinnangul ilukirurgia?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eaLnBrk="1" fontAlgn="auto" hangingPunct="1">
              <a:spcAft>
                <a:spcPts val="0"/>
              </a:spcAft>
              <a:defRPr/>
            </a:pPr>
            <a:r>
              <a:rPr lang="et-EE" altLang="et-EE" smtClean="0"/>
              <a:t>Kas need kõik tulenevad halbadest/headest geenidest?</a:t>
            </a:r>
          </a:p>
        </p:txBody>
      </p:sp>
      <p:sp>
        <p:nvSpPr>
          <p:cNvPr id="17411" name="Rectangle 3"/>
          <p:cNvSpPr>
            <a:spLocks noGrp="1" noChangeArrowheads="1"/>
          </p:cNvSpPr>
          <p:nvPr>
            <p:ph idx="1"/>
          </p:nvPr>
        </p:nvSpPr>
        <p:spPr>
          <a:xfrm>
            <a:off x="250825" y="1600200"/>
            <a:ext cx="8435975" cy="5257800"/>
          </a:xfrm>
        </p:spPr>
        <p:txBody>
          <a:bodyPr/>
          <a:lstStyle/>
          <a:p>
            <a:pPr eaLnBrk="1" hangingPunct="1">
              <a:lnSpc>
                <a:spcPct val="90000"/>
              </a:lnSpc>
            </a:pPr>
            <a:r>
              <a:rPr lang="et-EE" altLang="et-EE" sz="2800" smtClean="0"/>
              <a:t>Kuritegevus</a:t>
            </a:r>
          </a:p>
          <a:p>
            <a:pPr eaLnBrk="1" hangingPunct="1">
              <a:lnSpc>
                <a:spcPct val="90000"/>
              </a:lnSpc>
            </a:pPr>
            <a:r>
              <a:rPr lang="et-EE" altLang="et-EE" sz="2800" smtClean="0"/>
              <a:t>Liiderlikkus</a:t>
            </a:r>
          </a:p>
          <a:p>
            <a:pPr eaLnBrk="1" hangingPunct="1">
              <a:lnSpc>
                <a:spcPct val="90000"/>
              </a:lnSpc>
            </a:pPr>
            <a:r>
              <a:rPr lang="et-EE" altLang="et-EE" sz="2800" smtClean="0"/>
              <a:t>Vaimne puudulikkus</a:t>
            </a:r>
          </a:p>
          <a:p>
            <a:pPr eaLnBrk="1" hangingPunct="1">
              <a:lnSpc>
                <a:spcPct val="90000"/>
              </a:lnSpc>
            </a:pPr>
            <a:r>
              <a:rPr lang="et-EE" altLang="et-EE" sz="2800" smtClean="0"/>
              <a:t>Õpiraskused</a:t>
            </a:r>
          </a:p>
          <a:p>
            <a:pPr eaLnBrk="1" hangingPunct="1">
              <a:lnSpc>
                <a:spcPct val="90000"/>
              </a:lnSpc>
            </a:pPr>
            <a:r>
              <a:rPr lang="et-EE" altLang="et-EE" sz="2800" smtClean="0"/>
              <a:t>Käitumishäired</a:t>
            </a:r>
          </a:p>
          <a:p>
            <a:pPr eaLnBrk="1" hangingPunct="1">
              <a:lnSpc>
                <a:spcPct val="90000"/>
              </a:lnSpc>
            </a:pPr>
            <a:r>
              <a:rPr lang="et-EE" altLang="et-EE" sz="2800" smtClean="0"/>
              <a:t>Anded</a:t>
            </a:r>
          </a:p>
          <a:p>
            <a:pPr eaLnBrk="1" hangingPunct="1">
              <a:lnSpc>
                <a:spcPct val="90000"/>
              </a:lnSpc>
            </a:pPr>
            <a:r>
              <a:rPr lang="et-EE" altLang="et-EE" sz="2800" smtClean="0"/>
              <a:t>Liibido</a:t>
            </a:r>
          </a:p>
          <a:p>
            <a:pPr eaLnBrk="1" hangingPunct="1">
              <a:lnSpc>
                <a:spcPct val="90000"/>
              </a:lnSpc>
            </a:pPr>
            <a:r>
              <a:rPr lang="et-EE" altLang="et-EE" sz="2800" smtClean="0"/>
              <a:t>Iseloom</a:t>
            </a:r>
          </a:p>
          <a:p>
            <a:pPr eaLnBrk="1" hangingPunct="1">
              <a:lnSpc>
                <a:spcPct val="90000"/>
              </a:lnSpc>
            </a:pPr>
            <a:r>
              <a:rPr lang="et-EE" altLang="et-EE" sz="2800" smtClean="0"/>
              <a:t>Muusikamaitse</a:t>
            </a:r>
          </a:p>
          <a:p>
            <a:pPr eaLnBrk="1" hangingPunct="1">
              <a:lnSpc>
                <a:spcPct val="90000"/>
              </a:lnSpc>
            </a:pPr>
            <a:r>
              <a:rPr lang="et-EE" altLang="et-EE" sz="2800" smtClean="0"/>
              <a:t>Sotsiaalne toimetulek</a:t>
            </a:r>
          </a:p>
          <a:p>
            <a:pPr eaLnBrk="1" hangingPunct="1">
              <a:lnSpc>
                <a:spcPct val="90000"/>
              </a:lnSpc>
            </a:pPr>
            <a:r>
              <a:rPr lang="et-EE" altLang="et-EE" sz="2800" smtClean="0"/>
              <a:t>Pingetaluvus</a:t>
            </a:r>
          </a:p>
        </p:txBody>
      </p:sp>
      <p:sp>
        <p:nvSpPr>
          <p:cNvPr id="17412" name="Text Box 4"/>
          <p:cNvSpPr txBox="1">
            <a:spLocks noChangeArrowheads="1"/>
          </p:cNvSpPr>
          <p:nvPr/>
        </p:nvSpPr>
        <p:spPr bwMode="auto">
          <a:xfrm>
            <a:off x="4140200" y="3500438"/>
            <a:ext cx="4611688"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1"/>
              </a:buClr>
              <a:buSzPct val="85000"/>
              <a:buFont typeface="Arial" charset="0"/>
              <a:buChar char="•"/>
              <a:defRPr sz="2400">
                <a:solidFill>
                  <a:schemeClr val="tx1"/>
                </a:solidFill>
                <a:latin typeface="Arial" charset="0"/>
              </a:defRPr>
            </a:lvl1pPr>
            <a:lvl2pPr marL="742950" indent="-285750" eaLnBrk="0" hangingPunct="0">
              <a:spcBef>
                <a:spcPct val="20000"/>
              </a:spcBef>
              <a:buClr>
                <a:schemeClr val="accent1"/>
              </a:buClr>
              <a:buSzPct val="85000"/>
              <a:buFont typeface="Arial" charset="0"/>
              <a:buChar char="•"/>
              <a:defRPr sz="2000">
                <a:solidFill>
                  <a:schemeClr val="tx1"/>
                </a:solidFill>
                <a:latin typeface="Arial" charset="0"/>
              </a:defRPr>
            </a:lvl2pPr>
            <a:lvl3pPr marL="1143000" indent="-228600" eaLnBrk="0" hangingPunct="0">
              <a:spcBef>
                <a:spcPct val="20000"/>
              </a:spcBef>
              <a:buClr>
                <a:schemeClr val="accent1"/>
              </a:buClr>
              <a:buSzPct val="90000"/>
              <a:buFont typeface="Arial" charset="0"/>
              <a:buChar char="•"/>
              <a:defRPr>
                <a:solidFill>
                  <a:schemeClr val="tx1"/>
                </a:solidFill>
                <a:latin typeface="Arial" charset="0"/>
              </a:defRPr>
            </a:lvl3pPr>
            <a:lvl4pPr marL="1600200" indent="-228600" eaLnBrk="0" hangingPunct="0">
              <a:spcBef>
                <a:spcPct val="20000"/>
              </a:spcBef>
              <a:buClr>
                <a:schemeClr val="accent1"/>
              </a:buClr>
              <a:buFont typeface="Arial" charset="0"/>
              <a:buChar char="•"/>
              <a:defRPr sz="1600">
                <a:solidFill>
                  <a:schemeClr val="tx1"/>
                </a:solidFill>
                <a:latin typeface="Arial" charset="0"/>
              </a:defRPr>
            </a:lvl4pPr>
            <a:lvl5pPr marL="2057400" indent="-228600" eaLnBrk="0" hangingPunct="0">
              <a:spcBef>
                <a:spcPct val="20000"/>
              </a:spcBef>
              <a:buClr>
                <a:schemeClr val="accent1"/>
              </a:buClr>
              <a:buSzPct val="100000"/>
              <a:buFont typeface="Arial" charset="0"/>
              <a:buChar char="•"/>
              <a:defRPr sz="1400">
                <a:solidFill>
                  <a:schemeClr val="tx1"/>
                </a:solidFill>
                <a:latin typeface="Arial" charset="0"/>
              </a:defRPr>
            </a:lvl5pPr>
            <a:lvl6pPr marL="25146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eaLnBrk="1" hangingPunct="1">
              <a:spcBef>
                <a:spcPct val="0"/>
              </a:spcBef>
              <a:buClrTx/>
              <a:buSzTx/>
              <a:buFontTx/>
              <a:buNone/>
            </a:pPr>
            <a:r>
              <a:rPr lang="et-EE" altLang="et-EE" i="1">
                <a:solidFill>
                  <a:srgbClr val="990000"/>
                </a:solidFill>
              </a:rPr>
              <a:t>Millised küsimused veel tekivad?</a:t>
            </a:r>
          </a:p>
          <a:p>
            <a:pPr eaLnBrk="1" hangingPunct="1">
              <a:spcBef>
                <a:spcPct val="0"/>
              </a:spcBef>
              <a:buClrTx/>
              <a:buSzTx/>
              <a:buFontTx/>
              <a:buNone/>
            </a:pPr>
            <a:endParaRPr lang="et-EE" altLang="et-EE" i="1">
              <a:solidFill>
                <a:srgbClr val="990000"/>
              </a:solidFill>
            </a:endParaRPr>
          </a:p>
          <a:p>
            <a:pPr eaLnBrk="1" hangingPunct="1">
              <a:spcBef>
                <a:spcPct val="0"/>
              </a:spcBef>
              <a:buClrTx/>
              <a:buSzTx/>
              <a:buFontTx/>
              <a:buNone/>
            </a:pPr>
            <a:r>
              <a:rPr lang="et-EE" altLang="et-EE" i="1">
                <a:solidFill>
                  <a:srgbClr val="990000"/>
                </a:solidFill>
              </a:rPr>
              <a:t>Kas inimese sees on miski, mis</a:t>
            </a:r>
          </a:p>
          <a:p>
            <a:pPr eaLnBrk="1" hangingPunct="1">
              <a:spcBef>
                <a:spcPct val="0"/>
              </a:spcBef>
              <a:buClrTx/>
              <a:buSzTx/>
              <a:buFontTx/>
              <a:buNone/>
            </a:pPr>
            <a:endParaRPr lang="et-EE" altLang="et-EE" i="1">
              <a:solidFill>
                <a:srgbClr val="990000"/>
              </a:solidFill>
            </a:endParaRPr>
          </a:p>
          <a:p>
            <a:pPr eaLnBrk="1" hangingPunct="1">
              <a:spcBef>
                <a:spcPct val="0"/>
              </a:spcBef>
              <a:buClrTx/>
              <a:buSzTx/>
              <a:buFontTx/>
              <a:buNone/>
            </a:pPr>
            <a:r>
              <a:rPr lang="et-EE" altLang="et-EE" i="1">
                <a:solidFill>
                  <a:srgbClr val="990000"/>
                </a:solidFill>
              </a:rPr>
              <a:t>sunnib teda käituma nii nagu ta</a:t>
            </a:r>
          </a:p>
          <a:p>
            <a:pPr eaLnBrk="1" hangingPunct="1">
              <a:spcBef>
                <a:spcPct val="0"/>
              </a:spcBef>
              <a:buClrTx/>
              <a:buSzTx/>
              <a:buFontTx/>
              <a:buNone/>
            </a:pPr>
            <a:endParaRPr lang="et-EE" altLang="et-EE" i="1">
              <a:solidFill>
                <a:srgbClr val="990000"/>
              </a:solidFill>
            </a:endParaRPr>
          </a:p>
          <a:p>
            <a:pPr eaLnBrk="1" hangingPunct="1">
              <a:spcBef>
                <a:spcPct val="0"/>
              </a:spcBef>
              <a:buClrTx/>
              <a:buSzTx/>
              <a:buFontTx/>
              <a:buNone/>
            </a:pPr>
            <a:r>
              <a:rPr lang="et-EE" altLang="et-EE" i="1">
                <a:solidFill>
                  <a:srgbClr val="990000"/>
                </a:solidFill>
              </a:rPr>
              <a:t>käitub?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eaLnBrk="1" fontAlgn="auto" hangingPunct="1">
              <a:spcAft>
                <a:spcPts val="0"/>
              </a:spcAft>
              <a:defRPr/>
            </a:pPr>
            <a:r>
              <a:rPr lang="et-EE" altLang="et-EE" dirty="0" smtClean="0">
                <a:solidFill>
                  <a:srgbClr val="C00000"/>
                </a:solidFill>
              </a:rPr>
              <a:t>Somaatiline geeniteraapia  ehk ravikloonimine</a:t>
            </a:r>
          </a:p>
        </p:txBody>
      </p:sp>
      <p:sp>
        <p:nvSpPr>
          <p:cNvPr id="18435" name="Rectangle 3"/>
          <p:cNvSpPr>
            <a:spLocks noGrp="1" noChangeArrowheads="1"/>
          </p:cNvSpPr>
          <p:nvPr>
            <p:ph idx="1"/>
          </p:nvPr>
        </p:nvSpPr>
        <p:spPr/>
        <p:txBody>
          <a:bodyPr/>
          <a:lstStyle/>
          <a:p>
            <a:pPr eaLnBrk="1" hangingPunct="1"/>
            <a:r>
              <a:rPr lang="et-EE" altLang="et-EE" smtClean="0"/>
              <a:t>Patsiendi ravimiseks siirdatakse geneetilise puudega patsiendi keharakkudesse puudeta geene.</a:t>
            </a:r>
          </a:p>
          <a:p>
            <a:pPr eaLnBrk="1" hangingPunct="1"/>
            <a:endParaRPr lang="et-EE" altLang="et-EE" smtClean="0"/>
          </a:p>
          <a:p>
            <a:pPr eaLnBrk="1" hangingPunct="1"/>
            <a:r>
              <a:rPr lang="et-EE" altLang="et-EE" smtClean="0"/>
              <a:t>Ravimiseks siirdatakse tüvirakke.</a:t>
            </a:r>
          </a:p>
          <a:p>
            <a:pPr eaLnBrk="1" hangingPunct="1"/>
            <a:endParaRPr lang="et-EE" altLang="et-EE" smtClean="0"/>
          </a:p>
          <a:p>
            <a:pPr eaLnBrk="1" hangingPunct="1"/>
            <a:r>
              <a:rPr lang="et-EE" altLang="et-EE" b="1" smtClean="0">
                <a:solidFill>
                  <a:schemeClr val="accent2"/>
                </a:solidFill>
              </a:rPr>
              <a:t>Eetikasse puutuv: </a:t>
            </a:r>
            <a:r>
              <a:rPr lang="et-EE" altLang="et-EE" b="1" u="sng" smtClean="0">
                <a:solidFill>
                  <a:schemeClr val="accent2"/>
                </a:solidFill>
              </a:rPr>
              <a:t>tüvirakkude saamiseks lõhutakse mõne päeva vanune embrüo.</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58" name="Object 3"/>
          <p:cNvGraphicFramePr>
            <a:graphicFrameLocks noGrp="1" noChangeAspect="1"/>
          </p:cNvGraphicFramePr>
          <p:nvPr>
            <p:ph idx="1"/>
          </p:nvPr>
        </p:nvGraphicFramePr>
        <p:xfrm>
          <a:off x="611188" y="404813"/>
          <a:ext cx="7380287" cy="5559425"/>
        </p:xfrm>
        <a:graphic>
          <a:graphicData uri="http://schemas.openxmlformats.org/presentationml/2006/ole">
            <mc:AlternateContent xmlns:mc="http://schemas.openxmlformats.org/markup-compatibility/2006">
              <mc:Choice xmlns:v="urn:schemas-microsoft-com:vml" Requires="v">
                <p:oleObj spid="_x0000_s19460" name="Bitmap Image" r:id="rId3" imgW="4791744" imgH="3610479" progId="Paint.Picture">
                  <p:embed/>
                </p:oleObj>
              </mc:Choice>
              <mc:Fallback>
                <p:oleObj name="Bitmap Image" r:id="rId3" imgW="4791744" imgH="3610479" progId="Paint.Picture">
                  <p:embed/>
                  <p:pic>
                    <p:nvPicPr>
                      <p:cNvPr id="0" name="Object 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404813"/>
                        <a:ext cx="7380287" cy="555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459" name="TextBox 1"/>
          <p:cNvSpPr txBox="1">
            <a:spLocks noChangeArrowheads="1"/>
          </p:cNvSpPr>
          <p:nvPr/>
        </p:nvSpPr>
        <p:spPr bwMode="auto">
          <a:xfrm>
            <a:off x="26988" y="6237288"/>
            <a:ext cx="89535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85000"/>
              <a:buFont typeface="Arial" charset="0"/>
              <a:buChar char="•"/>
              <a:defRPr sz="2400">
                <a:solidFill>
                  <a:schemeClr val="tx1"/>
                </a:solidFill>
                <a:latin typeface="Arial" charset="0"/>
              </a:defRPr>
            </a:lvl1pPr>
            <a:lvl2pPr marL="742950" indent="-285750" eaLnBrk="0" hangingPunct="0">
              <a:spcBef>
                <a:spcPct val="20000"/>
              </a:spcBef>
              <a:buClr>
                <a:schemeClr val="accent1"/>
              </a:buClr>
              <a:buSzPct val="85000"/>
              <a:buFont typeface="Arial" charset="0"/>
              <a:buChar char="•"/>
              <a:defRPr sz="2000">
                <a:solidFill>
                  <a:schemeClr val="tx1"/>
                </a:solidFill>
                <a:latin typeface="Arial" charset="0"/>
              </a:defRPr>
            </a:lvl2pPr>
            <a:lvl3pPr marL="1143000" indent="-228600" eaLnBrk="0" hangingPunct="0">
              <a:spcBef>
                <a:spcPct val="20000"/>
              </a:spcBef>
              <a:buClr>
                <a:schemeClr val="accent1"/>
              </a:buClr>
              <a:buSzPct val="90000"/>
              <a:buFont typeface="Arial" charset="0"/>
              <a:buChar char="•"/>
              <a:defRPr>
                <a:solidFill>
                  <a:schemeClr val="tx1"/>
                </a:solidFill>
                <a:latin typeface="Arial" charset="0"/>
              </a:defRPr>
            </a:lvl3pPr>
            <a:lvl4pPr marL="1600200" indent="-228600" eaLnBrk="0" hangingPunct="0">
              <a:spcBef>
                <a:spcPct val="20000"/>
              </a:spcBef>
              <a:buClr>
                <a:schemeClr val="accent1"/>
              </a:buClr>
              <a:buFont typeface="Arial" charset="0"/>
              <a:buChar char="•"/>
              <a:defRPr sz="1600">
                <a:solidFill>
                  <a:schemeClr val="tx1"/>
                </a:solidFill>
                <a:latin typeface="Arial" charset="0"/>
              </a:defRPr>
            </a:lvl4pPr>
            <a:lvl5pPr marL="2057400" indent="-228600" eaLnBrk="0" hangingPunct="0">
              <a:spcBef>
                <a:spcPct val="20000"/>
              </a:spcBef>
              <a:buClr>
                <a:schemeClr val="accent1"/>
              </a:buClr>
              <a:buSzPct val="100000"/>
              <a:buFont typeface="Arial" charset="0"/>
              <a:buChar char="•"/>
              <a:defRPr sz="1400">
                <a:solidFill>
                  <a:schemeClr val="tx1"/>
                </a:solidFill>
                <a:latin typeface="Arial" charset="0"/>
              </a:defRPr>
            </a:lvl5pPr>
            <a:lvl6pPr marL="25146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eaLnBrk="1" hangingPunct="1">
              <a:spcBef>
                <a:spcPct val="0"/>
              </a:spcBef>
              <a:buClrTx/>
              <a:buSzTx/>
              <a:buFontTx/>
              <a:buNone/>
            </a:pPr>
            <a:r>
              <a:rPr lang="et-EE" altLang="et-EE" sz="1200"/>
              <a:t>Allikas: </a:t>
            </a:r>
            <a:r>
              <a:rPr lang="et-EE" altLang="et-EE" sz="1200">
                <a:hlinkClick r:id="rId5"/>
              </a:rPr>
              <a:t>https://image.slidesharecdn.com/geenitehnoloogia-1192463525416509-4/95/geenitehnoloogia-5-638.jpg?cb=1422667024</a:t>
            </a:r>
            <a:r>
              <a:rPr lang="et-EE" altLang="et-EE" sz="1200"/>
              <a:t> </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68313" y="260350"/>
            <a:ext cx="8229600" cy="990600"/>
          </a:xfrm>
        </p:spPr>
        <p:txBody>
          <a:bodyPr/>
          <a:lstStyle/>
          <a:p>
            <a:pPr eaLnBrk="1" fontAlgn="auto" hangingPunct="1">
              <a:spcAft>
                <a:spcPts val="0"/>
              </a:spcAft>
              <a:defRPr/>
            </a:pPr>
            <a:r>
              <a:rPr lang="et-EE" altLang="et-EE" dirty="0" smtClean="0"/>
              <a:t>Sugurakkude teraapia</a:t>
            </a:r>
          </a:p>
        </p:txBody>
      </p:sp>
      <p:sp>
        <p:nvSpPr>
          <p:cNvPr id="21507" name="Rectangle 3"/>
          <p:cNvSpPr>
            <a:spLocks noGrp="1" noChangeArrowheads="1"/>
          </p:cNvSpPr>
          <p:nvPr>
            <p:ph idx="1"/>
          </p:nvPr>
        </p:nvSpPr>
        <p:spPr>
          <a:xfrm>
            <a:off x="457200" y="981075"/>
            <a:ext cx="8229600" cy="5495925"/>
          </a:xfrm>
        </p:spPr>
        <p:txBody>
          <a:bodyPr/>
          <a:lstStyle/>
          <a:p>
            <a:pPr eaLnBrk="1" hangingPunct="1">
              <a:lnSpc>
                <a:spcPct val="90000"/>
              </a:lnSpc>
              <a:defRPr/>
            </a:pPr>
            <a:r>
              <a:rPr lang="et-EE" altLang="et-EE" dirty="0" smtClean="0"/>
              <a:t>Vajalikud geenid siirdatakse patsiendi sugurakkudesse või sügooti (viljastatud munarakk). </a:t>
            </a:r>
          </a:p>
          <a:p>
            <a:pPr eaLnBrk="1" hangingPunct="1">
              <a:lnSpc>
                <a:spcPct val="90000"/>
              </a:lnSpc>
              <a:defRPr/>
            </a:pPr>
            <a:r>
              <a:rPr lang="et-EE" altLang="et-EE" dirty="0" smtClean="0"/>
              <a:t>See tagab selle, et </a:t>
            </a:r>
            <a:r>
              <a:rPr lang="et-EE" altLang="et-EE" u="sng" dirty="0" smtClean="0"/>
              <a:t>järglane sünnib mingi kindla tunnusega või ilma selleta.</a:t>
            </a:r>
            <a:r>
              <a:rPr lang="et-EE" altLang="et-EE" dirty="0" smtClean="0"/>
              <a:t>  </a:t>
            </a:r>
          </a:p>
          <a:p>
            <a:pPr eaLnBrk="1" hangingPunct="1">
              <a:lnSpc>
                <a:spcPct val="90000"/>
              </a:lnSpc>
              <a:defRPr/>
            </a:pPr>
            <a:r>
              <a:rPr lang="et-EE" altLang="et-EE" b="1" dirty="0" smtClean="0">
                <a:solidFill>
                  <a:schemeClr val="accent2"/>
                </a:solidFill>
              </a:rPr>
              <a:t>Tegu on tuunimisega ehk eugeenikaga</a:t>
            </a:r>
          </a:p>
          <a:p>
            <a:pPr marL="0" indent="0" eaLnBrk="1" hangingPunct="1">
              <a:lnSpc>
                <a:spcPct val="90000"/>
              </a:lnSpc>
              <a:buFont typeface="Arial" charset="0"/>
              <a:buNone/>
              <a:defRPr/>
            </a:pPr>
            <a:r>
              <a:rPr lang="et-EE" altLang="et-EE" dirty="0" smtClean="0"/>
              <a:t>Eestis kehtiv </a:t>
            </a:r>
            <a:r>
              <a:rPr lang="fi-FI" i="1" dirty="0"/>
              <a:t>Kunstliku viljastamise ja embrüokaitse </a:t>
            </a:r>
            <a:r>
              <a:rPr lang="fi-FI" i="1" dirty="0" smtClean="0"/>
              <a:t>seadus</a:t>
            </a:r>
            <a:r>
              <a:rPr lang="et-EE" i="1" dirty="0" smtClean="0"/>
              <a:t> </a:t>
            </a:r>
            <a:r>
              <a:rPr lang="et-EE" dirty="0" smtClean="0"/>
              <a:t>keelab valida seemnerakku sugukromosoomi järgi (va haigustumise vältimine); siin on väljavõte paragrahvist 35:</a:t>
            </a:r>
            <a:endParaRPr lang="fi-FI" dirty="0"/>
          </a:p>
          <a:p>
            <a:pPr marL="0" indent="0" eaLnBrk="1" hangingPunct="1">
              <a:buFont typeface="Arial" charset="0"/>
              <a:buNone/>
              <a:defRPr/>
            </a:pPr>
            <a:r>
              <a:rPr lang="et-EE" altLang="et-EE" b="1" dirty="0" smtClean="0"/>
              <a:t>§ 35. Keelatud toimingud embrüoga</a:t>
            </a:r>
          </a:p>
          <a:p>
            <a:pPr marL="0" indent="0" eaLnBrk="1" hangingPunct="1">
              <a:buFont typeface="Arial" charset="0"/>
              <a:buNone/>
              <a:defRPr/>
            </a:pPr>
            <a:r>
              <a:rPr lang="et-EE" altLang="et-EE" dirty="0" smtClean="0"/>
              <a:t> Naise kunstliku viljastamisega seoses on keelatud:</a:t>
            </a:r>
            <a:br>
              <a:rPr lang="et-EE" altLang="et-EE" dirty="0" smtClean="0"/>
            </a:br>
            <a:r>
              <a:rPr lang="et-EE" altLang="et-EE" dirty="0" smtClean="0"/>
              <a:t> 1) viljastada munarakk kunstlikult sellise seemnerakuga, </a:t>
            </a:r>
            <a:r>
              <a:rPr lang="et-EE" altLang="et-EE" dirty="0" smtClean="0">
                <a:solidFill>
                  <a:srgbClr val="FF0000"/>
                </a:solidFill>
              </a:rPr>
              <a:t>mis on välja valitud selles sisalduva sugukromosoomi järgi</a:t>
            </a:r>
            <a:r>
              <a:rPr lang="et-EE" altLang="et-EE" dirty="0" smtClean="0"/>
              <a:t>, välja arvatud juhud, mil sugurakk on välja valitud, </a:t>
            </a:r>
            <a:r>
              <a:rPr lang="et-EE" altLang="et-EE" u="sng" dirty="0" smtClean="0"/>
              <a:t>hoidmaks ära lapse haigestumist raskesse soolisse pärilikku haigusesse</a:t>
            </a:r>
            <a:endParaRPr lang="et-EE" altLang="et-EE" dirty="0" smtClean="0"/>
          </a:p>
          <a:p>
            <a:pPr marL="0" indent="0" eaLnBrk="1" hangingPunct="1">
              <a:lnSpc>
                <a:spcPct val="90000"/>
              </a:lnSpc>
              <a:buFont typeface="Arial" charset="0"/>
              <a:buNone/>
              <a:defRPr/>
            </a:pPr>
            <a:endParaRPr lang="et-EE" altLang="et-EE" u="sng" dirty="0" smtClean="0">
              <a:solidFill>
                <a:schemeClr val="accent2"/>
              </a:solidFill>
            </a:endParaRPr>
          </a:p>
          <a:p>
            <a:pPr marL="0" indent="0" eaLnBrk="1" hangingPunct="1">
              <a:lnSpc>
                <a:spcPct val="90000"/>
              </a:lnSpc>
              <a:buFont typeface="Arial" charset="0"/>
              <a:buNone/>
              <a:defRPr/>
            </a:pPr>
            <a:endParaRPr lang="et-EE" altLang="et-EE" u="sng"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fontAlgn="auto" hangingPunct="1">
              <a:spcAft>
                <a:spcPts val="0"/>
              </a:spcAft>
              <a:defRPr/>
            </a:pPr>
            <a:r>
              <a:rPr lang="et-EE" altLang="et-EE" smtClean="0"/>
              <a:t>Mõtteline eksperiment</a:t>
            </a:r>
          </a:p>
        </p:txBody>
      </p:sp>
      <p:sp>
        <p:nvSpPr>
          <p:cNvPr id="14339" name="Rectangle 3"/>
          <p:cNvSpPr>
            <a:spLocks noGrp="1" noChangeArrowheads="1"/>
          </p:cNvSpPr>
          <p:nvPr>
            <p:ph idx="1"/>
          </p:nvPr>
        </p:nvSpPr>
        <p:spPr/>
        <p:txBody>
          <a:bodyPr/>
          <a:lstStyle/>
          <a:p>
            <a:pPr marL="609600" indent="-609600" eaLnBrk="1" hangingPunct="1">
              <a:buFontTx/>
              <a:buAutoNum type="arabicPeriod"/>
            </a:pPr>
            <a:r>
              <a:rPr lang="et-EE" altLang="et-EE" sz="2800" smtClean="0"/>
              <a:t>Väga põhjalikult uuritud seemnerakk</a:t>
            </a:r>
          </a:p>
          <a:p>
            <a:pPr marL="609600" indent="-609600" eaLnBrk="1" hangingPunct="1">
              <a:buFontTx/>
              <a:buAutoNum type="arabicPeriod"/>
            </a:pPr>
            <a:r>
              <a:rPr lang="et-EE" altLang="et-EE" sz="2800" smtClean="0"/>
              <a:t>Väga põhjalikult uuritud munarakk</a:t>
            </a:r>
          </a:p>
          <a:p>
            <a:pPr marL="609600" indent="-609600" eaLnBrk="1" hangingPunct="1">
              <a:buFontTx/>
              <a:buAutoNum type="arabicPeriod"/>
            </a:pPr>
            <a:r>
              <a:rPr lang="et-EE" altLang="et-EE" sz="2800" smtClean="0"/>
              <a:t>Kunstlik viljastamine</a:t>
            </a:r>
          </a:p>
          <a:p>
            <a:pPr marL="609600" indent="-609600" eaLnBrk="1" hangingPunct="1">
              <a:buFontTx/>
              <a:buAutoNum type="arabicPeriod"/>
            </a:pPr>
            <a:r>
              <a:rPr lang="et-EE" altLang="et-EE" sz="2800" smtClean="0"/>
              <a:t>Põhjalikult testitud viljastatud munarakk</a:t>
            </a:r>
          </a:p>
          <a:p>
            <a:pPr marL="609600" indent="-609600" eaLnBrk="1" hangingPunct="1">
              <a:buFontTx/>
              <a:buAutoNum type="arabicPeriod"/>
            </a:pPr>
            <a:r>
              <a:rPr lang="et-EE" altLang="et-EE" sz="2800" smtClean="0"/>
              <a:t>Vajadusel geeniteraapia ehk geneetilise struktuuri muutmine </a:t>
            </a:r>
          </a:p>
          <a:p>
            <a:pPr marL="609600" indent="-609600" eaLnBrk="1" hangingPunct="1">
              <a:buFontTx/>
              <a:buNone/>
            </a:pPr>
            <a:r>
              <a:rPr lang="et-EE" altLang="et-EE" sz="2800" u="sng" smtClean="0"/>
              <a:t>Tulemus:</a:t>
            </a:r>
            <a:r>
              <a:rPr lang="et-EE" altLang="et-EE" sz="2800" smtClean="0"/>
              <a:t> Inimene, kes ei kannata kunagi pärilike haiguste all (ei migreeni, parkinsoni vms).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5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339">
                                            <p:txEl>
                                              <p:pRg st="3" end="3"/>
                                            </p:txEl>
                                          </p:spTgt>
                                        </p:tgtEl>
                                        <p:attrNameLst>
                                          <p:attrName>style.visibility</p:attrName>
                                        </p:attrNameLst>
                                      </p:cBhvr>
                                      <p:to>
                                        <p:strVal val="visible"/>
                                      </p:to>
                                    </p:set>
                                    <p:anim calcmode="lin" valueType="num">
                                      <p:cBhvr additive="base">
                                        <p:cTn id="25" dur="5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339">
                                            <p:txEl>
                                              <p:pRg st="4" end="4"/>
                                            </p:txEl>
                                          </p:spTgt>
                                        </p:tgtEl>
                                        <p:attrNameLst>
                                          <p:attrName>style.visibility</p:attrName>
                                        </p:attrNameLst>
                                      </p:cBhvr>
                                      <p:to>
                                        <p:strVal val="visible"/>
                                      </p:to>
                                    </p:set>
                                    <p:anim calcmode="lin" valueType="num">
                                      <p:cBhvr additive="base">
                                        <p:cTn id="31" dur="5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3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339">
                                            <p:txEl>
                                              <p:pRg st="5" end="5"/>
                                            </p:txEl>
                                          </p:spTgt>
                                        </p:tgtEl>
                                        <p:attrNameLst>
                                          <p:attrName>style.visibility</p:attrName>
                                        </p:attrNameLst>
                                      </p:cBhvr>
                                      <p:to>
                                        <p:strVal val="visible"/>
                                      </p:to>
                                    </p:set>
                                    <p:anim calcmode="lin" valueType="num">
                                      <p:cBhvr additive="base">
                                        <p:cTn id="37" dur="500" fill="hold"/>
                                        <p:tgtEl>
                                          <p:spTgt spid="1433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33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fontAlgn="auto" hangingPunct="1">
              <a:spcAft>
                <a:spcPts val="0"/>
              </a:spcAft>
              <a:defRPr/>
            </a:pPr>
            <a:r>
              <a:rPr lang="et-EE" altLang="et-EE" smtClean="0"/>
              <a:t>Kimääri loomine</a:t>
            </a:r>
          </a:p>
        </p:txBody>
      </p:sp>
      <p:sp>
        <p:nvSpPr>
          <p:cNvPr id="24579" name="Rectangle 3"/>
          <p:cNvSpPr>
            <a:spLocks noGrp="1" noChangeArrowheads="1"/>
          </p:cNvSpPr>
          <p:nvPr>
            <p:ph idx="1"/>
          </p:nvPr>
        </p:nvSpPr>
        <p:spPr/>
        <p:txBody>
          <a:bodyPr/>
          <a:lstStyle/>
          <a:p>
            <a:pPr eaLnBrk="1" hangingPunct="1">
              <a:defRPr/>
            </a:pPr>
            <a:r>
              <a:rPr lang="et-EE" altLang="et-EE" dirty="0" smtClean="0">
                <a:hlinkClick r:id="rId2"/>
              </a:rPr>
              <a:t>http://www.postimees.ee/1699829/briti-teadlased-said-loa-hubriidembruotele</a:t>
            </a:r>
            <a:r>
              <a:rPr lang="et-EE" altLang="et-EE" dirty="0" smtClean="0"/>
              <a:t> - loe läbi see uudis, siis saad teada, millistel asjaoludel said </a:t>
            </a:r>
            <a:r>
              <a:rPr lang="en-US" dirty="0" err="1"/>
              <a:t>Briti</a:t>
            </a:r>
            <a:r>
              <a:rPr lang="en-US" dirty="0"/>
              <a:t> </a:t>
            </a:r>
            <a:r>
              <a:rPr lang="en-US" dirty="0" err="1" smtClean="0"/>
              <a:t>teadlased</a:t>
            </a:r>
            <a:r>
              <a:rPr lang="et-EE" dirty="0"/>
              <a:t> </a:t>
            </a:r>
            <a:r>
              <a:rPr lang="en-US" dirty="0" err="1" smtClean="0"/>
              <a:t>loa</a:t>
            </a:r>
            <a:r>
              <a:rPr lang="en-US" dirty="0" smtClean="0"/>
              <a:t> </a:t>
            </a:r>
            <a:r>
              <a:rPr lang="en-US" dirty="0" err="1" smtClean="0"/>
              <a:t>hübriidembrüotele</a:t>
            </a:r>
            <a:r>
              <a:rPr lang="et-EE" dirty="0" smtClean="0"/>
              <a:t> (Euroopas esimestena)</a:t>
            </a:r>
          </a:p>
          <a:p>
            <a:pPr eaLnBrk="1" hangingPunct="1">
              <a:defRPr/>
            </a:pPr>
            <a:endParaRPr lang="et-EE" altLang="et-EE" dirty="0"/>
          </a:p>
          <a:p>
            <a:pPr marL="0" indent="0" eaLnBrk="1" hangingPunct="1">
              <a:buFont typeface="Arial" charset="0"/>
              <a:buNone/>
              <a:defRPr/>
            </a:pPr>
            <a:r>
              <a:rPr lang="et-EE" altLang="et-EE" dirty="0" smtClean="0"/>
              <a:t>Võrdluseks viide Eesti seadusele:</a:t>
            </a:r>
          </a:p>
          <a:p>
            <a:pPr marL="0" indent="0" eaLnBrk="1" hangingPunct="1">
              <a:buFont typeface="Arial" charset="0"/>
              <a:buNone/>
              <a:defRPr/>
            </a:pPr>
            <a:r>
              <a:rPr lang="fi-FI" i="1" dirty="0" smtClean="0"/>
              <a:t>Kunstliku viljastamise ja embrüokaitse seadus</a:t>
            </a:r>
            <a:r>
              <a:rPr lang="et-EE" altLang="et-EE" dirty="0" smtClean="0"/>
              <a:t> § 35, punkt 4: keelatud on luua arenemisvõimeline embrüo inimese munaraku viljastamisega looma seemnerakuga või looma munaraku viljastamisega inimese seemnerakuga.</a:t>
            </a:r>
          </a:p>
          <a:p>
            <a:pPr marL="0" indent="0" eaLnBrk="1" hangingPunct="1">
              <a:buFont typeface="Arial" charset="0"/>
              <a:buNone/>
              <a:defRPr/>
            </a:pPr>
            <a:r>
              <a:rPr lang="et-EE" altLang="et-EE" dirty="0" smtClean="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23850" y="620713"/>
            <a:ext cx="8229600" cy="274637"/>
          </a:xfrm>
        </p:spPr>
        <p:txBody>
          <a:bodyPr>
            <a:normAutofit fontScale="90000"/>
          </a:bodyPr>
          <a:lstStyle/>
          <a:p>
            <a:pPr eaLnBrk="1" fontAlgn="auto" hangingPunct="1">
              <a:spcAft>
                <a:spcPts val="0"/>
              </a:spcAft>
              <a:defRPr/>
            </a:pPr>
            <a:r>
              <a:rPr lang="et-EE" altLang="et-EE" sz="2800" b="1" i="1" dirty="0" smtClean="0"/>
              <a:t>Iseseisvaks mõtlemiseks - kas kurtuse geeniga embrüol on õigus elule?</a:t>
            </a:r>
          </a:p>
        </p:txBody>
      </p:sp>
      <p:sp>
        <p:nvSpPr>
          <p:cNvPr id="23555" name="Rectangle 3"/>
          <p:cNvSpPr>
            <a:spLocks noGrp="1" noChangeArrowheads="1"/>
          </p:cNvSpPr>
          <p:nvPr>
            <p:ph idx="1"/>
          </p:nvPr>
        </p:nvSpPr>
        <p:spPr>
          <a:xfrm>
            <a:off x="457200" y="1341438"/>
            <a:ext cx="8229600" cy="5516562"/>
          </a:xfrm>
        </p:spPr>
        <p:txBody>
          <a:bodyPr rtlCol="0">
            <a:normAutofit lnSpcReduction="10000"/>
          </a:bodyPr>
          <a:lstStyle/>
          <a:p>
            <a:pPr marL="182880" indent="-182880" eaLnBrk="1" fontAlgn="auto" hangingPunct="1">
              <a:lnSpc>
                <a:spcPct val="80000"/>
              </a:lnSpc>
              <a:spcAft>
                <a:spcPts val="0"/>
              </a:spcAft>
              <a:buFontTx/>
              <a:buNone/>
              <a:defRPr/>
            </a:pPr>
            <a:r>
              <a:rPr lang="et-EE" altLang="et-EE" b="1" dirty="0" smtClean="0"/>
              <a:t>    </a:t>
            </a:r>
            <a:r>
              <a:rPr lang="et-EE" altLang="et-EE" dirty="0" smtClean="0"/>
              <a:t> Kurtidest abielupaar soovib saada teise lapse. Nad tahavad, et laps oleks kurt nagu nad ise ja nende esimene lapski. </a:t>
            </a:r>
          </a:p>
          <a:p>
            <a:pPr marL="182880" indent="-182880" eaLnBrk="1" fontAlgn="auto" hangingPunct="1">
              <a:lnSpc>
                <a:spcPct val="80000"/>
              </a:lnSpc>
              <a:spcAft>
                <a:spcPts val="0"/>
              </a:spcAft>
              <a:buFontTx/>
              <a:buNone/>
              <a:defRPr/>
            </a:pPr>
            <a:endParaRPr lang="et-EE" altLang="et-EE" dirty="0" smtClean="0"/>
          </a:p>
          <a:p>
            <a:pPr marL="182880" indent="-182880" eaLnBrk="1" fontAlgn="auto" hangingPunct="1">
              <a:lnSpc>
                <a:spcPct val="80000"/>
              </a:lnSpc>
              <a:spcAft>
                <a:spcPts val="0"/>
              </a:spcAft>
              <a:buFontTx/>
              <a:buNone/>
              <a:defRPr/>
            </a:pPr>
            <a:r>
              <a:rPr lang="et-EE" altLang="et-EE" dirty="0" smtClean="0"/>
              <a:t>     Kuna naine on üle neljakümne aasta vana, võib ta rasestumiseks vajada kunstlikku viljastamist. Kunstlik viljastamine toimuks väljaspool emakat ning see annab arstidele võimaluse embrüot enne emakasse siirdamist diagnoosida. </a:t>
            </a:r>
          </a:p>
          <a:p>
            <a:pPr marL="182880" indent="-182880" eaLnBrk="1" fontAlgn="auto" hangingPunct="1">
              <a:lnSpc>
                <a:spcPct val="80000"/>
              </a:lnSpc>
              <a:spcAft>
                <a:spcPts val="0"/>
              </a:spcAft>
              <a:buFontTx/>
              <a:buNone/>
              <a:defRPr/>
            </a:pPr>
            <a:r>
              <a:rPr lang="et-EE" altLang="et-EE" dirty="0" smtClean="0"/>
              <a:t>     </a:t>
            </a:r>
          </a:p>
          <a:p>
            <a:pPr marL="182880" indent="-182880" eaLnBrk="1" fontAlgn="auto" hangingPunct="1">
              <a:lnSpc>
                <a:spcPct val="80000"/>
              </a:lnSpc>
              <a:spcAft>
                <a:spcPts val="0"/>
              </a:spcAft>
              <a:buFontTx/>
              <a:buNone/>
              <a:defRPr/>
            </a:pPr>
            <a:r>
              <a:rPr lang="et-EE" altLang="et-EE" dirty="0" smtClean="0"/>
              <a:t>     Kurtuse geeniga embrüoid pole aga lubatud kunstlikuks viljastamiseks kasutada, seega poleks abielupaaril sel viisil kurti last võimalik saada. </a:t>
            </a:r>
          </a:p>
          <a:p>
            <a:pPr marL="182880" indent="-182880" eaLnBrk="1" fontAlgn="auto" hangingPunct="1">
              <a:lnSpc>
                <a:spcPct val="80000"/>
              </a:lnSpc>
              <a:spcAft>
                <a:spcPts val="0"/>
              </a:spcAft>
              <a:buFontTx/>
              <a:buNone/>
              <a:defRPr/>
            </a:pPr>
            <a:r>
              <a:rPr lang="et-EE" altLang="et-EE" dirty="0" smtClean="0"/>
              <a:t>    </a:t>
            </a:r>
          </a:p>
          <a:p>
            <a:pPr marL="182880" indent="-182880" eaLnBrk="1" fontAlgn="auto" hangingPunct="1">
              <a:lnSpc>
                <a:spcPct val="80000"/>
              </a:lnSpc>
              <a:spcAft>
                <a:spcPts val="0"/>
              </a:spcAft>
              <a:buFontTx/>
              <a:buNone/>
              <a:defRPr/>
            </a:pPr>
            <a:r>
              <a:rPr lang="et-EE" altLang="et-EE" dirty="0" smtClean="0"/>
              <a:t>     Paar üritab endiselt last saada loomulikul moel. Nad oleksid õnnelikud ka siis, kui nende teine laps on kuulja, kuid neile ei meeldi tõsiasi, et neil pole võimalik valida kurtuse geeniga embrüot, kui nad peaksid viljastamiseks arstide abi vajama. (Allikas: </a:t>
            </a:r>
            <a:r>
              <a:rPr lang="et-EE" altLang="et-EE" dirty="0" smtClean="0">
                <a:hlinkClick r:id="rId2"/>
              </a:rPr>
              <a:t>www.eetika.ee</a:t>
            </a:r>
            <a:r>
              <a:rPr lang="et-EE" altLang="et-EE" dirty="0" smtClean="0"/>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t-EE" dirty="0" smtClean="0"/>
              <a:t>Kasutatud allikad</a:t>
            </a:r>
            <a:endParaRPr lang="et-EE" dirty="0"/>
          </a:p>
        </p:txBody>
      </p:sp>
      <p:sp>
        <p:nvSpPr>
          <p:cNvPr id="24579" name="Content Placeholder 2"/>
          <p:cNvSpPr>
            <a:spLocks noGrp="1"/>
          </p:cNvSpPr>
          <p:nvPr>
            <p:ph idx="1"/>
          </p:nvPr>
        </p:nvSpPr>
        <p:spPr/>
        <p:txBody>
          <a:bodyPr/>
          <a:lstStyle/>
          <a:p>
            <a:pPr marL="0" indent="0" eaLnBrk="1" hangingPunct="1">
              <a:buFont typeface="Arial" charset="0"/>
              <a:buNone/>
            </a:pPr>
            <a:r>
              <a:rPr lang="et-EE" altLang="et-EE" smtClean="0">
                <a:hlinkClick r:id="rId2"/>
              </a:rPr>
              <a:t>www.eetika.ee</a:t>
            </a:r>
            <a:endParaRPr lang="et-EE" altLang="et-EE" smtClean="0"/>
          </a:p>
          <a:p>
            <a:pPr marL="0" indent="0" eaLnBrk="1" hangingPunct="1">
              <a:buFont typeface="Arial" charset="0"/>
              <a:buNone/>
            </a:pPr>
            <a:r>
              <a:rPr lang="et-EE" altLang="et-EE" smtClean="0">
                <a:hlinkClick r:id="rId3"/>
              </a:rPr>
              <a:t>https://www.riigiteataja.ee/akt/72581?leiaKehtiv</a:t>
            </a:r>
            <a:r>
              <a:rPr lang="et-EE" altLang="et-EE" smtClean="0"/>
              <a:t> </a:t>
            </a:r>
          </a:p>
          <a:p>
            <a:pPr marL="0" indent="0" eaLnBrk="1" hangingPunct="1">
              <a:buFont typeface="Arial" charset="0"/>
              <a:buNone/>
            </a:pPr>
            <a:r>
              <a:rPr lang="et-EE" altLang="et-EE" smtClean="0">
                <a:hlinkClick r:id="rId4"/>
              </a:rPr>
              <a:t>http://ekspress.delfi.ee/kuum/inimgenoomi-kaardistaja-vaidab-et-leidis-jumala?id=27676575</a:t>
            </a:r>
            <a:r>
              <a:rPr lang="et-EE" altLang="et-EE" smtClean="0"/>
              <a:t> </a:t>
            </a:r>
          </a:p>
          <a:p>
            <a:pPr marL="0" indent="0" eaLnBrk="1" hangingPunct="1">
              <a:buFont typeface="Arial" charset="0"/>
              <a:buNone/>
            </a:pPr>
            <a:r>
              <a:rPr lang="et-EE" altLang="et-EE" smtClean="0">
                <a:hlinkClick r:id="rId5"/>
              </a:rPr>
              <a:t>www.geenivaramu.ee</a:t>
            </a:r>
            <a:r>
              <a:rPr lang="et-EE" altLang="et-EE" smtClean="0"/>
              <a:t>  </a:t>
            </a:r>
          </a:p>
          <a:p>
            <a:pPr marL="0" indent="0" eaLnBrk="1" hangingPunct="1">
              <a:buFont typeface="Arial" charset="0"/>
              <a:buNone/>
            </a:pPr>
            <a:r>
              <a:rPr lang="et-EE" altLang="et-EE" smtClean="0">
                <a:hlinkClick r:id="rId6"/>
              </a:rPr>
              <a:t>https://www.riigiteataja.ee/akt/1048155?leiaKehtiv</a:t>
            </a:r>
            <a:endParaRPr lang="et-EE" altLang="et-EE" smtClean="0"/>
          </a:p>
          <a:p>
            <a:pPr marL="0" indent="0" eaLnBrk="1" hangingPunct="1">
              <a:buFont typeface="Arial" charset="0"/>
              <a:buNone/>
            </a:pPr>
            <a:r>
              <a:rPr lang="et-EE" altLang="et-EE" smtClean="0">
                <a:hlinkClick r:id="rId7"/>
              </a:rPr>
              <a:t>http://www.uniqure.com</a:t>
            </a:r>
            <a:r>
              <a:rPr lang="et-EE" altLang="et-EE" smtClean="0"/>
              <a:t> </a:t>
            </a:r>
          </a:p>
          <a:p>
            <a:pPr marL="0" indent="0" eaLnBrk="1" hangingPunct="1">
              <a:buFont typeface="Arial" charset="0"/>
              <a:buNone/>
            </a:pPr>
            <a:r>
              <a:rPr lang="et-EE" altLang="et-EE" smtClean="0">
                <a:hlinkClick r:id="rId8"/>
              </a:rPr>
              <a:t>http://www.postimees.ee/1699829/briti-teadlased-said-loa-hubriidembruotele</a:t>
            </a:r>
            <a:endParaRPr lang="et-EE" altLang="et-EE" smtClean="0"/>
          </a:p>
          <a:p>
            <a:pPr marL="0" indent="0" eaLnBrk="1" hangingPunct="1">
              <a:buFont typeface="Arial" charset="0"/>
              <a:buNone/>
            </a:pPr>
            <a:r>
              <a:rPr lang="et-EE" altLang="et-EE" smtClean="0">
                <a:hlinkClick r:id="rId9"/>
              </a:rPr>
              <a:t>https://image.slidesharecdn.com/geenitehnoloogia-1192463525416509-4/95/geenitehnoloogia-5-638.jpg?cb=1422667024</a:t>
            </a:r>
            <a:endParaRPr lang="et-EE" altLang="et-EE"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fontAlgn="auto" hangingPunct="1">
              <a:spcAft>
                <a:spcPts val="0"/>
              </a:spcAft>
              <a:defRPr/>
            </a:pPr>
            <a:r>
              <a:rPr lang="et-EE" altLang="et-EE" smtClean="0"/>
              <a:t>Hell teema</a:t>
            </a:r>
          </a:p>
        </p:txBody>
      </p:sp>
      <p:sp>
        <p:nvSpPr>
          <p:cNvPr id="4099" name="Rectangle 3"/>
          <p:cNvSpPr>
            <a:spLocks noGrp="1" noChangeArrowheads="1"/>
          </p:cNvSpPr>
          <p:nvPr>
            <p:ph idx="1"/>
          </p:nvPr>
        </p:nvSpPr>
        <p:spPr/>
        <p:txBody>
          <a:bodyPr/>
          <a:lstStyle/>
          <a:p>
            <a:pPr eaLnBrk="1" hangingPunct="1"/>
            <a:r>
              <a:rPr lang="et-EE" altLang="et-EE" b="1" smtClean="0"/>
              <a:t>Kas pärilikkuse-alane info erineb muust meditsiinilisest infost</a:t>
            </a:r>
            <a:r>
              <a:rPr lang="et-EE" altLang="et-EE" smtClean="0"/>
              <a:t>?</a:t>
            </a:r>
          </a:p>
          <a:p>
            <a:pPr eaLnBrk="1" hangingPunct="1"/>
            <a:endParaRPr lang="et-EE" altLang="et-EE" smtClean="0"/>
          </a:p>
          <a:p>
            <a:pPr eaLnBrk="1" hangingPunct="1"/>
            <a:r>
              <a:rPr lang="et-EE" altLang="et-EE" smtClean="0"/>
              <a:t>Pärilikkuse uurimisega seostuvad tihtipeale pärilikud haigused …</a:t>
            </a:r>
          </a:p>
          <a:p>
            <a:pPr eaLnBrk="1" hangingPunct="1"/>
            <a:endParaRPr lang="et-EE" altLang="et-EE"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 calcmode="lin" valueType="num">
                                      <p:cBhvr additive="base">
                                        <p:cTn id="13"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fontAlgn="auto" hangingPunct="1">
              <a:spcAft>
                <a:spcPts val="0"/>
              </a:spcAft>
              <a:defRPr/>
            </a:pPr>
            <a:r>
              <a:rPr lang="et-EE" altLang="et-EE" smtClean="0"/>
              <a:t>Geeniteraapia</a:t>
            </a:r>
          </a:p>
        </p:txBody>
      </p:sp>
      <p:sp>
        <p:nvSpPr>
          <p:cNvPr id="8195" name="Rectangle 3"/>
          <p:cNvSpPr>
            <a:spLocks noGrp="1" noChangeArrowheads="1"/>
          </p:cNvSpPr>
          <p:nvPr>
            <p:ph idx="1"/>
          </p:nvPr>
        </p:nvSpPr>
        <p:spPr/>
        <p:txBody>
          <a:bodyPr/>
          <a:lstStyle/>
          <a:p>
            <a:pPr eaLnBrk="1" hangingPunct="1">
              <a:lnSpc>
                <a:spcPct val="80000"/>
              </a:lnSpc>
            </a:pPr>
            <a:r>
              <a:rPr lang="et-EE" altLang="et-EE" sz="2800" smtClean="0">
                <a:solidFill>
                  <a:srgbClr val="990000"/>
                </a:solidFill>
              </a:rPr>
              <a:t>See on raviviis, mis kujutab endast vajaliku geeni siirdamist organismi struktuuri, et kõrvaldada või leevendada haigussümptomite avaldumist.</a:t>
            </a:r>
          </a:p>
          <a:p>
            <a:pPr eaLnBrk="1" hangingPunct="1">
              <a:lnSpc>
                <a:spcPct val="80000"/>
              </a:lnSpc>
            </a:pPr>
            <a:endParaRPr lang="et-EE" altLang="et-EE" sz="2800" smtClean="0">
              <a:solidFill>
                <a:srgbClr val="990000"/>
              </a:solidFill>
            </a:endParaRPr>
          </a:p>
          <a:p>
            <a:pPr eaLnBrk="1" hangingPunct="1">
              <a:lnSpc>
                <a:spcPct val="80000"/>
              </a:lnSpc>
            </a:pPr>
            <a:r>
              <a:rPr lang="et-EE" altLang="et-EE" sz="2800" b="1" u="sng" smtClean="0"/>
              <a:t>2012. a</a:t>
            </a:r>
            <a:r>
              <a:rPr lang="et-EE" altLang="et-EE" sz="2800" smtClean="0"/>
              <a:t> kiitis Euroopa Liit heaks Hollandi biotehnoloogia firma </a:t>
            </a:r>
            <a:r>
              <a:rPr lang="et-EE" altLang="et-EE" sz="2800" b="1" smtClean="0"/>
              <a:t>uniQure</a:t>
            </a:r>
            <a:r>
              <a:rPr lang="et-EE" altLang="et-EE" sz="2800" smtClean="0"/>
              <a:t> idee - kui organism ei suuda rasvade lõhustumisel piisavalt ensüüme toota, siis vigased geenid asendatakse tervetega.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rmAutofit fontScale="90000"/>
          </a:bodyPr>
          <a:lstStyle/>
          <a:p>
            <a:pPr eaLnBrk="1" fontAlgn="auto" hangingPunct="1">
              <a:spcAft>
                <a:spcPts val="0"/>
              </a:spcAft>
              <a:defRPr/>
            </a:pPr>
            <a:r>
              <a:rPr lang="et-EE" altLang="et-EE" dirty="0" smtClean="0">
                <a:hlinkClick r:id="rId2"/>
              </a:rPr>
              <a:t>http://www.uniqure.com</a:t>
            </a:r>
            <a:r>
              <a:rPr lang="et-EE" altLang="et-EE" dirty="0" smtClean="0"/>
              <a:t>  </a:t>
            </a:r>
            <a:br>
              <a:rPr lang="et-EE" altLang="et-EE" dirty="0" smtClean="0"/>
            </a:br>
            <a:endParaRPr lang="et-EE" altLang="et-EE" dirty="0" smtClean="0"/>
          </a:p>
        </p:txBody>
      </p:sp>
      <p:pic>
        <p:nvPicPr>
          <p:cNvPr id="921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1557338"/>
            <a:ext cx="5695950" cy="488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0" name="TextBox 1"/>
          <p:cNvSpPr txBox="1">
            <a:spLocks noChangeArrowheads="1"/>
          </p:cNvSpPr>
          <p:nvPr/>
        </p:nvSpPr>
        <p:spPr bwMode="auto">
          <a:xfrm>
            <a:off x="6389688" y="404813"/>
            <a:ext cx="2724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85000"/>
              <a:buFont typeface="Arial" charset="0"/>
              <a:buChar char="•"/>
              <a:defRPr sz="2400">
                <a:solidFill>
                  <a:schemeClr val="tx1"/>
                </a:solidFill>
                <a:latin typeface="Arial" charset="0"/>
              </a:defRPr>
            </a:lvl1pPr>
            <a:lvl2pPr marL="742950" indent="-285750" eaLnBrk="0" hangingPunct="0">
              <a:spcBef>
                <a:spcPct val="20000"/>
              </a:spcBef>
              <a:buClr>
                <a:schemeClr val="accent1"/>
              </a:buClr>
              <a:buSzPct val="85000"/>
              <a:buFont typeface="Arial" charset="0"/>
              <a:buChar char="•"/>
              <a:defRPr sz="2000">
                <a:solidFill>
                  <a:schemeClr val="tx1"/>
                </a:solidFill>
                <a:latin typeface="Arial" charset="0"/>
              </a:defRPr>
            </a:lvl2pPr>
            <a:lvl3pPr marL="1143000" indent="-228600" eaLnBrk="0" hangingPunct="0">
              <a:spcBef>
                <a:spcPct val="20000"/>
              </a:spcBef>
              <a:buClr>
                <a:schemeClr val="accent1"/>
              </a:buClr>
              <a:buSzPct val="90000"/>
              <a:buFont typeface="Arial" charset="0"/>
              <a:buChar char="•"/>
              <a:defRPr>
                <a:solidFill>
                  <a:schemeClr val="tx1"/>
                </a:solidFill>
                <a:latin typeface="Arial" charset="0"/>
              </a:defRPr>
            </a:lvl3pPr>
            <a:lvl4pPr marL="1600200" indent="-228600" eaLnBrk="0" hangingPunct="0">
              <a:spcBef>
                <a:spcPct val="20000"/>
              </a:spcBef>
              <a:buClr>
                <a:schemeClr val="accent1"/>
              </a:buClr>
              <a:buFont typeface="Arial" charset="0"/>
              <a:buChar char="•"/>
              <a:defRPr sz="1600">
                <a:solidFill>
                  <a:schemeClr val="tx1"/>
                </a:solidFill>
                <a:latin typeface="Arial" charset="0"/>
              </a:defRPr>
            </a:lvl4pPr>
            <a:lvl5pPr marL="2057400" indent="-228600" eaLnBrk="0" hangingPunct="0">
              <a:spcBef>
                <a:spcPct val="20000"/>
              </a:spcBef>
              <a:buClr>
                <a:schemeClr val="accent1"/>
              </a:buClr>
              <a:buSzPct val="100000"/>
              <a:buFont typeface="Arial" charset="0"/>
              <a:buChar char="•"/>
              <a:defRPr sz="1400">
                <a:solidFill>
                  <a:schemeClr val="tx1"/>
                </a:solidFill>
                <a:latin typeface="Arial" charset="0"/>
              </a:defRPr>
            </a:lvl5pPr>
            <a:lvl6pPr marL="25146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eaLnBrk="1" hangingPunct="1">
              <a:spcBef>
                <a:spcPct val="0"/>
              </a:spcBef>
              <a:buClrTx/>
              <a:buSzTx/>
              <a:buFontTx/>
              <a:buNone/>
            </a:pPr>
            <a:r>
              <a:rPr lang="et-EE" altLang="et-EE" sz="1800"/>
              <a:t>Soovi korral</a:t>
            </a:r>
          </a:p>
          <a:p>
            <a:pPr eaLnBrk="1" hangingPunct="1">
              <a:spcBef>
                <a:spcPct val="0"/>
              </a:spcBef>
              <a:buClrTx/>
              <a:buSzTx/>
              <a:buFontTx/>
              <a:buNone/>
            </a:pPr>
            <a:r>
              <a:rPr lang="et-EE" altLang="et-EE" sz="1800"/>
              <a:t>võid selle firma tegevuse</a:t>
            </a:r>
          </a:p>
          <a:p>
            <a:pPr eaLnBrk="1" hangingPunct="1">
              <a:spcBef>
                <a:spcPct val="0"/>
              </a:spcBef>
              <a:buClrTx/>
              <a:buSzTx/>
              <a:buFontTx/>
              <a:buNone/>
            </a:pPr>
            <a:r>
              <a:rPr lang="et-EE" altLang="et-EE" sz="1800"/>
              <a:t>kohta lähemalt uurida </a:t>
            </a:r>
          </a:p>
          <a:p>
            <a:pPr eaLnBrk="1" hangingPunct="1">
              <a:spcBef>
                <a:spcPct val="0"/>
              </a:spcBef>
              <a:buClrTx/>
              <a:buSzTx/>
              <a:buFontTx/>
              <a:buNone/>
            </a:pPr>
            <a:r>
              <a:rPr lang="et-EE" altLang="et-EE" sz="1800"/>
              <a:t>nende kodulehelt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60350"/>
            <a:ext cx="8686800" cy="1143000"/>
          </a:xfrm>
        </p:spPr>
        <p:txBody>
          <a:bodyPr>
            <a:normAutofit fontScale="90000"/>
          </a:bodyPr>
          <a:lstStyle/>
          <a:p>
            <a:pPr eaLnBrk="1" fontAlgn="auto" hangingPunct="1">
              <a:spcAft>
                <a:spcPts val="0"/>
              </a:spcAft>
              <a:defRPr/>
            </a:pPr>
            <a:r>
              <a:rPr lang="et-EE" altLang="et-EE" b="1" smtClean="0"/>
              <a:t>Inimgeeni uuringute seadus</a:t>
            </a:r>
            <a:r>
              <a:rPr lang="et-EE" altLang="et-EE" smtClean="0"/>
              <a:t> Eesti Vabariigis, vastu võetud 13.12.2000</a:t>
            </a:r>
          </a:p>
        </p:txBody>
      </p:sp>
      <p:sp>
        <p:nvSpPr>
          <p:cNvPr id="10243" name="Rectangle 3"/>
          <p:cNvSpPr>
            <a:spLocks noGrp="1" noChangeArrowheads="1"/>
          </p:cNvSpPr>
          <p:nvPr>
            <p:ph idx="1"/>
          </p:nvPr>
        </p:nvSpPr>
        <p:spPr/>
        <p:txBody>
          <a:bodyPr/>
          <a:lstStyle/>
          <a:p>
            <a:pPr eaLnBrk="1" hangingPunct="1">
              <a:buFontTx/>
              <a:buNone/>
            </a:pPr>
            <a:r>
              <a:rPr lang="et-EE" altLang="et-EE" sz="2800" u="sng" smtClean="0"/>
              <a:t>Seaduse eesmärk:</a:t>
            </a:r>
          </a:p>
          <a:p>
            <a:pPr eaLnBrk="1" hangingPunct="1">
              <a:buFontTx/>
              <a:buNone/>
            </a:pPr>
            <a:r>
              <a:rPr lang="et-EE" altLang="et-EE" sz="2800" smtClean="0"/>
              <a:t>  Reguleerida geenivaramu loomist ja pidamist ning selleks vajalike geeniuuringute tegemist, kindlustades seejuures geenidoonorluse vabatahtlikkuse ja geenidoonori isiku salastatuse, ning </a:t>
            </a:r>
            <a:r>
              <a:rPr lang="et-EE" altLang="et-EE" sz="2800" smtClean="0">
                <a:solidFill>
                  <a:srgbClr val="FF0000"/>
                </a:solidFill>
              </a:rPr>
              <a:t>kaitsta inimesi geeniandmete kuritarvitamise </a:t>
            </a:r>
            <a:r>
              <a:rPr lang="et-EE" altLang="et-EE" sz="2800" smtClean="0"/>
              <a:t>ja nende DNA ülesehituse ning sellest johtuvate pärilikkusriskide põhjal </a:t>
            </a:r>
            <a:r>
              <a:rPr lang="et-EE" altLang="et-EE" sz="2800" smtClean="0">
                <a:solidFill>
                  <a:srgbClr val="FF0000"/>
                </a:solidFill>
              </a:rPr>
              <a:t>diskrimineerimise eest</a:t>
            </a:r>
            <a:r>
              <a:rPr lang="et-EE" altLang="et-EE" sz="2800"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fontAlgn="auto" hangingPunct="1">
              <a:spcAft>
                <a:spcPts val="0"/>
              </a:spcAft>
              <a:defRPr/>
            </a:pPr>
            <a:r>
              <a:rPr lang="et-EE" altLang="et-EE" dirty="0" smtClean="0"/>
              <a:t>Väljavõte geenidoonoriks saamise nõusoleku vormist</a:t>
            </a:r>
          </a:p>
        </p:txBody>
      </p:sp>
      <p:sp>
        <p:nvSpPr>
          <p:cNvPr id="8195" name="Rectangle 3"/>
          <p:cNvSpPr>
            <a:spLocks noGrp="1" noChangeArrowheads="1"/>
          </p:cNvSpPr>
          <p:nvPr>
            <p:ph idx="1"/>
          </p:nvPr>
        </p:nvSpPr>
        <p:spPr/>
        <p:txBody>
          <a:bodyPr rtlCol="0">
            <a:normAutofit/>
          </a:bodyPr>
          <a:lstStyle/>
          <a:p>
            <a:pPr marL="0" indent="0" eaLnBrk="1" fontAlgn="auto" hangingPunct="1">
              <a:spcAft>
                <a:spcPts val="0"/>
              </a:spcAft>
              <a:buFont typeface="Arial" pitchFamily="34" charset="0"/>
              <a:buNone/>
              <a:defRPr/>
            </a:pPr>
            <a:endParaRPr lang="et-EE" altLang="et-EE" dirty="0" smtClean="0"/>
          </a:p>
          <a:p>
            <a:pPr marL="0" indent="0" eaLnBrk="1" fontAlgn="auto" hangingPunct="1">
              <a:spcAft>
                <a:spcPts val="0"/>
              </a:spcAft>
              <a:buFont typeface="Arial" pitchFamily="34" charset="0"/>
              <a:buNone/>
              <a:defRPr/>
            </a:pPr>
            <a:r>
              <a:rPr lang="et-EE" altLang="et-EE" dirty="0" smtClean="0"/>
              <a:t>Nõusoleku andmine on täiesti vabatahtlik. Kedagi ei tohi diskrimineerida geenidoonoriks olemise või mitteolemise fakti alusel. </a:t>
            </a:r>
            <a:r>
              <a:rPr lang="et-EE" altLang="et-EE" dirty="0" smtClean="0">
                <a:solidFill>
                  <a:srgbClr val="FF0000"/>
                </a:solidFill>
              </a:rPr>
              <a:t>Keegi ei tohi kallutada mind geenidoonoriks saamise nõusolekut andma. </a:t>
            </a:r>
            <a:r>
              <a:rPr lang="et-EE" altLang="et-EE" dirty="0" smtClean="0"/>
              <a:t>(2. punkt)</a:t>
            </a:r>
          </a:p>
          <a:p>
            <a:pPr marL="182880" indent="-182880" eaLnBrk="1" fontAlgn="auto" hangingPunct="1">
              <a:spcAft>
                <a:spcPts val="0"/>
              </a:spcAft>
              <a:buFont typeface="Arial" pitchFamily="34" charset="0"/>
              <a:buChar char="•"/>
              <a:defRPr/>
            </a:pPr>
            <a:endParaRPr lang="et-EE" altLang="et-EE"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fontAlgn="auto" hangingPunct="1">
              <a:spcAft>
                <a:spcPts val="0"/>
              </a:spcAft>
              <a:defRPr/>
            </a:pPr>
            <a:r>
              <a:rPr lang="et-EE" altLang="et-EE" smtClean="0"/>
              <a:t>Geenieetika põhiküsimus</a:t>
            </a:r>
          </a:p>
        </p:txBody>
      </p:sp>
      <p:sp>
        <p:nvSpPr>
          <p:cNvPr id="12291" name="Rectangle 3"/>
          <p:cNvSpPr>
            <a:spLocks noGrp="1" noChangeArrowheads="1"/>
          </p:cNvSpPr>
          <p:nvPr>
            <p:ph idx="1"/>
          </p:nvPr>
        </p:nvSpPr>
        <p:spPr>
          <a:xfrm>
            <a:off x="468313" y="2060575"/>
            <a:ext cx="8229600" cy="4525963"/>
          </a:xfrm>
        </p:spPr>
        <p:txBody>
          <a:bodyPr/>
          <a:lstStyle/>
          <a:p>
            <a:pPr eaLnBrk="1" hangingPunct="1">
              <a:lnSpc>
                <a:spcPct val="90000"/>
              </a:lnSpc>
            </a:pPr>
            <a:r>
              <a:rPr lang="et-EE" altLang="et-EE" sz="4000" b="1" smtClean="0">
                <a:solidFill>
                  <a:srgbClr val="990000"/>
                </a:solidFill>
              </a:rPr>
              <a:t>Mida me tohime sellest, mida me suudame?</a:t>
            </a:r>
          </a:p>
          <a:p>
            <a:pPr eaLnBrk="1" hangingPunct="1">
              <a:lnSpc>
                <a:spcPct val="90000"/>
              </a:lnSpc>
            </a:pPr>
            <a:r>
              <a:rPr lang="et-EE" altLang="et-EE" sz="3200" smtClean="0"/>
              <a:t>Kas nt Parkinsoni tõbe tuleks ravida geeniteraapia abil?</a:t>
            </a:r>
          </a:p>
          <a:p>
            <a:pPr eaLnBrk="1" hangingPunct="1">
              <a:lnSpc>
                <a:spcPct val="90000"/>
              </a:lnSpc>
            </a:pPr>
            <a:r>
              <a:rPr lang="et-EE" altLang="et-EE" sz="3200" smtClean="0"/>
              <a:t>Parkinsoni tõbi - liigutuste aeglustumine, lihasjäikus, peeneamplituudiline värin ja püstipüsimise häired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fontAlgn="auto" hangingPunct="1">
              <a:spcAft>
                <a:spcPts val="0"/>
              </a:spcAft>
              <a:defRPr/>
            </a:pPr>
            <a:r>
              <a:rPr lang="et-EE" altLang="et-EE" smtClean="0"/>
              <a:t>Genoom</a:t>
            </a:r>
          </a:p>
        </p:txBody>
      </p:sp>
      <p:sp>
        <p:nvSpPr>
          <p:cNvPr id="13315" name="Rectangle 3"/>
          <p:cNvSpPr>
            <a:spLocks noGrp="1" noChangeArrowheads="1"/>
          </p:cNvSpPr>
          <p:nvPr>
            <p:ph idx="1"/>
          </p:nvPr>
        </p:nvSpPr>
        <p:spPr>
          <a:xfrm>
            <a:off x="457200" y="1600200"/>
            <a:ext cx="8229600" cy="5068888"/>
          </a:xfrm>
        </p:spPr>
        <p:txBody>
          <a:bodyPr/>
          <a:lstStyle/>
          <a:p>
            <a:pPr eaLnBrk="1" hangingPunct="1">
              <a:lnSpc>
                <a:spcPct val="90000"/>
              </a:lnSpc>
            </a:pPr>
            <a:r>
              <a:rPr lang="et-EE" altLang="et-EE" sz="2800" smtClean="0"/>
              <a:t>See on ühes liigiomases kromosoomikomplektis sisalduv geneetiline materjal.</a:t>
            </a:r>
          </a:p>
          <a:p>
            <a:pPr eaLnBrk="1" hangingPunct="1">
              <a:lnSpc>
                <a:spcPct val="90000"/>
              </a:lnSpc>
            </a:pPr>
            <a:r>
              <a:rPr lang="et-EE" altLang="et-EE" sz="2800" smtClean="0"/>
              <a:t>Inimgenoomi kaardistamine (selleni jõuti aastal 2000) tähendab pärilikkusaine DNA molekuli järjestuse kindlaks määramist.</a:t>
            </a:r>
          </a:p>
          <a:p>
            <a:pPr eaLnBrk="1" hangingPunct="1">
              <a:lnSpc>
                <a:spcPct val="90000"/>
              </a:lnSpc>
            </a:pPr>
            <a:endParaRPr lang="et-EE" altLang="et-EE" sz="2800" smtClean="0"/>
          </a:p>
          <a:p>
            <a:pPr eaLnBrk="1" hangingPunct="1">
              <a:lnSpc>
                <a:spcPct val="90000"/>
              </a:lnSpc>
            </a:pPr>
            <a:r>
              <a:rPr lang="et-EE" altLang="et-EE" sz="2800" b="1" smtClean="0">
                <a:solidFill>
                  <a:schemeClr val="accent2"/>
                </a:solidFill>
              </a:rPr>
              <a:t>Kasu: järjest enam on võimalik haigusi tekitavaid geene kaardistada ja mõelda sellele, kuidas inimesi ravida.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p:txBody>
          <a:bodyPr>
            <a:normAutofit fontScale="90000"/>
          </a:bodyPr>
          <a:lstStyle/>
          <a:p>
            <a:pPr eaLnBrk="1" fontAlgn="auto" hangingPunct="1">
              <a:spcAft>
                <a:spcPts val="0"/>
              </a:spcAft>
              <a:defRPr/>
            </a:pPr>
            <a:r>
              <a:rPr lang="et-EE" altLang="et-EE" smtClean="0"/>
              <a:t>USA riikliku inimgenoomi uurimisinstituudi direktor </a:t>
            </a:r>
            <a:r>
              <a:rPr lang="et-EE" altLang="et-EE" b="1" smtClean="0"/>
              <a:t>Frances Collins</a:t>
            </a:r>
            <a:r>
              <a:rPr lang="et-EE" altLang="et-EE" smtClean="0"/>
              <a:t> </a:t>
            </a:r>
          </a:p>
        </p:txBody>
      </p:sp>
      <p:pic>
        <p:nvPicPr>
          <p:cNvPr id="14339" name="Picture 8" descr="Inimgenoomi kaardistaja väidab, et leidis Jumala">
            <a:hlinkClick r:id="rId2"/>
          </p:cNvPr>
          <p:cNvPicPr>
            <a:picLocks noGrp="1" noChangeAspect="1" noChangeArrowheads="1"/>
          </p:cNvPicPr>
          <p:nvPr>
            <p:ph type="clipArt" sz="half" idx="1"/>
          </p:nvPr>
        </p:nvPicPr>
        <p:blipFill>
          <a:blip r:embed="rId3">
            <a:extLst>
              <a:ext uri="{28A0092B-C50C-407E-A947-70E740481C1C}">
                <a14:useLocalDpi xmlns:a14="http://schemas.microsoft.com/office/drawing/2010/main" val="0"/>
              </a:ext>
            </a:extLst>
          </a:blip>
          <a:srcRect/>
          <a:stretch>
            <a:fillRect/>
          </a:stretch>
        </p:blipFill>
        <p:spPr>
          <a:xfrm>
            <a:off x="250825" y="1773238"/>
            <a:ext cx="4103688" cy="3527425"/>
          </a:xfrm>
        </p:spPr>
      </p:pic>
      <p:sp>
        <p:nvSpPr>
          <p:cNvPr id="14340" name="Rectangle 6"/>
          <p:cNvSpPr>
            <a:spLocks noGrp="1" noChangeArrowheads="1"/>
          </p:cNvSpPr>
          <p:nvPr>
            <p:ph type="body" sz="half" idx="2"/>
          </p:nvPr>
        </p:nvSpPr>
        <p:spPr>
          <a:xfrm>
            <a:off x="4643438" y="1773238"/>
            <a:ext cx="4038600" cy="3671887"/>
          </a:xfrm>
        </p:spPr>
        <p:txBody>
          <a:bodyPr/>
          <a:lstStyle/>
          <a:p>
            <a:pPr eaLnBrk="1" hangingPunct="1"/>
            <a:r>
              <a:rPr lang="et-EE" altLang="et-EE" smtClean="0"/>
              <a:t>Leidis pärast inimgenoomi kaardistamist usu jumalasse.</a:t>
            </a:r>
          </a:p>
          <a:p>
            <a:pPr eaLnBrk="1" hangingPunct="1"/>
            <a:r>
              <a:rPr lang="et-EE" altLang="et-EE" smtClean="0"/>
              <a:t>Collins oli ateist 27nda eluaastani, kuni ta nägi, millist jõudu annab usk kõige kriitilisemas seisus patsientidele.</a:t>
            </a:r>
          </a:p>
        </p:txBody>
      </p:sp>
      <p:sp>
        <p:nvSpPr>
          <p:cNvPr id="14341" name="Text Box 9"/>
          <p:cNvSpPr txBox="1">
            <a:spLocks noChangeArrowheads="1"/>
          </p:cNvSpPr>
          <p:nvPr/>
        </p:nvSpPr>
        <p:spPr bwMode="auto">
          <a:xfrm>
            <a:off x="0" y="5445125"/>
            <a:ext cx="8964613"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1"/>
              </a:buClr>
              <a:buSzPct val="85000"/>
              <a:buFont typeface="Arial" charset="0"/>
              <a:buChar char="•"/>
              <a:defRPr sz="2400">
                <a:solidFill>
                  <a:schemeClr val="tx1"/>
                </a:solidFill>
                <a:latin typeface="Arial" charset="0"/>
              </a:defRPr>
            </a:lvl1pPr>
            <a:lvl2pPr marL="742950" indent="-285750" eaLnBrk="0" hangingPunct="0">
              <a:spcBef>
                <a:spcPct val="20000"/>
              </a:spcBef>
              <a:buClr>
                <a:schemeClr val="accent1"/>
              </a:buClr>
              <a:buSzPct val="85000"/>
              <a:buFont typeface="Arial" charset="0"/>
              <a:buChar char="•"/>
              <a:defRPr sz="2000">
                <a:solidFill>
                  <a:schemeClr val="tx1"/>
                </a:solidFill>
                <a:latin typeface="Arial" charset="0"/>
              </a:defRPr>
            </a:lvl2pPr>
            <a:lvl3pPr marL="1143000" indent="-228600" eaLnBrk="0" hangingPunct="0">
              <a:spcBef>
                <a:spcPct val="20000"/>
              </a:spcBef>
              <a:buClr>
                <a:schemeClr val="accent1"/>
              </a:buClr>
              <a:buSzPct val="90000"/>
              <a:buFont typeface="Arial" charset="0"/>
              <a:buChar char="•"/>
              <a:defRPr>
                <a:solidFill>
                  <a:schemeClr val="tx1"/>
                </a:solidFill>
                <a:latin typeface="Arial" charset="0"/>
              </a:defRPr>
            </a:lvl3pPr>
            <a:lvl4pPr marL="1600200" indent="-228600" eaLnBrk="0" hangingPunct="0">
              <a:spcBef>
                <a:spcPct val="20000"/>
              </a:spcBef>
              <a:buClr>
                <a:schemeClr val="accent1"/>
              </a:buClr>
              <a:buFont typeface="Arial" charset="0"/>
              <a:buChar char="•"/>
              <a:defRPr sz="1600">
                <a:solidFill>
                  <a:schemeClr val="tx1"/>
                </a:solidFill>
                <a:latin typeface="Arial" charset="0"/>
              </a:defRPr>
            </a:lvl4pPr>
            <a:lvl5pPr marL="2057400" indent="-228600" eaLnBrk="0" hangingPunct="0">
              <a:spcBef>
                <a:spcPct val="20000"/>
              </a:spcBef>
              <a:buClr>
                <a:schemeClr val="accent1"/>
              </a:buClr>
              <a:buSzPct val="100000"/>
              <a:buFont typeface="Arial" charset="0"/>
              <a:buChar char="•"/>
              <a:defRPr sz="1400">
                <a:solidFill>
                  <a:schemeClr val="tx1"/>
                </a:solidFill>
                <a:latin typeface="Arial" charset="0"/>
              </a:defRPr>
            </a:lvl5pPr>
            <a:lvl6pPr marL="25146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eaLnBrk="1" hangingPunct="1">
              <a:spcBef>
                <a:spcPct val="0"/>
              </a:spcBef>
              <a:buClrTx/>
              <a:buSzTx/>
              <a:buFontTx/>
              <a:buNone/>
            </a:pPr>
            <a:r>
              <a:rPr lang="et-EE" altLang="et-EE" sz="2000" b="1" i="1"/>
              <a:t>"Kui näed esimest korda 3,1 miljardi tähega juhendiraamatut, </a:t>
            </a:r>
          </a:p>
          <a:p>
            <a:pPr eaLnBrk="1" hangingPunct="1">
              <a:spcBef>
                <a:spcPct val="0"/>
              </a:spcBef>
              <a:buClrTx/>
              <a:buSzTx/>
              <a:buFontTx/>
              <a:buNone/>
            </a:pPr>
            <a:r>
              <a:rPr lang="et-EE" altLang="et-EE" sz="2000" b="1" i="1"/>
              <a:t>mis sisaldab igasugust informatsiooni ja saladusi inimkonna kohta,</a:t>
            </a:r>
          </a:p>
          <a:p>
            <a:pPr eaLnBrk="1" hangingPunct="1">
              <a:spcBef>
                <a:spcPct val="0"/>
              </a:spcBef>
              <a:buClrTx/>
              <a:buSzTx/>
              <a:buFontTx/>
              <a:buNone/>
            </a:pPr>
            <a:r>
              <a:rPr lang="et-EE" altLang="et-EE" sz="2000" b="1" i="1"/>
              <a:t> ei ole võimalik seda lehekülg lehekülje haaval uurida teatud aukartuse tundeta.”  </a:t>
            </a:r>
            <a:r>
              <a:rPr lang="et-EE" altLang="et-EE" sz="2000" i="1"/>
              <a:t>(ekspress.ee, 08.04.2008)</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Clarity</Template>
  <TotalTime>2007</TotalTime>
  <Words>819</Words>
  <Application>Microsoft Office PowerPoint</Application>
  <PresentationFormat>Ekraaniseanss (4:3)</PresentationFormat>
  <Paragraphs>111</Paragraphs>
  <Slides>19</Slides>
  <Notes>0</Notes>
  <HiddenSlides>0</HiddenSlides>
  <MMClips>0</MMClips>
  <ScaleCrop>false</ScaleCrop>
  <HeadingPairs>
    <vt:vector size="8" baseType="variant">
      <vt:variant>
        <vt:lpstr>Kasutatud fondid</vt:lpstr>
      </vt:variant>
      <vt:variant>
        <vt:i4>2</vt:i4>
      </vt:variant>
      <vt:variant>
        <vt:lpstr>Kujundus</vt:lpstr>
      </vt:variant>
      <vt:variant>
        <vt:i4>1</vt:i4>
      </vt:variant>
      <vt:variant>
        <vt:lpstr>Manustatud OLE-serverid</vt:lpstr>
      </vt:variant>
      <vt:variant>
        <vt:i4>1</vt:i4>
      </vt:variant>
      <vt:variant>
        <vt:lpstr>Slaidipealkirjad</vt:lpstr>
      </vt:variant>
      <vt:variant>
        <vt:i4>19</vt:i4>
      </vt:variant>
    </vt:vector>
  </HeadingPairs>
  <TitlesOfParts>
    <vt:vector size="23" baseType="lpstr">
      <vt:lpstr>Arial</vt:lpstr>
      <vt:lpstr>Calibri</vt:lpstr>
      <vt:lpstr>Clarity</vt:lpstr>
      <vt:lpstr>Bitmap Image</vt:lpstr>
      <vt:lpstr>Geenieetika</vt:lpstr>
      <vt:lpstr>Hell teema</vt:lpstr>
      <vt:lpstr>Geeniteraapia</vt:lpstr>
      <vt:lpstr>http://www.uniqure.com   </vt:lpstr>
      <vt:lpstr>Inimgeeni uuringute seadus Eesti Vabariigis, vastu võetud 13.12.2000</vt:lpstr>
      <vt:lpstr>Väljavõte geenidoonoriks saamise nõusoleku vormist</vt:lpstr>
      <vt:lpstr>Geenieetika põhiküsimus</vt:lpstr>
      <vt:lpstr>Genoom</vt:lpstr>
      <vt:lpstr>USA riikliku inimgenoomi uurimisinstituudi direktor Frances Collins </vt:lpstr>
      <vt:lpstr>Küsimuste ahel … </vt:lpstr>
      <vt:lpstr>Veel üks probleemküsimus</vt:lpstr>
      <vt:lpstr>Kas need kõik tulenevad halbadest/headest geenidest?</vt:lpstr>
      <vt:lpstr>Somaatiline geeniteraapia  ehk ravikloonimine</vt:lpstr>
      <vt:lpstr>PowerPointi esitlus</vt:lpstr>
      <vt:lpstr>Sugurakkude teraapia</vt:lpstr>
      <vt:lpstr>Mõtteline eksperiment</vt:lpstr>
      <vt:lpstr>Kimääri loomine</vt:lpstr>
      <vt:lpstr>Iseseisvaks mõtlemiseks - kas kurtuse geeniga embrüol on õigus elule?</vt:lpstr>
      <vt:lpstr>Kasutatud allikad</vt:lpstr>
    </vt:vector>
  </TitlesOfParts>
  <Company>Kool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Geenieetika</dc:title>
  <dc:creator>peedus</dc:creator>
  <cp:lastModifiedBy>kasutaja</cp:lastModifiedBy>
  <cp:revision>46</cp:revision>
  <dcterms:created xsi:type="dcterms:W3CDTF">2009-02-26T17:34:45Z</dcterms:created>
  <dcterms:modified xsi:type="dcterms:W3CDTF">2019-05-14T08:11:38Z</dcterms:modified>
</cp:coreProperties>
</file>