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1"/>
  </p:notesMasterIdLst>
  <p:handoutMasterIdLst>
    <p:handoutMasterId r:id="rId22"/>
  </p:handoutMasterIdLst>
  <p:sldIdLst>
    <p:sldId id="262"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21507"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21508"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21509"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C1CED45-0E31-4094-9FE5-15F4B7168A3A}" type="slidenum">
              <a:rPr lang="en-US" altLang="en-US"/>
              <a:pPr/>
              <a:t>‹#›</a:t>
            </a:fld>
            <a:endParaRPr lang="en-US" altLang="en-US"/>
          </a:p>
        </p:txBody>
      </p:sp>
    </p:spTree>
    <p:extLst>
      <p:ext uri="{BB962C8B-B14F-4D97-AF65-F5344CB8AC3E}">
        <p14:creationId xmlns:p14="http://schemas.microsoft.com/office/powerpoint/2010/main" val="1140582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8435"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8436"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424363"/>
            <a:ext cx="5486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438" name="Rectangle 6"/>
          <p:cNvSpPr>
            <a:spLocks noGrp="1" noChangeArrowheads="1"/>
          </p:cNvSpPr>
          <p:nvPr>
            <p:ph type="ftr" sz="quarter" idx="4"/>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8439" name="Rectangle 7"/>
          <p:cNvSpPr>
            <a:spLocks noGrp="1" noChangeArrowheads="1"/>
          </p:cNvSpPr>
          <p:nvPr>
            <p:ph type="sldNum" sz="quarter" idx="5"/>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E5E54F1-7556-49FA-BB29-2DBF5977E25B}" type="slidenum">
              <a:rPr lang="en-US" altLang="en-US"/>
              <a:pPr/>
              <a:t>‹#›</a:t>
            </a:fld>
            <a:endParaRPr lang="en-US" altLang="en-US"/>
          </a:p>
        </p:txBody>
      </p:sp>
    </p:spTree>
    <p:extLst>
      <p:ext uri="{BB962C8B-B14F-4D97-AF65-F5344CB8AC3E}">
        <p14:creationId xmlns:p14="http://schemas.microsoft.com/office/powerpoint/2010/main" val="36582244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t-EE" smtClean="0"/>
              <a:t>Muutke tiitli laadi</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5085F44-2517-4302-BC24-D4B0069FA936}" type="slidenum">
              <a:rPr lang="en-US" altLang="en-US" smtClean="0"/>
              <a:pPr/>
              <a:t>‹#›</a:t>
            </a:fld>
            <a:endParaRPr lang="en-US"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Vertical Text Placeholder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6008A4A-D0A1-4953-B911-23B521CF0B1C}"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t-EE" smtClean="0"/>
              <a:t>Muutke tiitli laadi</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966BB7F-20C2-4C9A-BE86-018CAB1C76AF}"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457200" y="457200"/>
            <a:ext cx="8229600" cy="1371600"/>
          </a:xfrm>
        </p:spPr>
        <p:txBody>
          <a:bodyPr/>
          <a:lstStyle/>
          <a:p>
            <a:r>
              <a:rPr lang="et-EE" smtClean="0"/>
              <a:t>Muutke pealkirja laadi</a:t>
            </a:r>
            <a:endParaRPr lang="en-US"/>
          </a:p>
        </p:txBody>
      </p:sp>
      <p:sp>
        <p:nvSpPr>
          <p:cNvPr id="3" name="Teksti kohatäide 2"/>
          <p:cNvSpPr>
            <a:spLocks noGrp="1"/>
          </p:cNvSpPr>
          <p:nvPr>
            <p:ph type="body" sz="half" idx="1"/>
          </p:nvPr>
        </p:nvSpPr>
        <p:spPr>
          <a:xfrm>
            <a:off x="457200" y="1981200"/>
            <a:ext cx="4038600" cy="3886200"/>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Veebipildi kohatäide 3"/>
          <p:cNvSpPr>
            <a:spLocks noGrp="1"/>
          </p:cNvSpPr>
          <p:nvPr>
            <p:ph type="clipArt" sz="half" idx="2"/>
          </p:nvPr>
        </p:nvSpPr>
        <p:spPr>
          <a:xfrm>
            <a:off x="4648200" y="1981200"/>
            <a:ext cx="4038600" cy="3886200"/>
          </a:xfrm>
        </p:spPr>
        <p:txBody>
          <a:bodyPr/>
          <a:lstStyle/>
          <a:p>
            <a:endParaRPr lang="en-US"/>
          </a:p>
        </p:txBody>
      </p:sp>
      <p:sp>
        <p:nvSpPr>
          <p:cNvPr id="5" name="Jaluse kohatäide 4"/>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6" name="Slaidinumbri kohatäide 5"/>
          <p:cNvSpPr>
            <a:spLocks noGrp="1"/>
          </p:cNvSpPr>
          <p:nvPr>
            <p:ph type="sldNum" sz="quarter" idx="11"/>
          </p:nvPr>
        </p:nvSpPr>
        <p:spPr>
          <a:xfrm>
            <a:off x="6553200" y="6248400"/>
            <a:ext cx="2133600" cy="457200"/>
          </a:xfrm>
        </p:spPr>
        <p:txBody>
          <a:bodyPr/>
          <a:lstStyle>
            <a:lvl1pPr>
              <a:defRPr/>
            </a:lvl1pPr>
          </a:lstStyle>
          <a:p>
            <a:fld id="{560592CD-C630-4436-8E47-8C679BB3CB15}" type="slidenum">
              <a:rPr lang="en-US" altLang="en-US"/>
              <a:pPr/>
              <a:t>‹#›</a:t>
            </a:fld>
            <a:endParaRPr lang="en-US" altLang="en-US"/>
          </a:p>
        </p:txBody>
      </p:sp>
      <p:sp>
        <p:nvSpPr>
          <p:cNvPr id="7" name="Kuupäeva kohatäide 6"/>
          <p:cNvSpPr>
            <a:spLocks noGrp="1"/>
          </p:cNvSpPr>
          <p:nvPr>
            <p:ph type="dt" sz="half" idx="12"/>
          </p:nvPr>
        </p:nvSpPr>
        <p:spPr>
          <a:xfrm>
            <a:off x="457200" y="6245225"/>
            <a:ext cx="2133600" cy="476250"/>
          </a:xfrm>
        </p:spPr>
        <p:txBody>
          <a:bodyPr/>
          <a:lstStyle>
            <a:lvl1pPr>
              <a:defRPr/>
            </a:lvl1pPr>
          </a:lstStyle>
          <a:p>
            <a:endParaRPr lang="en-US" altLang="en-US"/>
          </a:p>
        </p:txBody>
      </p:sp>
    </p:spTree>
    <p:extLst>
      <p:ext uri="{BB962C8B-B14F-4D97-AF65-F5344CB8AC3E}">
        <p14:creationId xmlns:p14="http://schemas.microsoft.com/office/powerpoint/2010/main" val="271993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5085F44-2517-4302-BC24-D4B0069FA936}" type="slidenum">
              <a:rPr lang="en-US" altLang="en-US" smtClean="0"/>
              <a:pPr/>
              <a:t>‹#›</a:t>
            </a:fld>
            <a:endParaRPr lang="en-US"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t-EE" smtClean="0"/>
              <a:t>Muutke tiitli laadi</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1720584-EDC4-4068-9A19-277E3928CD8B}"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241BC33-79A3-4987-8B3E-486AF0E70E07}"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tiitli laadi</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23879960-BDDA-4C09-9AC1-6AA87787643E}"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tiitli laadi</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CFD83C8-D9AE-49D1-823B-1B657C4B8C6B}"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498233A-1E72-41CA-BBD6-62FEB5BF18D8}"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t-EE" smtClean="0"/>
              <a:t>Muutke tiitli laadi</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CDA92BE-8976-4667-A3E6-F50D3C21D77D}"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t-EE" smtClean="0"/>
              <a:t>Muutke tiitli laadi</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F6ED6569-0242-4847-B7D8-3F09B55BDD9E}"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t-EE" smtClean="0"/>
              <a:t>Muutke tiitli laadi</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5085F44-2517-4302-BC24-D4B0069FA936}" type="slidenum">
              <a:rPr lang="en-US" altLang="en-US" smtClean="0"/>
              <a:pPr/>
              <a:t>‹#›</a:t>
            </a:fld>
            <a:endParaRPr lang="en-US"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t-EE" altLang="en-US" sz="4600" dirty="0" smtClean="0"/>
              <a:t>Pessimism </a:t>
            </a:r>
            <a:r>
              <a:rPr lang="et-EE" altLang="en-US" sz="4600" dirty="0"/>
              <a:t/>
            </a:r>
            <a:br>
              <a:rPr lang="et-EE" altLang="en-US" sz="4600" dirty="0"/>
            </a:br>
            <a:r>
              <a:rPr lang="et-EE" altLang="en-US" sz="4600" dirty="0"/>
              <a:t>(</a:t>
            </a:r>
            <a:r>
              <a:rPr lang="et-EE" altLang="en-US" sz="4600" dirty="0" err="1"/>
              <a:t>ld</a:t>
            </a:r>
            <a:r>
              <a:rPr lang="et-EE" altLang="en-US" sz="4600" dirty="0"/>
              <a:t> </a:t>
            </a:r>
            <a:r>
              <a:rPr lang="et-EE" altLang="en-US" sz="4600" i="1" dirty="0" err="1"/>
              <a:t>pessimus</a:t>
            </a:r>
            <a:r>
              <a:rPr lang="et-EE" altLang="en-US" sz="4600" dirty="0"/>
              <a:t> “halvim”)</a:t>
            </a:r>
            <a:endParaRPr lang="en-US" altLang="en-US" sz="4600" dirty="0"/>
          </a:p>
        </p:txBody>
      </p:sp>
      <p:sp>
        <p:nvSpPr>
          <p:cNvPr id="8195" name="Rectangle 3"/>
          <p:cNvSpPr>
            <a:spLocks noGrp="1" noChangeArrowheads="1"/>
          </p:cNvSpPr>
          <p:nvPr>
            <p:ph type="subTitle" idx="1"/>
          </p:nvPr>
        </p:nvSpPr>
        <p:spPr/>
        <p:txBody>
          <a:bodyPr>
            <a:normAutofit fontScale="92500" lnSpcReduction="10000"/>
          </a:bodyPr>
          <a:lstStyle/>
          <a:p>
            <a:pPr>
              <a:lnSpc>
                <a:spcPct val="90000"/>
              </a:lnSpc>
            </a:pPr>
            <a:r>
              <a:rPr lang="et-EE" altLang="en-US" sz="2600"/>
              <a:t>Kokkuvõte Shopenhaueri pessimismist I. Meose </a:t>
            </a:r>
            <a:r>
              <a:rPr lang="et-EE" altLang="en-US" sz="2600" i="1"/>
              <a:t>Kaasaja filosoofia</a:t>
            </a:r>
            <a:r>
              <a:rPr lang="et-EE" altLang="en-US" sz="2600"/>
              <a:t> järgi (Tallinn, Koolibri 2000)</a:t>
            </a:r>
          </a:p>
          <a:p>
            <a:pPr>
              <a:lnSpc>
                <a:spcPct val="90000"/>
              </a:lnSpc>
            </a:pPr>
            <a:r>
              <a:rPr lang="et-EE" altLang="en-US" sz="2600"/>
              <a:t>Peedu Sula</a:t>
            </a:r>
            <a:endParaRPr lang="en-US" altLang="en-US" sz="2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half" idx="1"/>
          </p:nvPr>
        </p:nvSpPr>
        <p:spPr>
          <a:xfrm>
            <a:off x="457200" y="1268413"/>
            <a:ext cx="6275040" cy="5256212"/>
          </a:xfrm>
        </p:spPr>
        <p:txBody>
          <a:bodyPr/>
          <a:lstStyle/>
          <a:p>
            <a:pPr>
              <a:lnSpc>
                <a:spcPct val="90000"/>
              </a:lnSpc>
            </a:pPr>
            <a:r>
              <a:rPr lang="et-EE" altLang="en-US" sz="2400" dirty="0"/>
              <a:t>Kui maailm oleks veel halvem koht kui praegu, siis ei saakski ta enam eksisteerida</a:t>
            </a:r>
            <a:r>
              <a:rPr lang="et-EE" altLang="en-US" sz="2400" dirty="0" smtClean="0"/>
              <a:t>.</a:t>
            </a:r>
          </a:p>
          <a:p>
            <a:pPr>
              <a:lnSpc>
                <a:spcPct val="90000"/>
              </a:lnSpc>
            </a:pPr>
            <a:endParaRPr lang="et-EE" altLang="en-US" sz="2400" dirty="0"/>
          </a:p>
          <a:p>
            <a:pPr>
              <a:lnSpc>
                <a:spcPct val="90000"/>
              </a:lnSpc>
            </a:pPr>
            <a:r>
              <a:rPr lang="et-EE" altLang="en-US" sz="2400" dirty="0"/>
              <a:t>Filosoof rõhutab, et meie maailm püsib vaevu, sest kohutavad maavärinad, vulkaanipursked ja muud katastroofid </a:t>
            </a:r>
            <a:r>
              <a:rPr lang="et-EE" altLang="en-US" sz="2400" dirty="0" smtClean="0"/>
              <a:t>on </a:t>
            </a:r>
            <a:r>
              <a:rPr lang="et-EE" altLang="en-US" sz="2400" dirty="0"/>
              <a:t>igapäevaelu reaalne pool</a:t>
            </a:r>
            <a:r>
              <a:rPr lang="et-EE" altLang="en-US" sz="2400" dirty="0" smtClean="0"/>
              <a:t>.</a:t>
            </a:r>
          </a:p>
          <a:p>
            <a:pPr>
              <a:lnSpc>
                <a:spcPct val="90000"/>
              </a:lnSpc>
            </a:pPr>
            <a:endParaRPr lang="et-EE" altLang="en-US" sz="2400" dirty="0"/>
          </a:p>
          <a:p>
            <a:pPr>
              <a:lnSpc>
                <a:spcPct val="90000"/>
              </a:lnSpc>
            </a:pPr>
            <a:r>
              <a:rPr lang="et-EE" altLang="en-US" sz="2400" dirty="0"/>
              <a:t>Väga vähe on tarvis, et hävitada kogu päikesesüsteem ja et leviksid rasked haigused.</a:t>
            </a:r>
            <a:endParaRPr lang="en-US" altLang="en-US" sz="2400" dirty="0"/>
          </a:p>
        </p:txBody>
      </p:sp>
      <p:sp>
        <p:nvSpPr>
          <p:cNvPr id="7" name="Slaidinumbri kohatäide 5"/>
          <p:cNvSpPr>
            <a:spLocks noGrp="1"/>
          </p:cNvSpPr>
          <p:nvPr>
            <p:ph type="sldNum" sz="quarter" idx="11"/>
          </p:nvPr>
        </p:nvSpPr>
        <p:spPr/>
        <p:txBody>
          <a:bodyPr/>
          <a:lstStyle/>
          <a:p>
            <a:fld id="{7B647E8B-1673-484E-8878-FFAB96039E63}"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457200" y="1268413"/>
            <a:ext cx="4038600" cy="5589587"/>
          </a:xfrm>
        </p:spPr>
        <p:txBody>
          <a:bodyPr/>
          <a:lstStyle/>
          <a:p>
            <a:pPr>
              <a:lnSpc>
                <a:spcPct val="80000"/>
              </a:lnSpc>
            </a:pPr>
            <a:r>
              <a:rPr lang="et-EE" altLang="en-US" sz="2400" dirty="0"/>
              <a:t>Kuna oht on alati reaalne, on vaja suurt järelkasvu, sest vastasel juhul häviksid elusolendite liigid.</a:t>
            </a:r>
          </a:p>
          <a:p>
            <a:pPr>
              <a:lnSpc>
                <a:spcPct val="80000"/>
              </a:lnSpc>
            </a:pPr>
            <a:r>
              <a:rPr lang="et-EE" altLang="en-US" sz="2400" dirty="0"/>
              <a:t>Kogu inimeste ja loomade maailma iseloomustab pidev võitlus olemasolu eest ning igal sammul varitsev hädaoht.</a:t>
            </a:r>
          </a:p>
          <a:p>
            <a:pPr>
              <a:lnSpc>
                <a:spcPct val="80000"/>
              </a:lnSpc>
            </a:pPr>
            <a:r>
              <a:rPr lang="et-EE" altLang="en-US" sz="2400" dirty="0"/>
              <a:t>S ütleb: </a:t>
            </a:r>
            <a:r>
              <a:rPr lang="et-EE" altLang="en-US" sz="1800" i="1" dirty="0"/>
              <a:t>“Me oleme kui lambatalled, kes hullavad aasal sel ajal, kui lihunik valib välja ühe või teise, sest õnnelikel päevadel me ei aima, milline õnnetus on saatusel meie jaoks varuks – kas haigus, jälitamine, vaesumine, invaliidistumine, pimedaks jäämine, hullumeelsus vm.”</a:t>
            </a:r>
            <a:endParaRPr lang="en-US" altLang="en-US" sz="1800" i="1" dirty="0"/>
          </a:p>
        </p:txBody>
      </p:sp>
      <p:pic>
        <p:nvPicPr>
          <p:cNvPr id="16391" name="Picture 7" descr="Economic-Pessimist"/>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16463" y="1916113"/>
            <a:ext cx="4038600" cy="2786062"/>
          </a:xfrm>
          <a:extLst>
            <a:ext uri="{909E8E84-426E-40DD-AFC4-6F175D3DCCD1}">
              <a14:hiddenFill xmlns:a14="http://schemas.microsoft.com/office/drawing/2010/main">
                <a:solidFill>
                  <a:srgbClr val="FFFFFF"/>
                </a:solidFill>
              </a14:hiddenFill>
            </a:ext>
          </a:extLst>
        </p:spPr>
      </p:pic>
      <p:sp>
        <p:nvSpPr>
          <p:cNvPr id="7" name="Slaidinumbri kohatäide 5"/>
          <p:cNvSpPr>
            <a:spLocks noGrp="1"/>
          </p:cNvSpPr>
          <p:nvPr>
            <p:ph type="sldNum" sz="quarter" idx="11"/>
          </p:nvPr>
        </p:nvSpPr>
        <p:spPr/>
        <p:txBody>
          <a:bodyPr/>
          <a:lstStyle/>
          <a:p>
            <a:fld id="{5BC28E0C-44D8-411F-BB2A-DE66885257AB}" type="slidenum">
              <a:rPr lang="en-US" altLang="en-US"/>
              <a:pPr/>
              <a:t>11</a:t>
            </a:fld>
            <a:endParaRPr lang="en-US" altLang="en-US"/>
          </a:p>
        </p:txBody>
      </p:sp>
      <p:sp>
        <p:nvSpPr>
          <p:cNvPr id="16392" name="Text Box 8"/>
          <p:cNvSpPr txBox="1">
            <a:spLocks noChangeArrowheads="1"/>
          </p:cNvSpPr>
          <p:nvPr/>
        </p:nvSpPr>
        <p:spPr bwMode="auto">
          <a:xfrm>
            <a:off x="4499992" y="4809858"/>
            <a:ext cx="44751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dirty="0"/>
              <a:t>http://www.cartoonwork.com/archive/socio-economic/Economic-Pessimist.gif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lnSpc>
                <a:spcPct val="90000"/>
              </a:lnSpc>
            </a:pPr>
            <a:r>
              <a:rPr lang="et-EE" altLang="en-US" sz="2400"/>
              <a:t>Ka Dante olevat S-i arvates oma põrgu jaoks materjali võtnud meie maailmast. </a:t>
            </a:r>
            <a:r>
              <a:rPr lang="et-EE" altLang="en-US" sz="1400"/>
              <a:t>(Kui tal tekkinuks näiteks idee kujutada taevalikku õndust, oleksid kindlasti tekkinud S-i arvates ületamatud raskused, kuna meie maailmast ei leia selleks mingit materjali.)</a:t>
            </a:r>
          </a:p>
          <a:p>
            <a:pPr>
              <a:lnSpc>
                <a:spcPct val="90000"/>
              </a:lnSpc>
            </a:pPr>
            <a:r>
              <a:rPr lang="et-EE" altLang="en-US" sz="2400"/>
              <a:t>Iga inimese elu on tervikuna tragöödia, kuid üksikasjades komöödia. </a:t>
            </a:r>
          </a:p>
          <a:p>
            <a:pPr>
              <a:lnSpc>
                <a:spcPct val="90000"/>
              </a:lnSpc>
            </a:pPr>
            <a:r>
              <a:rPr lang="et-EE" altLang="en-US" sz="2400"/>
              <a:t>Tavalised inimesed, kellest maailm kihab, on üldjuhul rahuloleva ilmega, sest nad just nagu aimavad, et nende saatus on vastavuses nende väärtusega. Ainult valitute näol on rahulolematus, sest nad leiavad, et väärivad paremat elu.</a:t>
            </a:r>
            <a:endParaRPr lang="en-US" altLang="en-US" sz="2400"/>
          </a:p>
        </p:txBody>
      </p:sp>
      <p:sp>
        <p:nvSpPr>
          <p:cNvPr id="5" name="Slaidinumbri kohatäide 4"/>
          <p:cNvSpPr>
            <a:spLocks noGrp="1"/>
          </p:cNvSpPr>
          <p:nvPr>
            <p:ph type="sldNum" sz="quarter" idx="12"/>
          </p:nvPr>
        </p:nvSpPr>
        <p:spPr/>
        <p:txBody>
          <a:bodyPr/>
          <a:lstStyle/>
          <a:p>
            <a:fld id="{17ABF995-8DD7-4F5D-9D69-B3A87DE42288}"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r>
              <a:rPr lang="et-EE" altLang="en-US" sz="2800"/>
              <a:t>S leiab, et tegelikke olusid silmas pidades oleks igale inimesele parim saatus üldse mitte sündida.</a:t>
            </a:r>
          </a:p>
          <a:p>
            <a:r>
              <a:rPr lang="et-EE" altLang="en-US" sz="2800"/>
              <a:t>Vahel räägitakse, et meilt nõutakse kord aruannet oma elu iga sammu kohta, ent S ütleb, et pigem oleks meil õigus nõuda aruannet selle kohta, miks meid on tõugatud sellesse haletsusväärsesse maailma.</a:t>
            </a:r>
            <a:endParaRPr lang="en-US" altLang="en-US" sz="2800"/>
          </a:p>
        </p:txBody>
      </p:sp>
      <p:sp>
        <p:nvSpPr>
          <p:cNvPr id="5" name="Slaidinumbri kohatäide 4"/>
          <p:cNvSpPr>
            <a:spLocks noGrp="1"/>
          </p:cNvSpPr>
          <p:nvPr>
            <p:ph type="sldNum" sz="quarter" idx="12"/>
          </p:nvPr>
        </p:nvSpPr>
        <p:spPr/>
        <p:txBody>
          <a:bodyPr/>
          <a:lstStyle/>
          <a:p>
            <a:fld id="{02C265AA-34A3-4461-BA45-48AFDF8D14B1}"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t-EE" altLang="en-US" sz="4000" dirty="0" smtClean="0"/>
              <a:t>Optimism </a:t>
            </a:r>
            <a:r>
              <a:rPr lang="et-EE" altLang="en-US" sz="4000" dirty="0"/>
              <a:t>kui ohtlik maailmavaade</a:t>
            </a:r>
            <a:endParaRPr lang="en-US" altLang="en-US" sz="4000" dirty="0"/>
          </a:p>
        </p:txBody>
      </p:sp>
      <p:sp>
        <p:nvSpPr>
          <p:cNvPr id="23555" name="Rectangle 3"/>
          <p:cNvSpPr>
            <a:spLocks noGrp="1" noChangeArrowheads="1"/>
          </p:cNvSpPr>
          <p:nvPr>
            <p:ph idx="1"/>
          </p:nvPr>
        </p:nvSpPr>
        <p:spPr/>
        <p:txBody>
          <a:bodyPr/>
          <a:lstStyle/>
          <a:p>
            <a:r>
              <a:rPr lang="et-EE" altLang="en-US"/>
              <a:t>Optimist arvab, et tal on õigus õnnele ning naudingutele, aga kui juhtub, et ta ei saagi õnne osaliseks (mis on tüüpiline), siis toob see endaga kaasa solvumise/pettumise. </a:t>
            </a:r>
          </a:p>
          <a:p>
            <a:r>
              <a:rPr lang="et-EE" altLang="en-US"/>
              <a:t>Optimism on S-i jaoks südametu maailmavaade, mis on pilge inimkonna kannatuste üle.</a:t>
            </a:r>
            <a:endParaRPr lang="en-US" altLang="en-US"/>
          </a:p>
        </p:txBody>
      </p:sp>
      <p:sp>
        <p:nvSpPr>
          <p:cNvPr id="5" name="Slaidinumbri kohatäide 4"/>
          <p:cNvSpPr>
            <a:spLocks noGrp="1"/>
          </p:cNvSpPr>
          <p:nvPr>
            <p:ph type="sldNum" sz="quarter" idx="12"/>
          </p:nvPr>
        </p:nvSpPr>
        <p:spPr/>
        <p:txBody>
          <a:bodyPr/>
          <a:lstStyle/>
          <a:p>
            <a:fld id="{CD91216F-64AE-4EFF-8FEA-166AA7631CB8}"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a:lnSpc>
                <a:spcPct val="90000"/>
              </a:lnSpc>
            </a:pPr>
            <a:r>
              <a:rPr lang="et-EE" altLang="en-US"/>
              <a:t>Hoopis mõttekam oleks S-i arvates näha elu sisu töös, kannatustes, puuduses ja muredes, mis lõppevad surmaga.</a:t>
            </a:r>
          </a:p>
          <a:p>
            <a:pPr>
              <a:lnSpc>
                <a:spcPct val="90000"/>
              </a:lnSpc>
            </a:pPr>
            <a:r>
              <a:rPr lang="et-EE" altLang="en-US"/>
              <a:t>Kui niimoodi suhtuda, et kannatus on elu paratamatu koostisosa, siis võime muutuda apaatseks ning erinevaid raskusi kergemini taluda, kuigi seda suudavad vähesed.</a:t>
            </a:r>
            <a:endParaRPr lang="en-US" altLang="en-US"/>
          </a:p>
        </p:txBody>
      </p:sp>
      <p:sp>
        <p:nvSpPr>
          <p:cNvPr id="5" name="Slaidinumbri kohatäide 4"/>
          <p:cNvSpPr>
            <a:spLocks noGrp="1"/>
          </p:cNvSpPr>
          <p:nvPr>
            <p:ph type="sldNum" sz="quarter" idx="12"/>
          </p:nvPr>
        </p:nvSpPr>
        <p:spPr/>
        <p:txBody>
          <a:bodyPr/>
          <a:lstStyle/>
          <a:p>
            <a:fld id="{DE2203AB-BFC7-410E-A8A8-5DD272F31E86}"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sz="half" idx="1"/>
          </p:nvPr>
        </p:nvSpPr>
        <p:spPr>
          <a:xfrm>
            <a:off x="179512" y="548680"/>
            <a:ext cx="4619625" cy="4256088"/>
          </a:xfrm>
        </p:spPr>
        <p:txBody>
          <a:bodyPr/>
          <a:lstStyle/>
          <a:p>
            <a:pPr marL="114300" indent="0">
              <a:lnSpc>
                <a:spcPct val="80000"/>
              </a:lnSpc>
              <a:buNone/>
            </a:pPr>
            <a:r>
              <a:rPr lang="et-EE" altLang="en-US" sz="2400" dirty="0"/>
              <a:t>S-i arvates pole miski sobivaim kannatlikkuse ja rahu sisendamiseks kui budistlik mõte, mida ta soovitab korrata neli korda päevas: </a:t>
            </a:r>
            <a:endParaRPr lang="et-EE" altLang="en-US" sz="2400" dirty="0" smtClean="0"/>
          </a:p>
          <a:p>
            <a:pPr marL="114300" indent="0">
              <a:lnSpc>
                <a:spcPct val="80000"/>
              </a:lnSpc>
              <a:buNone/>
            </a:pPr>
            <a:endParaRPr lang="et-EE" altLang="en-US" sz="2400" i="1" dirty="0"/>
          </a:p>
          <a:p>
            <a:pPr marL="114300" indent="0">
              <a:lnSpc>
                <a:spcPct val="80000"/>
              </a:lnSpc>
              <a:buNone/>
            </a:pPr>
            <a:r>
              <a:rPr lang="et-EE" altLang="en-US" sz="1600" i="1" dirty="0" smtClean="0"/>
              <a:t>“ </a:t>
            </a:r>
            <a:r>
              <a:rPr lang="et-EE" altLang="en-US" sz="1600" i="1" dirty="0"/>
              <a:t>See on </a:t>
            </a:r>
            <a:r>
              <a:rPr lang="et-EE" altLang="en-US" sz="1600" i="1" dirty="0" err="1"/>
              <a:t>sansaara</a:t>
            </a:r>
            <a:r>
              <a:rPr lang="et-EE" altLang="en-US" sz="1600" i="1" dirty="0"/>
              <a:t> </a:t>
            </a:r>
            <a:r>
              <a:rPr lang="et-EE" altLang="en-US" sz="1600" dirty="0"/>
              <a:t>(sünni surma, põhjuse-tagajärje lõpmatu ahel)</a:t>
            </a:r>
            <a:r>
              <a:rPr lang="et-EE" altLang="en-US" sz="1600" i="1" dirty="0"/>
              <a:t>, himuruse ja ihade maailm, ning seetõttu sündimise, haiguse, vananemise ja suremise maailm; see on maailm, mida ei peaks üldse olemas olema. Ning see siin on </a:t>
            </a:r>
            <a:r>
              <a:rPr lang="et-EE" altLang="en-US" sz="1600" i="1" dirty="0" err="1"/>
              <a:t>sansaara</a:t>
            </a:r>
            <a:r>
              <a:rPr lang="et-EE" altLang="en-US" sz="1600" i="1" dirty="0"/>
              <a:t> rahvas. Mida paremat võikski üldse loota?”</a:t>
            </a:r>
            <a:endParaRPr lang="en-US" altLang="en-US" sz="1600" i="1" dirty="0"/>
          </a:p>
        </p:txBody>
      </p:sp>
      <p:pic>
        <p:nvPicPr>
          <p:cNvPr id="36871" name="Picture 7" descr="budist"/>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7580" y="1916832"/>
            <a:ext cx="3420024" cy="2736304"/>
          </a:xfrm>
          <a:extLst>
            <a:ext uri="{909E8E84-426E-40DD-AFC4-6F175D3DCCD1}">
              <a14:hiddenFill xmlns:a14="http://schemas.microsoft.com/office/drawing/2010/main">
                <a:solidFill>
                  <a:srgbClr val="FFFFFF"/>
                </a:solidFill>
              </a14:hiddenFill>
            </a:ext>
          </a:extLst>
        </p:spPr>
      </p:pic>
      <p:sp>
        <p:nvSpPr>
          <p:cNvPr id="7" name="Slaidinumbri kohatäide 5"/>
          <p:cNvSpPr>
            <a:spLocks noGrp="1"/>
          </p:cNvSpPr>
          <p:nvPr>
            <p:ph type="sldNum" sz="quarter" idx="11"/>
          </p:nvPr>
        </p:nvSpPr>
        <p:spPr/>
        <p:txBody>
          <a:bodyPr/>
          <a:lstStyle/>
          <a:p>
            <a:fld id="{005F6D85-BF32-4F3C-AA13-29049E57FB45}" type="slidenum">
              <a:rPr lang="en-US" altLang="en-US"/>
              <a:pPr/>
              <a:t>16</a:t>
            </a:fld>
            <a:endParaRPr lang="en-US" altLang="en-US"/>
          </a:p>
        </p:txBody>
      </p:sp>
      <p:sp>
        <p:nvSpPr>
          <p:cNvPr id="36872" name="Text Box 8"/>
          <p:cNvSpPr txBox="1">
            <a:spLocks noChangeArrowheads="1"/>
          </p:cNvSpPr>
          <p:nvPr/>
        </p:nvSpPr>
        <p:spPr bwMode="auto">
          <a:xfrm>
            <a:off x="4335462" y="4797152"/>
            <a:ext cx="47720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t>http://cz.chinabroadcast.cn/mmsource/images/2006/04/13/budist.jpg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nSpc>
                <a:spcPct val="80000"/>
              </a:lnSpc>
            </a:pPr>
            <a:r>
              <a:rPr lang="et-EE" altLang="en-US" sz="2400"/>
              <a:t>S nimetab elu ettevõtmiseks, mis ei tee tasa isegi kulusid.</a:t>
            </a:r>
          </a:p>
          <a:p>
            <a:pPr>
              <a:lnSpc>
                <a:spcPct val="80000"/>
              </a:lnSpc>
            </a:pPr>
            <a:r>
              <a:rPr lang="et-EE" altLang="en-US" sz="2400"/>
              <a:t>Inimese olemasolule pole filosoofi kinnitusel võimalik leida muud eesmärki kui jõuda mõistmisele, et parem oleks mitte eksisteerida.</a:t>
            </a:r>
          </a:p>
          <a:p>
            <a:pPr>
              <a:lnSpc>
                <a:spcPct val="80000"/>
              </a:lnSpc>
            </a:pPr>
            <a:r>
              <a:rPr lang="et-EE" altLang="en-US" sz="2400"/>
              <a:t>Tõdemus, et maailm ja inimene on midagi sellist, mida ei tohiks olemas olla, võib muuta meid üksteise vastu heatahtlikuks, sest mida ikka oodata olendilt, kes on seatud nii kohutavatesse tingimustesse elama.</a:t>
            </a:r>
          </a:p>
          <a:p>
            <a:pPr>
              <a:lnSpc>
                <a:spcPct val="80000"/>
              </a:lnSpc>
            </a:pPr>
            <a:r>
              <a:rPr lang="et-EE" altLang="en-US" sz="2400"/>
              <a:t>Seepärast oleks õigem üksteise poole pöördudes kasutada väljendit </a:t>
            </a:r>
            <a:r>
              <a:rPr lang="et-EE" altLang="en-US" sz="2400" i="1"/>
              <a:t>kaaskannataja</a:t>
            </a:r>
            <a:r>
              <a:rPr lang="et-EE" altLang="en-US" sz="2400"/>
              <a:t>, mitte </a:t>
            </a:r>
            <a:r>
              <a:rPr lang="et-EE" altLang="en-US" sz="2400" i="1"/>
              <a:t>mu härra</a:t>
            </a:r>
            <a:r>
              <a:rPr lang="et-EE" altLang="en-US" sz="2400"/>
              <a:t>, </a:t>
            </a:r>
            <a:r>
              <a:rPr lang="et-EE" altLang="en-US" sz="2400" i="1"/>
              <a:t>sir</a:t>
            </a:r>
            <a:r>
              <a:rPr lang="et-EE" altLang="en-US" sz="2400"/>
              <a:t> vms.</a:t>
            </a:r>
            <a:endParaRPr lang="en-US" altLang="en-US" sz="2400"/>
          </a:p>
        </p:txBody>
      </p:sp>
      <p:sp>
        <p:nvSpPr>
          <p:cNvPr id="5" name="Slaidinumbri kohatäide 4"/>
          <p:cNvSpPr>
            <a:spLocks noGrp="1"/>
          </p:cNvSpPr>
          <p:nvPr>
            <p:ph type="sldNum" sz="quarter" idx="12"/>
          </p:nvPr>
        </p:nvSpPr>
        <p:spPr/>
        <p:txBody>
          <a:bodyPr/>
          <a:lstStyle/>
          <a:p>
            <a:fld id="{9A2D2BE0-5DD9-48D1-BEFB-B004352340A1}" type="slidenum">
              <a:rPr lang="en-US" altLang="en-US"/>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t-EE" altLang="en-US" dirty="0" smtClean="0"/>
              <a:t>Kokkuvõtteks</a:t>
            </a:r>
            <a:endParaRPr lang="en-US" altLang="en-US" dirty="0"/>
          </a:p>
        </p:txBody>
      </p:sp>
      <p:sp>
        <p:nvSpPr>
          <p:cNvPr id="41987" name="Rectangle 3"/>
          <p:cNvSpPr>
            <a:spLocks noGrp="1" noChangeArrowheads="1"/>
          </p:cNvSpPr>
          <p:nvPr>
            <p:ph idx="1"/>
          </p:nvPr>
        </p:nvSpPr>
        <p:spPr/>
        <p:txBody>
          <a:bodyPr/>
          <a:lstStyle/>
          <a:p>
            <a:r>
              <a:rPr lang="et-EE" altLang="en-US" sz="2800"/>
              <a:t>S-i pessimismi kohaselt on elu mõte jõuda tõdemuseni, et parem oleks mitte olemas olla.</a:t>
            </a:r>
          </a:p>
          <a:p>
            <a:r>
              <a:rPr lang="et-EE" altLang="en-US" sz="2800"/>
              <a:t>Tuhat naudingut ei kaalu üles ühte kannatust, sest inimene ei oska rahulduda ühe naudinguga vaid soovib üha uusi (see on nagu merevee joomine – mida enam seda juuakse, seda janusemaks muututakse).</a:t>
            </a:r>
            <a:endParaRPr lang="en-US" altLang="en-US" sz="2800"/>
          </a:p>
        </p:txBody>
      </p:sp>
      <p:sp>
        <p:nvSpPr>
          <p:cNvPr id="5" name="Slaidinumbri kohatäide 4"/>
          <p:cNvSpPr>
            <a:spLocks noGrp="1"/>
          </p:cNvSpPr>
          <p:nvPr>
            <p:ph type="sldNum" sz="quarter" idx="12"/>
          </p:nvPr>
        </p:nvSpPr>
        <p:spPr/>
        <p:txBody>
          <a:bodyPr/>
          <a:lstStyle/>
          <a:p>
            <a:fld id="{FDAA9CDF-5A1D-4567-9AAD-3E6EC1E52074}"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attachm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87450" y="620713"/>
            <a:ext cx="6581775" cy="4959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Slaidinumbri kohatäide 4"/>
          <p:cNvSpPr>
            <a:spLocks noGrp="1"/>
          </p:cNvSpPr>
          <p:nvPr>
            <p:ph type="sldNum" sz="quarter" idx="12"/>
          </p:nvPr>
        </p:nvSpPr>
        <p:spPr/>
        <p:txBody>
          <a:bodyPr/>
          <a:lstStyle/>
          <a:p>
            <a:fld id="{325C2458-3243-4B36-B305-9F1C4FCB818D}" type="slidenum">
              <a:rPr lang="en-US" altLang="en-US"/>
              <a:pPr/>
              <a:t>19</a:t>
            </a:fld>
            <a:endParaRPr lang="en-US" altLang="en-US"/>
          </a:p>
        </p:txBody>
      </p:sp>
      <p:sp>
        <p:nvSpPr>
          <p:cNvPr id="44039" name="Text Box 7"/>
          <p:cNvSpPr txBox="1">
            <a:spLocks noChangeArrowheads="1"/>
          </p:cNvSpPr>
          <p:nvPr/>
        </p:nvSpPr>
        <p:spPr bwMode="auto">
          <a:xfrm>
            <a:off x="1600200" y="5753100"/>
            <a:ext cx="506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a:t>Kas vaatad mõnikord end ümbritsevat niimoodi?</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t-EE" altLang="en-US" dirty="0" smtClean="0"/>
              <a:t>Sissejuhatuseks</a:t>
            </a:r>
            <a:endParaRPr lang="en-US" altLang="en-US" dirty="0"/>
          </a:p>
        </p:txBody>
      </p:sp>
      <p:sp>
        <p:nvSpPr>
          <p:cNvPr id="3075" name="Rectangle 3"/>
          <p:cNvSpPr>
            <a:spLocks noGrp="1" noChangeArrowheads="1"/>
          </p:cNvSpPr>
          <p:nvPr>
            <p:ph idx="1"/>
          </p:nvPr>
        </p:nvSpPr>
        <p:spPr/>
        <p:txBody>
          <a:bodyPr/>
          <a:lstStyle/>
          <a:p>
            <a:pPr marL="0" indent="0">
              <a:buNone/>
            </a:pPr>
            <a:endParaRPr lang="et-EE" altLang="en-US" dirty="0" smtClean="0"/>
          </a:p>
          <a:p>
            <a:pPr marL="0" indent="0">
              <a:buNone/>
            </a:pPr>
            <a:r>
              <a:rPr lang="et-EE" altLang="en-US" dirty="0" smtClean="0"/>
              <a:t>Arthur </a:t>
            </a:r>
            <a:r>
              <a:rPr lang="et-EE" altLang="en-US" dirty="0" err="1"/>
              <a:t>Shopenhaueri</a:t>
            </a:r>
            <a:r>
              <a:rPr lang="et-EE" altLang="en-US" dirty="0"/>
              <a:t> (1788-1860) pessimismi saab kokku võtta kahe väitega:</a:t>
            </a:r>
          </a:p>
          <a:p>
            <a:pPr marL="609600" indent="-609600">
              <a:buFont typeface="Wingdings" panose="05000000000000000000" pitchFamily="2" charset="2"/>
              <a:buAutoNum type="arabicPeriod"/>
            </a:pPr>
            <a:r>
              <a:rPr lang="et-EE" altLang="en-US" dirty="0"/>
              <a:t>maailm tervikuna on võimalikest halvim;</a:t>
            </a:r>
          </a:p>
          <a:p>
            <a:pPr marL="609600" indent="-609600">
              <a:buFont typeface="Wingdings" panose="05000000000000000000" pitchFamily="2" charset="2"/>
              <a:buAutoNum type="arabicPeriod"/>
            </a:pPr>
            <a:r>
              <a:rPr lang="et-EE" altLang="en-US" dirty="0"/>
              <a:t>iga indiviidi jaoks olnuks parem jääda sündimata.</a:t>
            </a:r>
            <a:endParaRPr lang="en-US" altLang="en-US" dirty="0"/>
          </a:p>
        </p:txBody>
      </p:sp>
      <p:sp>
        <p:nvSpPr>
          <p:cNvPr id="5" name="Slaidinumbri kohatäide 4"/>
          <p:cNvSpPr>
            <a:spLocks noGrp="1"/>
          </p:cNvSpPr>
          <p:nvPr>
            <p:ph type="sldNum" sz="quarter" idx="12"/>
          </p:nvPr>
        </p:nvSpPr>
        <p:spPr/>
        <p:txBody>
          <a:bodyPr/>
          <a:lstStyle/>
          <a:p>
            <a:fld id="{84D9AFC1-8FE3-43F9-A997-62094E00CA36}" type="slidenum">
              <a:rPr lang="en-US" altLang="en-US"/>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t-EE" altLang="en-US" dirty="0" smtClean="0"/>
              <a:t>Arthur </a:t>
            </a:r>
            <a:r>
              <a:rPr lang="et-EE" altLang="en-US" dirty="0" err="1"/>
              <a:t>Schopenhaueri</a:t>
            </a:r>
            <a:r>
              <a:rPr lang="et-EE" altLang="en-US" dirty="0"/>
              <a:t> isik</a:t>
            </a:r>
            <a:endParaRPr lang="en-US" altLang="en-US" dirty="0"/>
          </a:p>
        </p:txBody>
      </p:sp>
      <p:sp>
        <p:nvSpPr>
          <p:cNvPr id="4099" name="Rectangle 3"/>
          <p:cNvSpPr>
            <a:spLocks noGrp="1" noChangeArrowheads="1"/>
          </p:cNvSpPr>
          <p:nvPr>
            <p:ph type="body" sz="half" idx="1"/>
          </p:nvPr>
        </p:nvSpPr>
        <p:spPr/>
        <p:txBody>
          <a:bodyPr/>
          <a:lstStyle/>
          <a:p>
            <a:pPr>
              <a:lnSpc>
                <a:spcPct val="90000"/>
              </a:lnSpc>
            </a:pPr>
            <a:r>
              <a:rPr lang="et-EE" altLang="en-US" sz="2400"/>
              <a:t>Saksa filosoofi Schopenhaueri isa oli jõukas kaupmees ja ema tuntud romaanikirjanik</a:t>
            </a:r>
          </a:p>
          <a:p>
            <a:pPr>
              <a:lnSpc>
                <a:spcPct val="90000"/>
              </a:lnSpc>
            </a:pPr>
            <a:r>
              <a:rPr lang="et-EE" altLang="en-US" sz="2400"/>
              <a:t>Tema vanemad lahutasid aastal 1803 ning kahe aasta pärast lõpetas isa elu enesetapuga.</a:t>
            </a:r>
          </a:p>
          <a:p>
            <a:pPr>
              <a:lnSpc>
                <a:spcPct val="90000"/>
              </a:lnSpc>
            </a:pPr>
            <a:r>
              <a:rPr lang="et-EE" altLang="en-US" sz="2400"/>
              <a:t>Aastal 1818 ilmus tema peateos </a:t>
            </a:r>
            <a:r>
              <a:rPr lang="et-EE" altLang="en-US" sz="2400" i="1"/>
              <a:t>Maailm kui tahe ja kujtlus</a:t>
            </a:r>
            <a:r>
              <a:rPr lang="et-EE" altLang="en-US" sz="2400"/>
              <a:t>.</a:t>
            </a:r>
            <a:endParaRPr lang="en-US" altLang="en-US" sz="2400"/>
          </a:p>
        </p:txBody>
      </p:sp>
      <p:pic>
        <p:nvPicPr>
          <p:cNvPr id="4102" name="Picture 6" descr="arthur_schopenhaue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508625" y="1700213"/>
            <a:ext cx="2927350" cy="3886200"/>
          </a:xfrm>
          <a:extLst>
            <a:ext uri="{909E8E84-426E-40DD-AFC4-6F175D3DCCD1}">
              <a14:hiddenFill xmlns:a14="http://schemas.microsoft.com/office/drawing/2010/main">
                <a:solidFill>
                  <a:srgbClr val="FFFFFF"/>
                </a:solidFill>
              </a14:hiddenFill>
            </a:ext>
          </a:extLst>
        </p:spPr>
      </p:pic>
      <p:sp>
        <p:nvSpPr>
          <p:cNvPr id="7" name="Slaidinumbri kohatäide 5"/>
          <p:cNvSpPr>
            <a:spLocks noGrp="1"/>
          </p:cNvSpPr>
          <p:nvPr>
            <p:ph type="sldNum" sz="quarter" idx="11"/>
          </p:nvPr>
        </p:nvSpPr>
        <p:spPr/>
        <p:txBody>
          <a:bodyPr/>
          <a:lstStyle/>
          <a:p>
            <a:fld id="{FE471BCC-50B7-4A3F-86AF-4F07BA1E7E98}" type="slidenum">
              <a:rPr lang="en-US" altLang="en-US"/>
              <a:pPr/>
              <a:t>3</a:t>
            </a:fld>
            <a:endParaRPr lang="en-US" altLang="en-US"/>
          </a:p>
        </p:txBody>
      </p:sp>
      <p:sp>
        <p:nvSpPr>
          <p:cNvPr id="4103" name="Text Box 7"/>
          <p:cNvSpPr txBox="1">
            <a:spLocks noChangeArrowheads="1"/>
          </p:cNvSpPr>
          <p:nvPr/>
        </p:nvSpPr>
        <p:spPr bwMode="auto">
          <a:xfrm>
            <a:off x="4125913" y="5661025"/>
            <a:ext cx="50180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http://portrait.kaar.at/Deutschsprachige%20Teil%204/images/arthur_schopenhauer.jpg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half" idx="1"/>
          </p:nvPr>
        </p:nvSpPr>
        <p:spPr>
          <a:xfrm>
            <a:off x="457200" y="1124744"/>
            <a:ext cx="4038600" cy="4742656"/>
          </a:xfrm>
        </p:spPr>
        <p:txBody>
          <a:bodyPr/>
          <a:lstStyle/>
          <a:p>
            <a:pPr>
              <a:lnSpc>
                <a:spcPct val="80000"/>
              </a:lnSpc>
            </a:pPr>
            <a:r>
              <a:rPr lang="et-EE" altLang="en-US" sz="2400" dirty="0"/>
              <a:t>Suurema osa oma elust elas </a:t>
            </a:r>
            <a:r>
              <a:rPr lang="et-EE" altLang="en-US" sz="2400" dirty="0" err="1"/>
              <a:t>Schopenhauer</a:t>
            </a:r>
            <a:r>
              <a:rPr lang="et-EE" altLang="en-US" sz="2400" dirty="0"/>
              <a:t> tunnustust leidmata, mis jättis jälje tema eluhoiakule.</a:t>
            </a:r>
          </a:p>
          <a:p>
            <a:pPr>
              <a:lnSpc>
                <a:spcPct val="80000"/>
              </a:lnSpc>
            </a:pPr>
            <a:r>
              <a:rPr lang="et-EE" altLang="en-US" sz="2400" dirty="0"/>
              <a:t>Seda, miks tema teoseid ei tunnustatud, põhjendas filosoof ise järgnevalt</a:t>
            </a:r>
            <a:r>
              <a:rPr lang="et-EE" altLang="en-US" sz="2400" dirty="0" smtClean="0"/>
              <a:t>:</a:t>
            </a:r>
          </a:p>
          <a:p>
            <a:pPr>
              <a:lnSpc>
                <a:spcPct val="80000"/>
              </a:lnSpc>
            </a:pPr>
            <a:endParaRPr lang="et-EE" altLang="en-US" sz="2400" dirty="0"/>
          </a:p>
          <a:p>
            <a:pPr>
              <a:lnSpc>
                <a:spcPct val="80000"/>
              </a:lnSpc>
              <a:buFont typeface="Wingdings" panose="05000000000000000000" pitchFamily="2" charset="2"/>
              <a:buNone/>
            </a:pPr>
            <a:r>
              <a:rPr lang="et-EE" altLang="en-US" sz="2400" dirty="0"/>
              <a:t>1. ta arvas, et oli oma ajast ees ning et inimkond polnud veel küps tema tõdesid mõistma;</a:t>
            </a:r>
            <a:endParaRPr lang="en-US" altLang="en-US" sz="2400" dirty="0"/>
          </a:p>
        </p:txBody>
      </p:sp>
      <p:pic>
        <p:nvPicPr>
          <p:cNvPr id="5127" name="Picture 7" descr="schopenhaue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16016" y="1988840"/>
            <a:ext cx="2768600" cy="3479800"/>
          </a:xfrm>
          <a:extLst>
            <a:ext uri="{909E8E84-426E-40DD-AFC4-6F175D3DCCD1}">
              <a14:hiddenFill xmlns:a14="http://schemas.microsoft.com/office/drawing/2010/main">
                <a:solidFill>
                  <a:srgbClr val="FFFFFF"/>
                </a:solidFill>
              </a14:hiddenFill>
            </a:ext>
          </a:extLst>
        </p:spPr>
      </p:pic>
      <p:sp>
        <p:nvSpPr>
          <p:cNvPr id="7" name="Slaidinumbri kohatäide 5"/>
          <p:cNvSpPr>
            <a:spLocks noGrp="1"/>
          </p:cNvSpPr>
          <p:nvPr>
            <p:ph type="sldNum" sz="quarter" idx="11"/>
          </p:nvPr>
        </p:nvSpPr>
        <p:spPr/>
        <p:txBody>
          <a:bodyPr/>
          <a:lstStyle/>
          <a:p>
            <a:fld id="{5D9A3C2F-8FC6-4E94-9707-004F6651D22D}" type="slidenum">
              <a:rPr lang="en-US" altLang="en-US"/>
              <a:pPr/>
              <a:t>4</a:t>
            </a:fld>
            <a:endParaRPr lang="en-US" altLang="en-US"/>
          </a:p>
        </p:txBody>
      </p:sp>
      <p:sp>
        <p:nvSpPr>
          <p:cNvPr id="5128" name="Text Box 8"/>
          <p:cNvSpPr txBox="1">
            <a:spLocks noChangeArrowheads="1"/>
          </p:cNvSpPr>
          <p:nvPr/>
        </p:nvSpPr>
        <p:spPr bwMode="auto">
          <a:xfrm>
            <a:off x="3851920" y="5619948"/>
            <a:ext cx="45831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t>http://pressurecooker.phil.cmu.edu/quotes-pics/schopenhauer.jpg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sz="half" idx="1"/>
          </p:nvPr>
        </p:nvSpPr>
        <p:spPr>
          <a:xfrm>
            <a:off x="457200" y="1124744"/>
            <a:ext cx="4038600" cy="4742656"/>
          </a:xfrm>
        </p:spPr>
        <p:txBody>
          <a:bodyPr>
            <a:normAutofit/>
          </a:bodyPr>
          <a:lstStyle/>
          <a:p>
            <a:pPr>
              <a:lnSpc>
                <a:spcPct val="90000"/>
              </a:lnSpc>
              <a:buFont typeface="Wingdings" panose="05000000000000000000" pitchFamily="2" charset="2"/>
              <a:buNone/>
            </a:pPr>
            <a:r>
              <a:rPr lang="et-EE" altLang="en-US" sz="2000" dirty="0"/>
              <a:t>2. </a:t>
            </a:r>
            <a:r>
              <a:rPr lang="et-EE" altLang="en-US" sz="2400" dirty="0"/>
              <a:t>inimeste üleüldise vaimse pudulikkuse pärast ei pälvinud tema teosed tähelepanu; ta kinnitas, et seda, kes on loonud surematu teose, ei saa häirida publiku vastuvõtt ega kriitikute arvamused, nagu ka hullumajas ringi kõndivat täie mõistusega inimest ei saa häirida vaimuhaige sõim ega solvangud.</a:t>
            </a:r>
            <a:endParaRPr lang="en-US" altLang="en-US" sz="2400" dirty="0"/>
          </a:p>
        </p:txBody>
      </p:sp>
      <p:pic>
        <p:nvPicPr>
          <p:cNvPr id="6153" name="Picture 9" descr="Schopenhauer01"/>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49216" y="2204864"/>
            <a:ext cx="2540000" cy="2514600"/>
          </a:xfrm>
          <a:extLst>
            <a:ext uri="{909E8E84-426E-40DD-AFC4-6F175D3DCCD1}">
              <a14:hiddenFill xmlns:a14="http://schemas.microsoft.com/office/drawing/2010/main">
                <a:solidFill>
                  <a:srgbClr val="FFFFFF"/>
                </a:solidFill>
              </a14:hiddenFill>
            </a:ext>
          </a:extLst>
        </p:spPr>
      </p:pic>
      <p:sp>
        <p:nvSpPr>
          <p:cNvPr id="7" name="Slaidinumbri kohatäide 5"/>
          <p:cNvSpPr>
            <a:spLocks noGrp="1"/>
          </p:cNvSpPr>
          <p:nvPr>
            <p:ph type="sldNum" sz="quarter" idx="11"/>
          </p:nvPr>
        </p:nvSpPr>
        <p:spPr/>
        <p:txBody>
          <a:bodyPr/>
          <a:lstStyle/>
          <a:p>
            <a:fld id="{FD1BF6B7-23F2-4758-AB0A-FA14C1D52CC9}" type="slidenum">
              <a:rPr lang="en-US" altLang="en-US"/>
              <a:pPr/>
              <a:t>5</a:t>
            </a:fld>
            <a:endParaRPr lang="en-US" altLang="en-US"/>
          </a:p>
        </p:txBody>
      </p:sp>
      <p:sp>
        <p:nvSpPr>
          <p:cNvPr id="6154" name="Text Box 10"/>
          <p:cNvSpPr txBox="1">
            <a:spLocks noChangeArrowheads="1"/>
          </p:cNvSpPr>
          <p:nvPr/>
        </p:nvSpPr>
        <p:spPr bwMode="auto">
          <a:xfrm>
            <a:off x="3923928" y="4983591"/>
            <a:ext cx="4365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t>http://www.aldeaeducativa.com/IMAGES/Schopenhauer01.jpg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t-EE" altLang="en-US" dirty="0" smtClean="0"/>
              <a:t>Optimismi </a:t>
            </a:r>
            <a:r>
              <a:rPr lang="et-EE" altLang="en-US" dirty="0"/>
              <a:t>kriitika</a:t>
            </a:r>
            <a:endParaRPr lang="en-US" altLang="en-US" dirty="0"/>
          </a:p>
        </p:txBody>
      </p:sp>
      <p:sp>
        <p:nvSpPr>
          <p:cNvPr id="7171" name="Rectangle 3"/>
          <p:cNvSpPr>
            <a:spLocks noGrp="1" noChangeArrowheads="1"/>
          </p:cNvSpPr>
          <p:nvPr>
            <p:ph type="body" sz="half" idx="1"/>
          </p:nvPr>
        </p:nvSpPr>
        <p:spPr>
          <a:xfrm>
            <a:off x="179512" y="1916832"/>
            <a:ext cx="4038600" cy="3886200"/>
          </a:xfrm>
        </p:spPr>
        <p:txBody>
          <a:bodyPr/>
          <a:lstStyle/>
          <a:p>
            <a:pPr>
              <a:lnSpc>
                <a:spcPct val="90000"/>
              </a:lnSpc>
            </a:pPr>
            <a:r>
              <a:rPr lang="et-EE" altLang="en-US" sz="2400" dirty="0"/>
              <a:t>Pessimismi vastand on optimism (</a:t>
            </a:r>
            <a:r>
              <a:rPr lang="et-EE" altLang="en-US" sz="2400" dirty="0" err="1"/>
              <a:t>ld</a:t>
            </a:r>
            <a:r>
              <a:rPr lang="et-EE" altLang="en-US" sz="2400" dirty="0"/>
              <a:t> </a:t>
            </a:r>
            <a:r>
              <a:rPr lang="et-EE" altLang="en-US" sz="2400" i="1" dirty="0" err="1"/>
              <a:t>optimus</a:t>
            </a:r>
            <a:r>
              <a:rPr lang="et-EE" altLang="en-US" sz="2400" dirty="0"/>
              <a:t> “parim”), mille üks tuntumaid esindajaid on olnud saksa filosoof </a:t>
            </a:r>
            <a:r>
              <a:rPr lang="et-EE" altLang="en-US" sz="2400" dirty="0" err="1"/>
              <a:t>Leibniz</a:t>
            </a:r>
            <a:r>
              <a:rPr lang="et-EE" altLang="en-US" sz="2400" dirty="0"/>
              <a:t> (1646-1716).</a:t>
            </a:r>
          </a:p>
          <a:p>
            <a:pPr>
              <a:lnSpc>
                <a:spcPct val="90000"/>
              </a:lnSpc>
            </a:pPr>
            <a:r>
              <a:rPr lang="et-EE" altLang="en-US" sz="2400" dirty="0" err="1"/>
              <a:t>Leibnizi</a:t>
            </a:r>
            <a:r>
              <a:rPr lang="et-EE" altLang="en-US" sz="2400" dirty="0"/>
              <a:t> arvates elame võimalikest maailmadest parimas. Ta uskus jumala tarkusesse ja headusesse.</a:t>
            </a:r>
            <a:endParaRPr lang="en-US" altLang="en-US" sz="2400" dirty="0"/>
          </a:p>
        </p:txBody>
      </p:sp>
      <p:pic>
        <p:nvPicPr>
          <p:cNvPr id="7174" name="Picture 6" descr="65"/>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211960" y="2204864"/>
            <a:ext cx="3336925" cy="2498725"/>
          </a:xfrm>
          <a:extLst>
            <a:ext uri="{909E8E84-426E-40DD-AFC4-6F175D3DCCD1}">
              <a14:hiddenFill xmlns:a14="http://schemas.microsoft.com/office/drawing/2010/main">
                <a:solidFill>
                  <a:srgbClr val="FFFFFF"/>
                </a:solidFill>
              </a14:hiddenFill>
            </a:ext>
          </a:extLst>
        </p:spPr>
      </p:pic>
      <p:sp>
        <p:nvSpPr>
          <p:cNvPr id="7" name="Slaidinumbri kohatäide 5"/>
          <p:cNvSpPr>
            <a:spLocks noGrp="1"/>
          </p:cNvSpPr>
          <p:nvPr>
            <p:ph type="sldNum" sz="quarter" idx="11"/>
          </p:nvPr>
        </p:nvSpPr>
        <p:spPr/>
        <p:txBody>
          <a:bodyPr/>
          <a:lstStyle/>
          <a:p>
            <a:fld id="{43F88C47-7353-4169-A872-163A24B1655A}" type="slidenum">
              <a:rPr lang="en-US" altLang="en-US"/>
              <a:pPr/>
              <a:t>6</a:t>
            </a:fld>
            <a:endParaRPr lang="en-US" altLang="en-US"/>
          </a:p>
        </p:txBody>
      </p:sp>
      <p:sp>
        <p:nvSpPr>
          <p:cNvPr id="7175" name="Text Box 7"/>
          <p:cNvSpPr txBox="1">
            <a:spLocks noChangeArrowheads="1"/>
          </p:cNvSpPr>
          <p:nvPr/>
        </p:nvSpPr>
        <p:spPr bwMode="auto">
          <a:xfrm>
            <a:off x="4067944" y="4835736"/>
            <a:ext cx="44275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dirty="0"/>
              <a:t>http://www.iu-bremen.de/imperia/md/images/schools/jacobs/research/65.jpg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sz="half" idx="1"/>
          </p:nvPr>
        </p:nvSpPr>
        <p:spPr>
          <a:xfrm>
            <a:off x="107504" y="692696"/>
            <a:ext cx="4464496" cy="6264696"/>
          </a:xfrm>
        </p:spPr>
        <p:txBody>
          <a:bodyPr>
            <a:normAutofit/>
          </a:bodyPr>
          <a:lstStyle/>
          <a:p>
            <a:pPr marL="533400" indent="-533400">
              <a:lnSpc>
                <a:spcPct val="80000"/>
              </a:lnSpc>
            </a:pPr>
            <a:r>
              <a:rPr lang="et-EE" altLang="en-US" sz="2000" dirty="0"/>
              <a:t>Selline optimistlik filosoofia oli </a:t>
            </a:r>
            <a:r>
              <a:rPr lang="et-EE" altLang="en-US" sz="2000" dirty="0" err="1"/>
              <a:t>Schopenhaueri</a:t>
            </a:r>
            <a:r>
              <a:rPr lang="et-EE" altLang="en-US" sz="2000" dirty="0"/>
              <a:t> ajal iseenesestmõistetav ning selle kritiseerijaid ei võetud tõsiselt</a:t>
            </a:r>
            <a:r>
              <a:rPr lang="et-EE" altLang="en-US" sz="2000" dirty="0" smtClean="0"/>
              <a:t>.</a:t>
            </a:r>
          </a:p>
          <a:p>
            <a:pPr marL="533400" indent="-533400">
              <a:lnSpc>
                <a:spcPct val="80000"/>
              </a:lnSpc>
            </a:pPr>
            <a:endParaRPr lang="et-EE" altLang="en-US" sz="2000" dirty="0"/>
          </a:p>
          <a:p>
            <a:pPr marL="533400" indent="-533400">
              <a:lnSpc>
                <a:spcPct val="80000"/>
              </a:lnSpc>
            </a:pPr>
            <a:r>
              <a:rPr lang="et-EE" altLang="en-US" sz="2000" dirty="0"/>
              <a:t>Optimismi kriitika võib jagada kaheetapiliseks:</a:t>
            </a:r>
          </a:p>
          <a:p>
            <a:pPr marL="533400" indent="-533400">
              <a:lnSpc>
                <a:spcPct val="80000"/>
              </a:lnSpc>
              <a:buFont typeface="Wingdings" panose="05000000000000000000" pitchFamily="2" charset="2"/>
              <a:buAutoNum type="arabicPeriod"/>
            </a:pPr>
            <a:r>
              <a:rPr lang="et-EE" altLang="en-US" sz="2000" dirty="0" err="1"/>
              <a:t>Schopenhauer</a:t>
            </a:r>
            <a:r>
              <a:rPr lang="et-EE" altLang="en-US" sz="2000" dirty="0"/>
              <a:t> näitas, et me ei ela parimas võimalikus maailmas; ta koguni kinnitas, et elame halvimas võimalikus maailmas.</a:t>
            </a:r>
          </a:p>
          <a:p>
            <a:pPr marL="533400" indent="-533400">
              <a:lnSpc>
                <a:spcPct val="80000"/>
              </a:lnSpc>
              <a:buFont typeface="Wingdings" panose="05000000000000000000" pitchFamily="2" charset="2"/>
              <a:buAutoNum type="arabicPeriod"/>
            </a:pPr>
            <a:r>
              <a:rPr lang="et-EE" altLang="en-US" sz="2000" dirty="0" err="1"/>
              <a:t>Schopenhauer</a:t>
            </a:r>
            <a:r>
              <a:rPr lang="et-EE" altLang="en-US" sz="2000" dirty="0"/>
              <a:t> väitis, et optimism pole mitte ainult väär, vaid koguni ohtlik maailmavaade, sest see tekitab maailma suhtes liiga positiivseid ootusi, mis lõpevad suure pettumusega.</a:t>
            </a:r>
            <a:endParaRPr lang="en-US" altLang="en-US" sz="2000" dirty="0"/>
          </a:p>
        </p:txBody>
      </p:sp>
      <p:pic>
        <p:nvPicPr>
          <p:cNvPr id="9223" name="Picture 7" descr="attachment"/>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88024" y="1988840"/>
            <a:ext cx="3657600" cy="2755900"/>
          </a:xfrm>
          <a:extLst>
            <a:ext uri="{909E8E84-426E-40DD-AFC4-6F175D3DCCD1}">
              <a14:hiddenFill xmlns:a14="http://schemas.microsoft.com/office/drawing/2010/main">
                <a:solidFill>
                  <a:srgbClr val="FFFFFF"/>
                </a:solidFill>
              </a14:hiddenFill>
            </a:ext>
          </a:extLst>
        </p:spPr>
      </p:pic>
      <p:sp>
        <p:nvSpPr>
          <p:cNvPr id="7" name="Slaidinumbri kohatäide 5"/>
          <p:cNvSpPr>
            <a:spLocks noGrp="1"/>
          </p:cNvSpPr>
          <p:nvPr>
            <p:ph type="sldNum" sz="quarter" idx="11"/>
          </p:nvPr>
        </p:nvSpPr>
        <p:spPr/>
        <p:txBody>
          <a:bodyPr/>
          <a:lstStyle/>
          <a:p>
            <a:fld id="{C8F2F669-F444-4124-841B-602C78BDDF25}" type="slidenum">
              <a:rPr lang="en-US" altLang="en-US"/>
              <a:pPr/>
              <a:t>7</a:t>
            </a:fld>
            <a:endParaRPr lang="en-US" altLang="en-US"/>
          </a:p>
        </p:txBody>
      </p:sp>
      <p:sp>
        <p:nvSpPr>
          <p:cNvPr id="9224" name="Text Box 8"/>
          <p:cNvSpPr txBox="1">
            <a:spLocks noChangeArrowheads="1"/>
          </p:cNvSpPr>
          <p:nvPr/>
        </p:nvSpPr>
        <p:spPr bwMode="auto">
          <a:xfrm>
            <a:off x="4427984" y="5124056"/>
            <a:ext cx="3975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dirty="0"/>
              <a:t>http://attachments.techguy.org/attachment.php?s=&amp;postid=1390301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t-EE" altLang="en-US" sz="4000" dirty="0" smtClean="0"/>
              <a:t>Maailm </a:t>
            </a:r>
            <a:r>
              <a:rPr lang="et-EE" altLang="en-US" sz="4000" dirty="0"/>
              <a:t>on halvim võimalikest</a:t>
            </a:r>
            <a:endParaRPr lang="en-US" altLang="en-US" sz="4000" dirty="0"/>
          </a:p>
        </p:txBody>
      </p:sp>
      <p:sp>
        <p:nvSpPr>
          <p:cNvPr id="10243" name="Rectangle 3"/>
          <p:cNvSpPr>
            <a:spLocks noGrp="1" noChangeArrowheads="1"/>
          </p:cNvSpPr>
          <p:nvPr>
            <p:ph type="body" sz="half" idx="1"/>
          </p:nvPr>
        </p:nvSpPr>
        <p:spPr>
          <a:xfrm>
            <a:off x="457200" y="1981200"/>
            <a:ext cx="7427168" cy="4472136"/>
          </a:xfrm>
        </p:spPr>
        <p:txBody>
          <a:bodyPr/>
          <a:lstStyle/>
          <a:p>
            <a:pPr marL="114300" indent="0">
              <a:lnSpc>
                <a:spcPct val="90000"/>
              </a:lnSpc>
              <a:buNone/>
            </a:pPr>
            <a:r>
              <a:rPr lang="et-EE" altLang="en-US" sz="2400" dirty="0"/>
              <a:t>Erinevalt optimistidest pole S-i jaoks elu mingi kingitus, sest kui meile oleks varem antud näha seda kingitust, siis oleksime </a:t>
            </a:r>
            <a:r>
              <a:rPr lang="et-EE" altLang="en-US" sz="2400" dirty="0" err="1"/>
              <a:t>meelstasti</a:t>
            </a:r>
            <a:r>
              <a:rPr lang="et-EE" altLang="en-US" sz="2400" dirty="0"/>
              <a:t> temast keeldunud. (Ta kasutab näitena saksa valgustaja </a:t>
            </a:r>
            <a:r>
              <a:rPr lang="et-EE" altLang="en-US" sz="2400" dirty="0" err="1"/>
              <a:t>Lessingi</a:t>
            </a:r>
            <a:r>
              <a:rPr lang="et-EE" altLang="en-US" sz="2400" dirty="0"/>
              <a:t> poja mõistust, sest poiss ei tahtnud mitte kunagi maailma sündida, ning lõpuks, kui ämmaemand oli ta jõuga ilmale toonud, lahkus ta siit ilmast kohe.)</a:t>
            </a:r>
            <a:endParaRPr lang="en-US" altLang="en-US" sz="2400" dirty="0"/>
          </a:p>
        </p:txBody>
      </p:sp>
      <p:sp>
        <p:nvSpPr>
          <p:cNvPr id="7" name="Slaidinumbri kohatäide 5"/>
          <p:cNvSpPr>
            <a:spLocks noGrp="1"/>
          </p:cNvSpPr>
          <p:nvPr>
            <p:ph type="sldNum" sz="quarter" idx="11"/>
          </p:nvPr>
        </p:nvSpPr>
        <p:spPr/>
        <p:txBody>
          <a:bodyPr/>
          <a:lstStyle/>
          <a:p>
            <a:fld id="{AF10F619-E287-49C2-87DA-302220BC03B9}"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half" idx="1"/>
          </p:nvPr>
        </p:nvSpPr>
        <p:spPr>
          <a:xfrm>
            <a:off x="457200" y="1557338"/>
            <a:ext cx="6707088" cy="4679950"/>
          </a:xfrm>
        </p:spPr>
        <p:txBody>
          <a:bodyPr/>
          <a:lstStyle/>
          <a:p>
            <a:pPr>
              <a:lnSpc>
                <a:spcPct val="80000"/>
              </a:lnSpc>
            </a:pPr>
            <a:r>
              <a:rPr lang="et-EE" altLang="en-US" sz="2400" dirty="0"/>
              <a:t>Usk, nagu elaksime selleks, et olla õnnelikud, on tegelikult suur eksimus</a:t>
            </a:r>
            <a:r>
              <a:rPr lang="et-EE" altLang="en-US" sz="2400" dirty="0" smtClean="0"/>
              <a:t>.</a:t>
            </a:r>
          </a:p>
          <a:p>
            <a:pPr>
              <a:lnSpc>
                <a:spcPct val="80000"/>
              </a:lnSpc>
            </a:pPr>
            <a:endParaRPr lang="et-EE" altLang="en-US" sz="2400" dirty="0"/>
          </a:p>
          <a:p>
            <a:pPr>
              <a:lnSpc>
                <a:spcPct val="80000"/>
              </a:lnSpc>
            </a:pPr>
            <a:r>
              <a:rPr lang="et-EE" altLang="en-US" sz="2400" dirty="0"/>
              <a:t>Tegelikkuses iga hetk siin maailmas õpetab meile, et maailm pole üldse kohanenud selleks, et meid õnnelikuks teha</a:t>
            </a:r>
            <a:r>
              <a:rPr lang="et-EE" altLang="en-US" sz="2400" dirty="0" smtClean="0"/>
              <a:t>.</a:t>
            </a:r>
          </a:p>
          <a:p>
            <a:pPr>
              <a:lnSpc>
                <a:spcPct val="80000"/>
              </a:lnSpc>
            </a:pPr>
            <a:endParaRPr lang="et-EE" altLang="en-US" sz="2400" dirty="0"/>
          </a:p>
          <a:p>
            <a:pPr>
              <a:lnSpc>
                <a:spcPct val="80000"/>
              </a:lnSpc>
            </a:pPr>
            <a:r>
              <a:rPr lang="et-EE" altLang="en-US" sz="2400" dirty="0"/>
              <a:t>Meie maailm on halvim võimalikest. Võimalikuks ei tule siin pidada mitte fantaasia vilju, vaid reaalselt võimalikke maailmu.</a:t>
            </a:r>
          </a:p>
          <a:p>
            <a:pPr>
              <a:lnSpc>
                <a:spcPct val="80000"/>
              </a:lnSpc>
            </a:pPr>
            <a:endParaRPr lang="en-US" altLang="en-US" sz="2400" dirty="0"/>
          </a:p>
        </p:txBody>
      </p:sp>
      <p:sp>
        <p:nvSpPr>
          <p:cNvPr id="7" name="Slaidinumbri kohatäide 5"/>
          <p:cNvSpPr>
            <a:spLocks noGrp="1"/>
          </p:cNvSpPr>
          <p:nvPr>
            <p:ph type="sldNum" sz="quarter" idx="11"/>
          </p:nvPr>
        </p:nvSpPr>
        <p:spPr/>
        <p:txBody>
          <a:bodyPr/>
          <a:lstStyle/>
          <a:p>
            <a:fld id="{B930736D-799C-4BDE-A954-96C263F2C684}" type="slidenum">
              <a:rPr lang="en-US" altLang="en-US"/>
              <a:pPr/>
              <a:t>9</a:t>
            </a:fld>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ülgnevus">
  <a:themeElements>
    <a:clrScheme name="Külgnevus">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ülgnevus">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793</TotalTime>
  <Words>1050</Words>
  <Application>Microsoft Office PowerPoint</Application>
  <PresentationFormat>Ekraaniseanss (4:3)</PresentationFormat>
  <Paragraphs>86</Paragraphs>
  <Slides>19</Slides>
  <Notes>0</Notes>
  <HiddenSlides>0</HiddenSlides>
  <MMClips>0</MMClips>
  <ScaleCrop>false</ScaleCrop>
  <HeadingPairs>
    <vt:vector size="4" baseType="variant">
      <vt:variant>
        <vt:lpstr>Kujundus</vt:lpstr>
      </vt:variant>
      <vt:variant>
        <vt:i4>1</vt:i4>
      </vt:variant>
      <vt:variant>
        <vt:lpstr>Slaidipealkirjad</vt:lpstr>
      </vt:variant>
      <vt:variant>
        <vt:i4>19</vt:i4>
      </vt:variant>
    </vt:vector>
  </HeadingPairs>
  <TitlesOfParts>
    <vt:vector size="20" baseType="lpstr">
      <vt:lpstr>Külgnevus</vt:lpstr>
      <vt:lpstr>Pessimism  (ld pessimus “halvim”)</vt:lpstr>
      <vt:lpstr>Sissejuhatuseks</vt:lpstr>
      <vt:lpstr>Arthur Schopenhaueri isik</vt:lpstr>
      <vt:lpstr>PowerPointi esitlus</vt:lpstr>
      <vt:lpstr>PowerPointi esitlus</vt:lpstr>
      <vt:lpstr>Optimismi kriitika</vt:lpstr>
      <vt:lpstr>PowerPointi esitlus</vt:lpstr>
      <vt:lpstr>Maailm on halvim võimalikest</vt:lpstr>
      <vt:lpstr>PowerPointi esitlus</vt:lpstr>
      <vt:lpstr>PowerPointi esitlus</vt:lpstr>
      <vt:lpstr>PowerPointi esitlus</vt:lpstr>
      <vt:lpstr>PowerPointi esitlus</vt:lpstr>
      <vt:lpstr>PowerPointi esitlus</vt:lpstr>
      <vt:lpstr>Optimism kui ohtlik maailmavaade</vt:lpstr>
      <vt:lpstr>PowerPointi esitlus</vt:lpstr>
      <vt:lpstr>PowerPointi esitlus</vt:lpstr>
      <vt:lpstr>PowerPointi esitlus</vt:lpstr>
      <vt:lpstr>Kokkuvõtteks</vt:lpstr>
      <vt:lpstr>PowerPointi esitlus</vt:lpstr>
    </vt:vector>
  </TitlesOfParts>
  <Company>Kodu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Pessimism  (ld pessimus “halvim”)</dc:title>
  <dc:creator>Peedu Sula</dc:creator>
  <cp:lastModifiedBy>kasutaja</cp:lastModifiedBy>
  <cp:revision>7</cp:revision>
  <dcterms:created xsi:type="dcterms:W3CDTF">2006-10-03T04:08:00Z</dcterms:created>
  <dcterms:modified xsi:type="dcterms:W3CDTF">2021-01-20T08:08:43Z</dcterms:modified>
</cp:coreProperties>
</file>