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3" r:id="rId10"/>
  </p:sldIdLst>
  <p:sldSz cx="9144000" cy="6858000" type="screen4x3"/>
  <p:notesSz cx="6858000" cy="9313863"/>
  <p:defaultTextStyle>
    <a:defPPr>
      <a:defRPr lang="et-E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EE129D-8FCA-46F1-8BFB-7638FAF55A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354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6138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  <a:p>
            <a:pPr lvl="2"/>
            <a:r>
              <a:rPr lang="et-EE" noProof="0" smtClean="0"/>
              <a:t>Third level</a:t>
            </a:r>
          </a:p>
          <a:p>
            <a:pPr lvl="3"/>
            <a:r>
              <a:rPr lang="et-EE" noProof="0" smtClean="0"/>
              <a:t>Fourth level</a:t>
            </a:r>
          </a:p>
          <a:p>
            <a:pPr lvl="4"/>
            <a:r>
              <a:rPr lang="et-EE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9DEC420-E8EC-4321-945A-084CC8ACD779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83879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stkül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Ümarnurkne ristkül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apealkiri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sp>
        <p:nvSpPr>
          <p:cNvPr id="28" name="Kuupäeva kohatäid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17" name="Jaluse kohatäid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29" name="Slaidinumbri kohatä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4B22B9C-167A-4B4F-8D5A-A778D452FDC7}" type="slidenum">
              <a:rPr lang="et-EE" altLang="en-US" smtClean="0"/>
              <a:pPr/>
              <a:t>‹#›</a:t>
            </a:fld>
            <a:endParaRPr lang="et-EE" altLang="en-US"/>
          </a:p>
        </p:txBody>
      </p:sp>
      <p:sp>
        <p:nvSpPr>
          <p:cNvPr id="7" name="Ristkül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istkül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istkül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ealkiri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3011-1FEB-4800-969A-BE4ACD317C22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E316-9578-45C3-B74D-09E06F1FCAFC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2C91-2935-425A-A258-D38E279C198F}" type="slidenum">
              <a:rPr lang="et-EE" altLang="en-US" smtClean="0"/>
              <a:pPr/>
              <a:t>‹#›</a:t>
            </a:fld>
            <a:endParaRPr lang="et-EE" altLang="en-US"/>
          </a:p>
        </p:txBody>
      </p:sp>
      <p:sp>
        <p:nvSpPr>
          <p:cNvPr id="8" name="Sisu kohatäid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stkül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Ümarnurkne ristkül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7" name="Ristkül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istkül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istkül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1A04FE-DA4E-49B9-957C-7F4274567801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FC1E-5DC0-40B0-BBE6-616B418250DD}" type="slidenum">
              <a:rPr lang="et-EE" altLang="en-US" smtClean="0"/>
              <a:pPr/>
              <a:t>‹#›</a:t>
            </a:fld>
            <a:endParaRPr lang="et-EE" altLang="en-US"/>
          </a:p>
        </p:txBody>
      </p:sp>
      <p:sp>
        <p:nvSpPr>
          <p:cNvPr id="9" name="Sisu kohatäid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7BFB-2F7F-4743-9962-2EECC05D1945}" type="slidenum">
              <a:rPr lang="et-EE" altLang="en-US" smtClean="0"/>
              <a:pPr/>
              <a:t>‹#›</a:t>
            </a:fld>
            <a:endParaRPr lang="et-EE" altLang="en-US"/>
          </a:p>
        </p:txBody>
      </p:sp>
      <p:sp>
        <p:nvSpPr>
          <p:cNvPr id="11" name="Sisu kohatäid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3" name="Sisu kohatäid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05DE-47E6-4800-8CE8-0232F47B835E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E334-9C05-486F-ADCB-25AE291A2C06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stkül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Ümarnurkne ristkül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54A0-BA57-423A-93F7-C91D57EC3B34}" type="slidenum">
              <a:rPr lang="et-EE" altLang="en-US" smtClean="0"/>
              <a:pPr/>
              <a:t>‹#›</a:t>
            </a:fld>
            <a:endParaRPr lang="et-EE" altLang="en-US"/>
          </a:p>
        </p:txBody>
      </p:sp>
      <p:sp>
        <p:nvSpPr>
          <p:cNvPr id="11" name="Sisu kohatäid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8AACC-2545-4B76-A9C4-5D5168F3D3CA}" type="slidenum">
              <a:rPr lang="et-EE" altLang="en-US" smtClean="0"/>
              <a:pPr/>
              <a:t>‹#›</a:t>
            </a:fld>
            <a:endParaRPr lang="et-EE" altLang="en-US"/>
          </a:p>
        </p:txBody>
      </p:sp>
      <p:sp>
        <p:nvSpPr>
          <p:cNvPr id="11" name="Ristkül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istkül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stkül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Ümarnurkne ristkül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ealkirja kohatäid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13" name="Teksti kohatäid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4" name="Kuupäeva kohatäid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3" name="Slaidinumbri kohatä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FC820C0-9127-434A-9DC2-78739BE44AEC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altLang="en-US" dirty="0" smtClean="0"/>
              <a:t>Positivism</a:t>
            </a:r>
            <a:endParaRPr lang="et-EE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dirty="0" smtClean="0"/>
              <a:t>Sissejuhatus</a:t>
            </a:r>
            <a:endParaRPr lang="et-EE" altLang="en-US" dirty="0" smtClean="0"/>
          </a:p>
        </p:txBody>
      </p:sp>
      <p:sp>
        <p:nvSpPr>
          <p:cNvPr id="6146" name="Slaidinumbri kohatä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A16D03-5A02-480E-98B8-599D6BA4067E}" type="slidenum">
              <a:rPr lang="et-EE" altLang="en-US" sz="120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t-EE" altLang="en-US" sz="1200">
              <a:latin typeface="Arial Black" pitchFamily="34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916832"/>
            <a:ext cx="8060432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t-EE" altLang="en-US" sz="2800" dirty="0" smtClean="0"/>
              <a:t>Positivism (</a:t>
            </a:r>
            <a:r>
              <a:rPr lang="et-EE" altLang="en-US" sz="2800" dirty="0" err="1" smtClean="0"/>
              <a:t>ld</a:t>
            </a:r>
            <a:r>
              <a:rPr lang="et-EE" altLang="en-US" sz="2800" dirty="0" smtClean="0"/>
              <a:t> </a:t>
            </a:r>
            <a:r>
              <a:rPr lang="et-EE" altLang="en-US" sz="2800" dirty="0" err="1" smtClean="0"/>
              <a:t>positivus</a:t>
            </a:r>
            <a:r>
              <a:rPr lang="et-EE" altLang="en-US" sz="2800" dirty="0" smtClean="0"/>
              <a:t>, “tegelikult antud”, “tõeline”, “tegelikkusel põhinev”) on suundumus, mis tekkis 1830. aastail Prantsusmaal ning levis hiljem Inglismaale ja teistesse Euroopa maadesse.</a:t>
            </a:r>
          </a:p>
          <a:p>
            <a:pPr eaLnBrk="1" hangingPunct="1">
              <a:lnSpc>
                <a:spcPct val="80000"/>
              </a:lnSpc>
            </a:pPr>
            <a:r>
              <a:rPr lang="et-EE" altLang="en-US" sz="2800" dirty="0" smtClean="0"/>
              <a:t>P-i rajas prantsuse filosoof </a:t>
            </a:r>
            <a:r>
              <a:rPr lang="et-EE" altLang="en-US" sz="2800" b="1" dirty="0" err="1" smtClean="0"/>
              <a:t>Auguste</a:t>
            </a:r>
            <a:r>
              <a:rPr lang="et-EE" altLang="en-US" sz="2800" b="1" dirty="0" smtClean="0"/>
              <a:t> </a:t>
            </a:r>
            <a:r>
              <a:rPr lang="et-EE" altLang="en-US" sz="2800" b="1" dirty="0" err="1" smtClean="0"/>
              <a:t>Comte</a:t>
            </a:r>
            <a:r>
              <a:rPr lang="et-EE" altLang="en-US" sz="2800" dirty="0" smtClean="0"/>
              <a:t> (1798-1857).</a:t>
            </a:r>
          </a:p>
          <a:p>
            <a:pPr eaLnBrk="1" hangingPunct="1">
              <a:lnSpc>
                <a:spcPct val="80000"/>
              </a:lnSpc>
            </a:pPr>
            <a:r>
              <a:rPr lang="et-EE" altLang="en-US" sz="2800" dirty="0" smtClean="0"/>
              <a:t>Inglismaale tõid sellele vaatele kuulsust John Stuart </a:t>
            </a:r>
            <a:r>
              <a:rPr lang="et-EE" altLang="en-US" sz="2800" dirty="0" err="1" smtClean="0"/>
              <a:t>Mill</a:t>
            </a:r>
            <a:r>
              <a:rPr lang="et-EE" altLang="en-US" sz="2800" dirty="0" smtClean="0"/>
              <a:t> (1806-1873) ja Herbert </a:t>
            </a:r>
            <a:r>
              <a:rPr lang="et-EE" altLang="en-US" sz="2800" dirty="0" err="1" smtClean="0"/>
              <a:t>Spencer</a:t>
            </a:r>
            <a:r>
              <a:rPr lang="et-EE" altLang="en-US" sz="2800" dirty="0" smtClean="0"/>
              <a:t> (1820-1903).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dirty="0" smtClean="0"/>
              <a:t>Murrang </a:t>
            </a:r>
            <a:r>
              <a:rPr lang="et-EE" altLang="en-US" dirty="0" smtClean="0"/>
              <a:t>filosoofias</a:t>
            </a:r>
          </a:p>
        </p:txBody>
      </p:sp>
      <p:sp>
        <p:nvSpPr>
          <p:cNvPr id="7170" name="Slaidinumbri kohatä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CCE565-52A5-474A-96C6-A16B0460084C}" type="slidenum">
              <a:rPr lang="et-EE" altLang="en-US" sz="120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t-EE" altLang="en-US" sz="1200">
              <a:latin typeface="Arial Black" pitchFamily="34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916832"/>
            <a:ext cx="7772400" cy="4572000"/>
          </a:xfrm>
        </p:spPr>
        <p:txBody>
          <a:bodyPr/>
          <a:lstStyle/>
          <a:p>
            <a:pPr eaLnBrk="1" hangingPunct="1"/>
            <a:r>
              <a:rPr lang="et-EE" altLang="en-US" dirty="0" smtClean="0"/>
              <a:t>Positivistid kuulutasid suurt murrangut filosoofias – endine filosoofia, mille tuum oli metafüüsika ehk olemisõpetus oli nende arvates oma aja ära elanud.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7772400" cy="1143000"/>
          </a:xfrm>
        </p:spPr>
        <p:txBody>
          <a:bodyPr/>
          <a:lstStyle/>
          <a:p>
            <a:pPr eaLnBrk="1" hangingPunct="1"/>
            <a:r>
              <a:rPr lang="et-EE" altLang="en-US" dirty="0" smtClean="0"/>
              <a:t>Meeldetuletuseks</a:t>
            </a:r>
            <a:endParaRPr lang="et-EE" altLang="en-US" dirty="0" smtClean="0"/>
          </a:p>
        </p:txBody>
      </p:sp>
      <p:sp>
        <p:nvSpPr>
          <p:cNvPr id="8194" name="Slaidinumbri kohatä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EE63BE-C01F-4B7F-9D98-C7DCFE4156BB}" type="slidenum">
              <a:rPr lang="et-EE" altLang="en-US" sz="120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t-EE" altLang="en-US" sz="1200">
              <a:latin typeface="Arial Black" pitchFamily="34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484784"/>
            <a:ext cx="7772400" cy="4932040"/>
          </a:xfrm>
        </p:spPr>
        <p:txBody>
          <a:bodyPr/>
          <a:lstStyle/>
          <a:p>
            <a:pPr eaLnBrk="1" hangingPunct="1"/>
            <a:r>
              <a:rPr lang="et-EE" altLang="en-US" dirty="0" smtClean="0"/>
              <a:t>Antiikajal tähendas sõna </a:t>
            </a:r>
            <a:r>
              <a:rPr lang="et-EE" altLang="en-US" i="1" dirty="0" smtClean="0"/>
              <a:t>filosoofia </a:t>
            </a:r>
            <a:r>
              <a:rPr lang="et-EE" altLang="en-US" dirty="0" smtClean="0"/>
              <a:t>eelkõige maailma teoreetilist uurimist ning siis polnud filosoofia kõrval teadusi, mis uurinuksid maailma oma meetoditega.</a:t>
            </a:r>
            <a:endParaRPr lang="et-EE" altLang="en-US" i="1" dirty="0" smtClean="0"/>
          </a:p>
          <a:p>
            <a:pPr eaLnBrk="1" hangingPunct="1"/>
            <a:r>
              <a:rPr lang="et-EE" altLang="en-US" dirty="0" smtClean="0"/>
              <a:t>Teadused tänapäevases tähenduses tekkisid 17. sajandil ning see pani mõtlema filosoofia rolli üle tunnetuses</a:t>
            </a:r>
            <a:r>
              <a:rPr lang="et-EE" altLang="en-US" dirty="0" smtClean="0"/>
              <a:t>.</a:t>
            </a:r>
            <a:endParaRPr lang="et-EE" altLang="en-US" dirty="0"/>
          </a:p>
          <a:p>
            <a:r>
              <a:rPr lang="et-EE" altLang="en-US" sz="2400" dirty="0"/>
              <a:t>Teadused võtsid üksteise järel filosoofialt üle kunagisi uurimisvaldkondi.</a:t>
            </a:r>
          </a:p>
          <a:p>
            <a:r>
              <a:rPr lang="et-EE" altLang="en-US" sz="2400" dirty="0"/>
              <a:t>Filosoofia oli nagu Muinas-Britannia kuningas </a:t>
            </a:r>
            <a:r>
              <a:rPr lang="et-EE" altLang="en-US" sz="2400" dirty="0" err="1"/>
              <a:t>Lear</a:t>
            </a:r>
            <a:r>
              <a:rPr lang="et-EE" altLang="en-US" sz="2400" dirty="0"/>
              <a:t>, kes jagas kogu oma varanduse lastele, misjärel ta ise kerjusena tänavale heideti.</a:t>
            </a:r>
          </a:p>
          <a:p>
            <a:pPr marL="0" indent="0" eaLnBrk="1" hangingPunct="1">
              <a:buNone/>
            </a:pPr>
            <a:endParaRPr lang="et-EE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dirty="0" smtClean="0"/>
              <a:t>Uus </a:t>
            </a:r>
            <a:r>
              <a:rPr lang="et-EE" altLang="en-US" dirty="0" smtClean="0"/>
              <a:t>filosoofia</a:t>
            </a:r>
          </a:p>
        </p:txBody>
      </p:sp>
      <p:sp>
        <p:nvSpPr>
          <p:cNvPr id="10242" name="Slaidinumbri kohatä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68EE55-72A5-471B-9812-108B844F1F93}" type="slidenum">
              <a:rPr lang="et-EE" altLang="en-US" sz="120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t-EE" altLang="en-US" sz="1200">
              <a:latin typeface="Arial Black" pitchFamily="34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772816"/>
            <a:ext cx="7772400" cy="4572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t-EE" altLang="et-EE" sz="2400" dirty="0"/>
              <a:t>Positivistid: 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et-EE" altLang="et-EE" sz="2400" dirty="0"/>
              <a:t>maailma tuleb </a:t>
            </a:r>
            <a:r>
              <a:rPr lang="et-EE" altLang="et-EE" sz="2400" b="1" dirty="0"/>
              <a:t>empiiriliselt tunnetada</a:t>
            </a:r>
            <a:r>
              <a:rPr lang="et-EE" altLang="et-EE" sz="2400" dirty="0"/>
              <a:t> (</a:t>
            </a:r>
            <a:r>
              <a:rPr lang="et-EE" altLang="et-EE" sz="2400" b="1" dirty="0" smtClean="0"/>
              <a:t>vaatlus, </a:t>
            </a:r>
            <a:r>
              <a:rPr lang="et-EE" altLang="et-EE" sz="2400" b="1" dirty="0"/>
              <a:t>eksperiment </a:t>
            </a:r>
            <a:r>
              <a:rPr lang="et-EE" altLang="et-EE" sz="2400" dirty="0"/>
              <a:t>jne);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et-EE" altLang="et-EE" sz="2400" dirty="0"/>
              <a:t> tuleb koguda “positiivseid” </a:t>
            </a:r>
            <a:r>
              <a:rPr lang="et-EE" altLang="et-EE" sz="2400" dirty="0" smtClean="0"/>
              <a:t>fakte, st </a:t>
            </a:r>
            <a:r>
              <a:rPr lang="et-EE" altLang="et-EE" sz="2400" b="1" dirty="0" smtClean="0"/>
              <a:t>tegelikkusel põhinevaid </a:t>
            </a:r>
            <a:r>
              <a:rPr lang="et-EE" altLang="et-EE" sz="2400" dirty="0" smtClean="0"/>
              <a:t>(teaduse ülesanne);</a:t>
            </a:r>
            <a:endParaRPr lang="et-EE" altLang="et-EE" sz="2400" dirty="0"/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et-EE" altLang="et-EE" sz="2400" dirty="0" smtClean="0"/>
              <a:t>(uus) filosoofia </a:t>
            </a:r>
            <a:r>
              <a:rPr lang="et-EE" altLang="et-EE" sz="2400" dirty="0"/>
              <a:t>peab uurima seda protsessi, st vaatlema seda, KUIDAS positiivseid fakte kogutakse</a:t>
            </a:r>
          </a:p>
          <a:p>
            <a:pPr eaLnBrk="1" hangingPunct="1"/>
            <a:endParaRPr lang="et-EE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aidinumbri kohatä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67FB9E-676B-48A6-AE50-03C8D2322BD5}" type="slidenum">
              <a:rPr lang="et-EE" altLang="en-US" sz="120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t-EE" altLang="en-US" sz="1200">
              <a:latin typeface="Arial Black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t-EE" altLang="en-US" sz="2800" dirty="0" smtClean="0"/>
              <a:t>Positivistid leidsid, et uus filosoofia peaks olema teaduste teener ja tema ülesanded peaksid olema järgmised: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n-US" sz="2800" dirty="0" smtClean="0"/>
              <a:t>uurida teaduste omavahelisi seoseid;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n-US" sz="2800" dirty="0" smtClean="0"/>
              <a:t>koordineerida teadusuurimusi;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n-US" sz="2800" dirty="0" smtClean="0"/>
              <a:t>tegelda teaduse metodoloogiaga (so õpetus meetodist, meetodi filosoofiline uurimine ja põhjendamine);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n-US" sz="2800" dirty="0" smtClean="0"/>
              <a:t>uurida inimmõistuse seaduspärasusi vms.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t-EE" altLang="en-US" sz="2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t-EE" alt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/>
              <a:t>Auguste Comte arusaamad</a:t>
            </a:r>
          </a:p>
        </p:txBody>
      </p:sp>
      <p:sp>
        <p:nvSpPr>
          <p:cNvPr id="12290" name="Slaidinumbri kohatä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0D64F2-2F91-46DF-BD05-5BDADDDB311F}" type="slidenum">
              <a:rPr lang="et-EE" altLang="en-US" sz="120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t-EE" altLang="en-US" sz="1200">
              <a:latin typeface="Arial Black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628800"/>
            <a:ext cx="7772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t-EE" altLang="en-US" sz="2800" dirty="0" smtClean="0"/>
              <a:t>Tema jaoks positiivse tunnetuse allikaks on </a:t>
            </a:r>
            <a:r>
              <a:rPr lang="et-EE" altLang="en-US" sz="2800" b="1" dirty="0" smtClean="0"/>
              <a:t>meeleliselt tajutav, vaatluse teel saadud faktid</a:t>
            </a:r>
            <a:r>
              <a:rPr lang="et-EE" altLang="en-US" sz="28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t-EE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t-EE" altLang="en-US" sz="2800" dirty="0" smtClean="0"/>
              <a:t>Tema töö eesmärgiks oli </a:t>
            </a:r>
            <a:r>
              <a:rPr lang="et-EE" altLang="en-US" sz="2800" b="1" dirty="0" smtClean="0"/>
              <a:t>ehitada üles sotsioloogia kui positiivne teadus</a:t>
            </a:r>
            <a:r>
              <a:rPr lang="et-EE" altLang="en-US" sz="28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t-EE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t-EE" altLang="en-US" sz="2800" dirty="0" smtClean="0"/>
              <a:t>Positiivse filosoofia ülesandeks on aga hinnata teaduseid selle järgi, kui vabad nad on metafüüsilistest eeldustest ja mil määral keskenduvad </a:t>
            </a:r>
            <a:r>
              <a:rPr lang="et-EE" altLang="en-US" sz="2800" b="1" dirty="0" err="1" smtClean="0"/>
              <a:t>empiirikale</a:t>
            </a:r>
            <a:r>
              <a:rPr lang="et-EE" altLang="en-US" sz="2800" dirty="0" smtClean="0"/>
              <a:t> (tegelikkusele, reaalselt erinevate meetoditega tajutavale).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aidinumbri kohatä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C18CD9-5F4A-43B4-B84A-4A0D7351F091}" type="slidenum">
              <a:rPr lang="et-EE" altLang="en-US" sz="120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t-EE" altLang="en-US" sz="1200">
              <a:latin typeface="Arial Black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t-EE" altLang="en-US" sz="4000" dirty="0" smtClean="0"/>
              <a:t>Inimese vaimne areng </a:t>
            </a:r>
            <a:r>
              <a:rPr lang="et-EE" altLang="en-US" sz="4000" dirty="0" err="1" smtClean="0"/>
              <a:t>Auguste</a:t>
            </a:r>
            <a:r>
              <a:rPr lang="et-EE" altLang="en-US" sz="4000" dirty="0" smtClean="0"/>
              <a:t> </a:t>
            </a:r>
            <a:r>
              <a:rPr lang="et-EE" altLang="en-US" sz="4000" dirty="0" err="1" smtClean="0"/>
              <a:t>Comte</a:t>
            </a:r>
            <a:r>
              <a:rPr lang="et-EE" altLang="en-US" sz="4000" dirty="0" smtClean="0"/>
              <a:t> järgi</a:t>
            </a:r>
          </a:p>
        </p:txBody>
      </p:sp>
      <p:sp>
        <p:nvSpPr>
          <p:cNvPr id="13316" name="Line 3"/>
          <p:cNvSpPr>
            <a:spLocks noChangeShapeType="1"/>
          </p:cNvSpPr>
          <p:nvPr/>
        </p:nvSpPr>
        <p:spPr bwMode="auto">
          <a:xfrm>
            <a:off x="0" y="5516563"/>
            <a:ext cx="2195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flipV="1">
            <a:off x="2195513" y="37893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2195513" y="3789363"/>
            <a:ext cx="302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 flipV="1">
            <a:off x="5219700" y="2349500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5219700" y="2349500"/>
            <a:ext cx="3529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323850" y="1628775"/>
            <a:ext cx="4967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n-US" sz="2000" i="1">
                <a:cs typeface="Arial" charset="0"/>
              </a:rPr>
              <a:t>Ta küll tõdes, et palju oleneb keskkonnast,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n-US" sz="2000" i="1">
                <a:cs typeface="Arial" charset="0"/>
              </a:rPr>
              <a:t>kuid alljärgnev on paratamtu.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87313" y="4719638"/>
            <a:ext cx="2101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n-US" sz="2000" b="1">
                <a:solidFill>
                  <a:srgbClr val="FF0000"/>
                </a:solidFill>
                <a:cs typeface="Arial" charset="0"/>
              </a:rPr>
              <a:t>TEOLOOGILINE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n-US" sz="2000" b="1">
                <a:solidFill>
                  <a:srgbClr val="FF0000"/>
                </a:solidFill>
                <a:cs typeface="Arial" charset="0"/>
              </a:rPr>
              <a:t>STAADIUM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319338" y="3135313"/>
            <a:ext cx="22479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n-US" sz="2000" b="1">
                <a:solidFill>
                  <a:srgbClr val="FF0000"/>
                </a:solidFill>
                <a:cs typeface="Arial" charset="0"/>
              </a:rPr>
              <a:t>METAFÜÜSILINE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n-US" sz="2000" b="1">
                <a:solidFill>
                  <a:srgbClr val="FF0000"/>
                </a:solidFill>
                <a:cs typeface="Arial" charset="0"/>
              </a:rPr>
              <a:t>STAADIUM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n-US" sz="2000" b="1">
              <a:cs typeface="Arial" charset="0"/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508625" y="1603375"/>
            <a:ext cx="37449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n-US" sz="2000" b="1">
                <a:solidFill>
                  <a:srgbClr val="FF0000"/>
                </a:solidFill>
                <a:cs typeface="Arial" charset="0"/>
              </a:rPr>
              <a:t>POSITIIVNE EHK TEADUSLIK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n-US" sz="2000" b="1">
                <a:solidFill>
                  <a:srgbClr val="FF0000"/>
                </a:solidFill>
                <a:cs typeface="Arial" charset="0"/>
              </a:rPr>
              <a:t>STAADIUM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n-US" sz="2000" b="1">
              <a:cs typeface="Arial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0" y="5516563"/>
            <a:ext cx="43624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n-US" sz="1800" b="1">
                <a:cs typeface="Arial" charset="0"/>
              </a:rPr>
              <a:t>- Nähtustel on jumalik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n-US" sz="1800" b="1">
                <a:cs typeface="Arial" charset="0"/>
              </a:rPr>
              <a:t>toime.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t-EE" altLang="en-US" sz="1800" b="1">
                <a:cs typeface="Arial" charset="0"/>
              </a:rPr>
              <a:t> Kui seletustele ei leita põhjuseid, siis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n-US" sz="1800" b="1">
                <a:cs typeface="Arial" charset="0"/>
              </a:rPr>
              <a:t>seostatakse neid millegi müstilisega.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n-US" sz="1800" b="1">
              <a:cs typeface="Arial" charset="0"/>
            </a:endParaRP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195513" y="4005263"/>
            <a:ext cx="4076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n-US" sz="2000" b="1">
                <a:cs typeface="Arial" charset="0"/>
              </a:rPr>
              <a:t>Üleloomuliku jõu asemel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n-US" sz="2000" b="1">
                <a:cs typeface="Arial" charset="0"/>
              </a:rPr>
              <a:t>juhindub inimene abstraktsetest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n-US" sz="2000" b="1">
                <a:cs typeface="Arial" charset="0"/>
              </a:rPr>
              <a:t>põhjustest ja ideedest.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343525" y="2414588"/>
            <a:ext cx="38068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t-EE" altLang="en-US" sz="2000" b="1" i="1" dirty="0">
                <a:cs typeface="Arial" charset="0"/>
              </a:rPr>
              <a:t> Olulisel kohal on </a:t>
            </a:r>
            <a:r>
              <a:rPr lang="et-EE" altLang="en-US" sz="2000" b="1" i="1" u="sng" dirty="0">
                <a:cs typeface="Arial" charset="0"/>
              </a:rPr>
              <a:t>loogik</a:t>
            </a:r>
            <a:r>
              <a:rPr lang="et-EE" altLang="en-US" sz="2000" b="1" i="1" dirty="0">
                <a:cs typeface="Arial" charset="0"/>
              </a:rPr>
              <a:t>a ja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n-US" sz="2000" b="1" i="1" dirty="0">
                <a:cs typeface="Arial" charset="0"/>
              </a:rPr>
              <a:t>maailma</a:t>
            </a:r>
            <a:r>
              <a:rPr lang="et-EE" altLang="en-US" sz="2000" b="1" i="1" u="sng" dirty="0">
                <a:cs typeface="Arial" charset="0"/>
              </a:rPr>
              <a:t> empiiriline</a:t>
            </a:r>
            <a:r>
              <a:rPr lang="et-EE" altLang="en-US" sz="2000" b="1" i="1" dirty="0">
                <a:cs typeface="Arial" charset="0"/>
              </a:rPr>
              <a:t> uurimine.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t-EE" altLang="en-US" sz="2000" b="1" i="1" dirty="0">
                <a:cs typeface="Arial" charset="0"/>
              </a:rPr>
              <a:t>Vaatluse ja eksperimendi abil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n-US" sz="2000" b="1" i="1" dirty="0">
                <a:cs typeface="Arial" charset="0"/>
              </a:rPr>
              <a:t>saab kindlaks teha reaalsuse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n-US" sz="2000" b="1" i="1" dirty="0">
                <a:cs typeface="Arial" charset="0"/>
              </a:rPr>
              <a:t>tegelikud seaduspärasused.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et-EE" altLang="en-US" sz="2000" b="1" i="1" dirty="0">
              <a:solidFill>
                <a:schemeClr val="tx2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  <p:bldP spid="29706" grpId="0"/>
      <p:bldP spid="29707" grpId="0"/>
      <p:bldP spid="29708" grpId="0"/>
      <p:bldP spid="29709" grpId="0"/>
      <p:bldP spid="297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/>
              <a:t>Kasutatud infoallikad</a:t>
            </a:r>
            <a:endParaRPr lang="en-US" altLang="en-US" smtClean="0"/>
          </a:p>
        </p:txBody>
      </p:sp>
      <p:sp>
        <p:nvSpPr>
          <p:cNvPr id="14338" name="Slaidinumbri kohatä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776050-AC23-4050-BF39-A1ECA05F130E}" type="slidenum">
              <a:rPr lang="et-EE" altLang="en-US" sz="120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t-EE" altLang="en-US" sz="1200">
              <a:latin typeface="Arial Black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584" y="1772816"/>
            <a:ext cx="7772400" cy="4572000"/>
          </a:xfrm>
        </p:spPr>
        <p:txBody>
          <a:bodyPr/>
          <a:lstStyle/>
          <a:p>
            <a:pPr eaLnBrk="1" hangingPunct="1"/>
            <a:r>
              <a:rPr lang="et-EE" altLang="en-US" dirty="0" err="1" smtClean="0"/>
              <a:t>Meos</a:t>
            </a:r>
            <a:r>
              <a:rPr lang="et-EE" altLang="en-US" dirty="0" smtClean="0"/>
              <a:t>, Indrek. </a:t>
            </a:r>
            <a:r>
              <a:rPr lang="et-EE" altLang="en-US" i="1" dirty="0" smtClean="0"/>
              <a:t>Filosoofia sõnaraamat</a:t>
            </a:r>
            <a:r>
              <a:rPr lang="et-EE" altLang="en-US" dirty="0" smtClean="0"/>
              <a:t>. Tallinn, Koolibri 2002</a:t>
            </a:r>
          </a:p>
          <a:p>
            <a:pPr eaLnBrk="1" hangingPunct="1"/>
            <a:r>
              <a:rPr lang="et-EE" altLang="en-US" dirty="0" smtClean="0"/>
              <a:t>I. </a:t>
            </a:r>
            <a:r>
              <a:rPr lang="et-EE" altLang="en-US" dirty="0" err="1" smtClean="0"/>
              <a:t>Meos</a:t>
            </a:r>
            <a:r>
              <a:rPr lang="et-EE" altLang="en-US" dirty="0" smtClean="0"/>
              <a:t>. </a:t>
            </a:r>
            <a:r>
              <a:rPr lang="et-EE" altLang="en-US" i="1" dirty="0" smtClean="0"/>
              <a:t>Kaasaja filosoofia</a:t>
            </a:r>
            <a:r>
              <a:rPr lang="et-EE" altLang="en-US" dirty="0" smtClean="0"/>
              <a:t>. Tallinn, Koolibri 2000</a:t>
            </a:r>
          </a:p>
          <a:p>
            <a:pPr eaLnBrk="1" hangingPunct="1"/>
            <a:r>
              <a:rPr lang="et-EE" altLang="en-US" i="1" dirty="0" smtClean="0"/>
              <a:t>Filosoofia ajalugu antiigist tänapäevani</a:t>
            </a:r>
            <a:r>
              <a:rPr lang="et-EE" altLang="en-US" dirty="0" smtClean="0"/>
              <a:t>. Koolibri 2007.</a:t>
            </a:r>
            <a:endParaRPr lang="en-US" alt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htne">
  <a:themeElements>
    <a:clrScheme name="Lihtn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ihtne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htne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arkvarakomplekti Office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</TotalTime>
  <Words>420</Words>
  <Application>Microsoft Office PowerPoint</Application>
  <PresentationFormat>Ekraaniseanss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4" baseType="lpstr">
      <vt:lpstr>Arial</vt:lpstr>
      <vt:lpstr>Wingdings</vt:lpstr>
      <vt:lpstr>Arial Black</vt:lpstr>
      <vt:lpstr>Times New Roman</vt:lpstr>
      <vt:lpstr>Lihtne</vt:lpstr>
      <vt:lpstr>Positivism</vt:lpstr>
      <vt:lpstr>Sissejuhatus</vt:lpstr>
      <vt:lpstr>Murrang filosoofias</vt:lpstr>
      <vt:lpstr>Meeldetuletuseks</vt:lpstr>
      <vt:lpstr>Uus filosoofia</vt:lpstr>
      <vt:lpstr>PowerPointi esitlus</vt:lpstr>
      <vt:lpstr>Auguste Comte arusaamad</vt:lpstr>
      <vt:lpstr>Inimese vaimne areng Auguste Comte järgi</vt:lpstr>
      <vt:lpstr>Kasutatud infoallikad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Positivism</dc:title>
  <dc:creator>peedus</dc:creator>
  <cp:lastModifiedBy>kasutaja</cp:lastModifiedBy>
  <cp:revision>11</cp:revision>
  <dcterms:created xsi:type="dcterms:W3CDTF">2006-10-23T07:40:41Z</dcterms:created>
  <dcterms:modified xsi:type="dcterms:W3CDTF">2021-01-20T08:26:00Z</dcterms:modified>
</cp:coreProperties>
</file>