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88" r:id="rId3"/>
    <p:sldId id="294" r:id="rId4"/>
    <p:sldId id="296" r:id="rId5"/>
    <p:sldId id="270" r:id="rId6"/>
    <p:sldId id="275" r:id="rId7"/>
    <p:sldId id="276" r:id="rId8"/>
    <p:sldId id="277" r:id="rId9"/>
    <p:sldId id="298" r:id="rId10"/>
    <p:sldId id="297" r:id="rId11"/>
    <p:sldId id="300" r:id="rId12"/>
    <p:sldId id="299" r:id="rId13"/>
  </p:sldIdLst>
  <p:sldSz cx="9144000" cy="6858000" type="screen4x3"/>
  <p:notesSz cx="6858000" cy="9144000"/>
  <p:defaultTextStyle>
    <a:defPPr>
      <a:defRPr lang="et-E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CCFFCC"/>
    <a:srgbClr val="FFFF99"/>
    <a:srgbClr val="DDDDDD"/>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143000" y="1122363"/>
            <a:ext cx="6858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laadi muutmiseks</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8A0487DD-5596-4B8B-BB01-79B87479E869}" type="slidenum">
              <a:rPr lang="et-EE"/>
              <a:pPr>
                <a:defRPr/>
              </a:pPr>
              <a:t>‹#›</a:t>
            </a:fld>
            <a:endParaRPr lang="et-EE"/>
          </a:p>
        </p:txBody>
      </p:sp>
    </p:spTree>
    <p:extLst>
      <p:ext uri="{BB962C8B-B14F-4D97-AF65-F5344CB8AC3E}">
        <p14:creationId xmlns:p14="http://schemas.microsoft.com/office/powerpoint/2010/main" val="2950011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1554DF45-8D7A-4EE3-AD3E-89F1538ACFED}" type="slidenum">
              <a:rPr lang="et-EE"/>
              <a:pPr>
                <a:defRPr/>
              </a:pPr>
              <a:t>‹#›</a:t>
            </a:fld>
            <a:endParaRPr lang="et-EE"/>
          </a:p>
        </p:txBody>
      </p:sp>
    </p:spTree>
    <p:extLst>
      <p:ext uri="{BB962C8B-B14F-4D97-AF65-F5344CB8AC3E}">
        <p14:creationId xmlns:p14="http://schemas.microsoft.com/office/powerpoint/2010/main" val="349729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0962A63E-EC82-44B3-8A7F-A93EE5B13B10}" type="slidenum">
              <a:rPr lang="et-EE"/>
              <a:pPr>
                <a:defRPr/>
              </a:pPr>
              <a:t>‹#›</a:t>
            </a:fld>
            <a:endParaRPr lang="et-EE"/>
          </a:p>
        </p:txBody>
      </p:sp>
    </p:spTree>
    <p:extLst>
      <p:ext uri="{BB962C8B-B14F-4D97-AF65-F5344CB8AC3E}">
        <p14:creationId xmlns:p14="http://schemas.microsoft.com/office/powerpoint/2010/main" val="258978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Pealkiri, lõikepilt ja tekst">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smtClean="0"/>
              <a:t>Muutke pealkirja laadi</a:t>
            </a:r>
            <a:endParaRPr lang="et-EE"/>
          </a:p>
        </p:txBody>
      </p:sp>
      <p:sp>
        <p:nvSpPr>
          <p:cNvPr id="3" name="Veebipildi kohatäide 2"/>
          <p:cNvSpPr>
            <a:spLocks noGrp="1"/>
          </p:cNvSpPr>
          <p:nvPr>
            <p:ph type="clipArt" sz="half" idx="1"/>
          </p:nvPr>
        </p:nvSpPr>
        <p:spPr>
          <a:xfrm>
            <a:off x="457200" y="1600200"/>
            <a:ext cx="4038600" cy="4525963"/>
          </a:xfrm>
        </p:spPr>
        <p:txBody>
          <a:bodyPr/>
          <a:lstStyle/>
          <a:p>
            <a:pPr lvl="0"/>
            <a:endParaRPr lang="et-EE" noProof="0" smtClean="0"/>
          </a:p>
        </p:txBody>
      </p:sp>
      <p:sp>
        <p:nvSpPr>
          <p:cNvPr id="4" name="Teksti kohatäide 3"/>
          <p:cNvSpPr>
            <a:spLocks noGrp="1"/>
          </p:cNvSpPr>
          <p:nvPr>
            <p:ph type="body" sz="half" idx="2"/>
          </p:nvPr>
        </p:nvSpPr>
        <p:spPr>
          <a:xfrm>
            <a:off x="4648200" y="1600200"/>
            <a:ext cx="4038600" cy="4525963"/>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B34016CD-833D-4282-90EE-836CDD554C3F}" type="slidenum">
              <a:rPr lang="et-EE"/>
              <a:pPr>
                <a:defRPr/>
              </a:pPr>
              <a:t>‹#›</a:t>
            </a:fld>
            <a:endParaRPr lang="et-EE"/>
          </a:p>
        </p:txBody>
      </p:sp>
    </p:spTree>
    <p:extLst>
      <p:ext uri="{BB962C8B-B14F-4D97-AF65-F5344CB8AC3E}">
        <p14:creationId xmlns:p14="http://schemas.microsoft.com/office/powerpoint/2010/main" val="814819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16E47D97-D6DA-42E6-8E76-4247986FE34E}" type="slidenum">
              <a:rPr lang="et-EE"/>
              <a:pPr>
                <a:defRPr/>
              </a:pPr>
              <a:t>‹#›</a:t>
            </a:fld>
            <a:endParaRPr lang="et-EE"/>
          </a:p>
        </p:txBody>
      </p:sp>
    </p:spTree>
    <p:extLst>
      <p:ext uri="{BB962C8B-B14F-4D97-AF65-F5344CB8AC3E}">
        <p14:creationId xmlns:p14="http://schemas.microsoft.com/office/powerpoint/2010/main" val="101924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623888" y="1709738"/>
            <a:ext cx="78867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t-EE" smtClean="0"/>
              <a:t>Muutke teksti laade</a:t>
            </a:r>
          </a:p>
        </p:txBody>
      </p:sp>
      <p:sp>
        <p:nvSpPr>
          <p:cNvPr id="4" name="Rectangle 4"/>
          <p:cNvSpPr>
            <a:spLocks noGrp="1" noChangeArrowheads="1"/>
          </p:cNvSpPr>
          <p:nvPr>
            <p:ph type="dt" sz="half" idx="10"/>
          </p:nvPr>
        </p:nvSpPr>
        <p:spPr>
          <a:ln/>
        </p:spPr>
        <p:txBody>
          <a:bodyPr/>
          <a:lstStyle>
            <a:lvl1pPr>
              <a:defRPr/>
            </a:lvl1pPr>
          </a:lstStyle>
          <a:p>
            <a:pPr>
              <a:defRPr/>
            </a:pPr>
            <a:endParaRPr lang="et-EE"/>
          </a:p>
        </p:txBody>
      </p:sp>
      <p:sp>
        <p:nvSpPr>
          <p:cNvPr id="5" name="Rectangle 5"/>
          <p:cNvSpPr>
            <a:spLocks noGrp="1" noChangeArrowheads="1"/>
          </p:cNvSpPr>
          <p:nvPr>
            <p:ph type="ftr" sz="quarter" idx="11"/>
          </p:nvPr>
        </p:nvSpPr>
        <p:spPr>
          <a:ln/>
        </p:spPr>
        <p:txBody>
          <a:bodyPr/>
          <a:lstStyle>
            <a:lvl1pPr>
              <a:defRPr/>
            </a:lvl1pPr>
          </a:lstStyle>
          <a:p>
            <a:pPr>
              <a:defRPr/>
            </a:pPr>
            <a:endParaRPr lang="et-EE"/>
          </a:p>
        </p:txBody>
      </p:sp>
      <p:sp>
        <p:nvSpPr>
          <p:cNvPr id="6" name="Rectangle 6"/>
          <p:cNvSpPr>
            <a:spLocks noGrp="1" noChangeArrowheads="1"/>
          </p:cNvSpPr>
          <p:nvPr>
            <p:ph type="sldNum" sz="quarter" idx="12"/>
          </p:nvPr>
        </p:nvSpPr>
        <p:spPr>
          <a:ln/>
        </p:spPr>
        <p:txBody>
          <a:bodyPr/>
          <a:lstStyle>
            <a:lvl1pPr>
              <a:defRPr/>
            </a:lvl1pPr>
          </a:lstStyle>
          <a:p>
            <a:pPr>
              <a:defRPr/>
            </a:pPr>
            <a:fld id="{00F43A91-12AE-48C5-BF18-85009E130AC3}" type="slidenum">
              <a:rPr lang="et-EE"/>
              <a:pPr>
                <a:defRPr/>
              </a:pPr>
              <a:t>‹#›</a:t>
            </a:fld>
            <a:endParaRPr lang="et-EE"/>
          </a:p>
        </p:txBody>
      </p:sp>
    </p:spTree>
    <p:extLst>
      <p:ext uri="{BB962C8B-B14F-4D97-AF65-F5344CB8AC3E}">
        <p14:creationId xmlns:p14="http://schemas.microsoft.com/office/powerpoint/2010/main" val="8433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457200" y="1600200"/>
            <a:ext cx="4038600" cy="4525963"/>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66FB4824-0AA3-4867-B95B-FAD632217DCD}" type="slidenum">
              <a:rPr lang="et-EE"/>
              <a:pPr>
                <a:defRPr/>
              </a:pPr>
              <a:t>‹#›</a:t>
            </a:fld>
            <a:endParaRPr lang="et-EE"/>
          </a:p>
        </p:txBody>
      </p:sp>
    </p:spTree>
    <p:extLst>
      <p:ext uri="{BB962C8B-B14F-4D97-AF65-F5344CB8AC3E}">
        <p14:creationId xmlns:p14="http://schemas.microsoft.com/office/powerpoint/2010/main" val="89516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630238" y="365125"/>
            <a:ext cx="78867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630238" y="2505075"/>
            <a:ext cx="3868737"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29150" y="2505075"/>
            <a:ext cx="3887788" cy="3684588"/>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t-EE"/>
          </a:p>
        </p:txBody>
      </p:sp>
      <p:sp>
        <p:nvSpPr>
          <p:cNvPr id="8" name="Rectangle 5"/>
          <p:cNvSpPr>
            <a:spLocks noGrp="1" noChangeArrowheads="1"/>
          </p:cNvSpPr>
          <p:nvPr>
            <p:ph type="ftr" sz="quarter" idx="11"/>
          </p:nvPr>
        </p:nvSpPr>
        <p:spPr>
          <a:ln/>
        </p:spPr>
        <p:txBody>
          <a:bodyPr/>
          <a:lstStyle>
            <a:lvl1pPr>
              <a:defRPr/>
            </a:lvl1pPr>
          </a:lstStyle>
          <a:p>
            <a:pPr>
              <a:defRPr/>
            </a:pPr>
            <a:endParaRPr lang="et-EE"/>
          </a:p>
        </p:txBody>
      </p:sp>
      <p:sp>
        <p:nvSpPr>
          <p:cNvPr id="9" name="Rectangle 6"/>
          <p:cNvSpPr>
            <a:spLocks noGrp="1" noChangeArrowheads="1"/>
          </p:cNvSpPr>
          <p:nvPr>
            <p:ph type="sldNum" sz="quarter" idx="12"/>
          </p:nvPr>
        </p:nvSpPr>
        <p:spPr>
          <a:ln/>
        </p:spPr>
        <p:txBody>
          <a:bodyPr/>
          <a:lstStyle>
            <a:lvl1pPr>
              <a:defRPr/>
            </a:lvl1pPr>
          </a:lstStyle>
          <a:p>
            <a:pPr>
              <a:defRPr/>
            </a:pPr>
            <a:fld id="{5CCBC20C-FD2E-4913-B958-CD7718B9645F}" type="slidenum">
              <a:rPr lang="et-EE"/>
              <a:pPr>
                <a:defRPr/>
              </a:pPr>
              <a:t>‹#›</a:t>
            </a:fld>
            <a:endParaRPr lang="et-EE"/>
          </a:p>
        </p:txBody>
      </p:sp>
    </p:spTree>
    <p:extLst>
      <p:ext uri="{BB962C8B-B14F-4D97-AF65-F5344CB8AC3E}">
        <p14:creationId xmlns:p14="http://schemas.microsoft.com/office/powerpoint/2010/main" val="132075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t-EE"/>
          </a:p>
        </p:txBody>
      </p:sp>
      <p:sp>
        <p:nvSpPr>
          <p:cNvPr id="4" name="Rectangle 5"/>
          <p:cNvSpPr>
            <a:spLocks noGrp="1" noChangeArrowheads="1"/>
          </p:cNvSpPr>
          <p:nvPr>
            <p:ph type="ftr" sz="quarter" idx="11"/>
          </p:nvPr>
        </p:nvSpPr>
        <p:spPr>
          <a:ln/>
        </p:spPr>
        <p:txBody>
          <a:bodyPr/>
          <a:lstStyle>
            <a:lvl1pPr>
              <a:defRPr/>
            </a:lvl1pPr>
          </a:lstStyle>
          <a:p>
            <a:pPr>
              <a:defRPr/>
            </a:pPr>
            <a:endParaRPr lang="et-EE"/>
          </a:p>
        </p:txBody>
      </p:sp>
      <p:sp>
        <p:nvSpPr>
          <p:cNvPr id="5" name="Rectangle 6"/>
          <p:cNvSpPr>
            <a:spLocks noGrp="1" noChangeArrowheads="1"/>
          </p:cNvSpPr>
          <p:nvPr>
            <p:ph type="sldNum" sz="quarter" idx="12"/>
          </p:nvPr>
        </p:nvSpPr>
        <p:spPr>
          <a:ln/>
        </p:spPr>
        <p:txBody>
          <a:bodyPr/>
          <a:lstStyle>
            <a:lvl1pPr>
              <a:defRPr/>
            </a:lvl1pPr>
          </a:lstStyle>
          <a:p>
            <a:pPr>
              <a:defRPr/>
            </a:pPr>
            <a:fld id="{1CC25CAD-7EA3-41FB-A6AE-A54FD58EA411}" type="slidenum">
              <a:rPr lang="et-EE"/>
              <a:pPr>
                <a:defRPr/>
              </a:pPr>
              <a:t>‹#›</a:t>
            </a:fld>
            <a:endParaRPr lang="et-EE"/>
          </a:p>
        </p:txBody>
      </p:sp>
    </p:spTree>
    <p:extLst>
      <p:ext uri="{BB962C8B-B14F-4D97-AF65-F5344CB8AC3E}">
        <p14:creationId xmlns:p14="http://schemas.microsoft.com/office/powerpoint/2010/main" val="282085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t-EE"/>
          </a:p>
        </p:txBody>
      </p:sp>
      <p:sp>
        <p:nvSpPr>
          <p:cNvPr id="3" name="Rectangle 5"/>
          <p:cNvSpPr>
            <a:spLocks noGrp="1" noChangeArrowheads="1"/>
          </p:cNvSpPr>
          <p:nvPr>
            <p:ph type="ftr" sz="quarter" idx="11"/>
          </p:nvPr>
        </p:nvSpPr>
        <p:spPr>
          <a:ln/>
        </p:spPr>
        <p:txBody>
          <a:bodyPr/>
          <a:lstStyle>
            <a:lvl1pPr>
              <a:defRPr/>
            </a:lvl1pPr>
          </a:lstStyle>
          <a:p>
            <a:pPr>
              <a:defRPr/>
            </a:pPr>
            <a:endParaRPr lang="et-EE"/>
          </a:p>
        </p:txBody>
      </p:sp>
      <p:sp>
        <p:nvSpPr>
          <p:cNvPr id="4" name="Rectangle 6"/>
          <p:cNvSpPr>
            <a:spLocks noGrp="1" noChangeArrowheads="1"/>
          </p:cNvSpPr>
          <p:nvPr>
            <p:ph type="sldNum" sz="quarter" idx="12"/>
          </p:nvPr>
        </p:nvSpPr>
        <p:spPr>
          <a:ln/>
        </p:spPr>
        <p:txBody>
          <a:bodyPr/>
          <a:lstStyle>
            <a:lvl1pPr>
              <a:defRPr/>
            </a:lvl1pPr>
          </a:lstStyle>
          <a:p>
            <a:pPr>
              <a:defRPr/>
            </a:pPr>
            <a:fld id="{F3A83D29-5BF9-40BB-B383-BCA02997EA4C}" type="slidenum">
              <a:rPr lang="et-EE"/>
              <a:pPr>
                <a:defRPr/>
              </a:pPr>
              <a:t>‹#›</a:t>
            </a:fld>
            <a:endParaRPr lang="et-EE"/>
          </a:p>
        </p:txBody>
      </p:sp>
    </p:spTree>
    <p:extLst>
      <p:ext uri="{BB962C8B-B14F-4D97-AF65-F5344CB8AC3E}">
        <p14:creationId xmlns:p14="http://schemas.microsoft.com/office/powerpoint/2010/main" val="427119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9239FC95-B3EB-4085-AC36-7BB6A1C0AE62}" type="slidenum">
              <a:rPr lang="et-EE"/>
              <a:pPr>
                <a:defRPr/>
              </a:pPr>
              <a:t>‹#›</a:t>
            </a:fld>
            <a:endParaRPr lang="et-EE"/>
          </a:p>
        </p:txBody>
      </p:sp>
    </p:spTree>
    <p:extLst>
      <p:ext uri="{BB962C8B-B14F-4D97-AF65-F5344CB8AC3E}">
        <p14:creationId xmlns:p14="http://schemas.microsoft.com/office/powerpoint/2010/main" val="59293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630238" y="457200"/>
            <a:ext cx="2949575"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ksti kohatäid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Muutke teksti laade</a:t>
            </a:r>
          </a:p>
        </p:txBody>
      </p:sp>
      <p:sp>
        <p:nvSpPr>
          <p:cNvPr id="5" name="Rectangle 4"/>
          <p:cNvSpPr>
            <a:spLocks noGrp="1" noChangeArrowheads="1"/>
          </p:cNvSpPr>
          <p:nvPr>
            <p:ph type="dt" sz="half" idx="10"/>
          </p:nvPr>
        </p:nvSpPr>
        <p:spPr>
          <a:ln/>
        </p:spPr>
        <p:txBody>
          <a:bodyPr/>
          <a:lstStyle>
            <a:lvl1pPr>
              <a:defRPr/>
            </a:lvl1pPr>
          </a:lstStyle>
          <a:p>
            <a:pPr>
              <a:defRPr/>
            </a:pPr>
            <a:endParaRPr lang="et-EE"/>
          </a:p>
        </p:txBody>
      </p:sp>
      <p:sp>
        <p:nvSpPr>
          <p:cNvPr id="6" name="Rectangle 5"/>
          <p:cNvSpPr>
            <a:spLocks noGrp="1" noChangeArrowheads="1"/>
          </p:cNvSpPr>
          <p:nvPr>
            <p:ph type="ftr" sz="quarter" idx="11"/>
          </p:nvPr>
        </p:nvSpPr>
        <p:spPr>
          <a:ln/>
        </p:spPr>
        <p:txBody>
          <a:bodyPr/>
          <a:lstStyle>
            <a:lvl1pPr>
              <a:defRPr/>
            </a:lvl1pPr>
          </a:lstStyle>
          <a:p>
            <a:pPr>
              <a:defRPr/>
            </a:pPr>
            <a:endParaRPr lang="et-EE"/>
          </a:p>
        </p:txBody>
      </p:sp>
      <p:sp>
        <p:nvSpPr>
          <p:cNvPr id="7" name="Rectangle 6"/>
          <p:cNvSpPr>
            <a:spLocks noGrp="1" noChangeArrowheads="1"/>
          </p:cNvSpPr>
          <p:nvPr>
            <p:ph type="sldNum" sz="quarter" idx="12"/>
          </p:nvPr>
        </p:nvSpPr>
        <p:spPr>
          <a:ln/>
        </p:spPr>
        <p:txBody>
          <a:bodyPr/>
          <a:lstStyle>
            <a:lvl1pPr>
              <a:defRPr/>
            </a:lvl1pPr>
          </a:lstStyle>
          <a:p>
            <a:pPr>
              <a:defRPr/>
            </a:pPr>
            <a:fld id="{99729EEE-E7B0-43D4-A49E-C8A964C4CA10}" type="slidenum">
              <a:rPr lang="et-EE"/>
              <a:pPr>
                <a:defRPr/>
              </a:pPr>
              <a:t>‹#›</a:t>
            </a:fld>
            <a:endParaRPr lang="et-EE"/>
          </a:p>
        </p:txBody>
      </p:sp>
    </p:spTree>
    <p:extLst>
      <p:ext uri="{BB962C8B-B14F-4D97-AF65-F5344CB8AC3E}">
        <p14:creationId xmlns:p14="http://schemas.microsoft.com/office/powerpoint/2010/main" val="399801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t-EE" alt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altLang="et-EE" smtClean="0"/>
              <a:t>Click to edit Master text styles</a:t>
            </a:r>
          </a:p>
          <a:p>
            <a:pPr lvl="1"/>
            <a:r>
              <a:rPr lang="et-EE" altLang="et-EE" smtClean="0"/>
              <a:t>Second level</a:t>
            </a:r>
          </a:p>
          <a:p>
            <a:pPr lvl="2"/>
            <a:r>
              <a:rPr lang="et-EE" altLang="et-EE" smtClean="0"/>
              <a:t>Third level</a:t>
            </a:r>
          </a:p>
          <a:p>
            <a:pPr lvl="3"/>
            <a:r>
              <a:rPr lang="et-EE" altLang="et-EE" smtClean="0"/>
              <a:t>Fourth level</a:t>
            </a:r>
          </a:p>
          <a:p>
            <a:pPr lvl="4"/>
            <a:r>
              <a:rPr lang="et-EE" alt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t-E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et-E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B7668D9-3950-4A20-BAF1-73614AC78214}"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etika.e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riigiteataja.ee/akt/738642?leiaKehtiv" TargetMode="External"/><Relationship Id="rId2" Type="http://schemas.openxmlformats.org/officeDocument/2006/relationships/hyperlink" Target="http://www.eetika.ee/" TargetMode="External"/><Relationship Id="rId1" Type="http://schemas.openxmlformats.org/officeDocument/2006/relationships/slideLayout" Target="../slideLayouts/slideLayout2.xml"/><Relationship Id="rId4" Type="http://schemas.openxmlformats.org/officeDocument/2006/relationships/hyperlink" Target="http://www.postimees.ee/1409281/kolmandik-soovib-seksiostu-eest-ranget-karistu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8313" y="115888"/>
            <a:ext cx="8229600" cy="563562"/>
          </a:xfrm>
        </p:spPr>
        <p:txBody>
          <a:bodyPr/>
          <a:lstStyle/>
          <a:p>
            <a:pPr eaLnBrk="1" hangingPunct="1"/>
            <a:r>
              <a:rPr lang="et-EE" altLang="et-EE" b="1" smtClean="0"/>
              <a:t>Prostitutsioon</a:t>
            </a:r>
          </a:p>
        </p:txBody>
      </p:sp>
      <p:sp>
        <p:nvSpPr>
          <p:cNvPr id="15363" name="Rectangle 3"/>
          <p:cNvSpPr>
            <a:spLocks noGrp="1" noChangeArrowheads="1"/>
          </p:cNvSpPr>
          <p:nvPr>
            <p:ph type="body" idx="1"/>
          </p:nvPr>
        </p:nvSpPr>
        <p:spPr>
          <a:xfrm>
            <a:off x="323850" y="692150"/>
            <a:ext cx="8229600" cy="4525963"/>
          </a:xfrm>
        </p:spPr>
        <p:txBody>
          <a:bodyPr/>
          <a:lstStyle/>
          <a:p>
            <a:pPr eaLnBrk="1" hangingPunct="1">
              <a:defRPr/>
            </a:pPr>
            <a:r>
              <a:rPr lang="et-EE" altLang="et-EE" dirty="0" smtClean="0"/>
              <a:t>Defineerimise probleem: tuleb eristada vähemalt kolme tähendust</a:t>
            </a:r>
          </a:p>
          <a:p>
            <a:pPr eaLnBrk="1" hangingPunct="1">
              <a:defRPr/>
            </a:pPr>
            <a:r>
              <a:rPr lang="et-EE" altLang="et-EE" b="1" dirty="0" smtClean="0"/>
              <a:t>Laiem</a:t>
            </a:r>
            <a:r>
              <a:rPr lang="et-EE" altLang="et-EE" dirty="0" smtClean="0"/>
              <a:t> tähendus (sh erinevad alaliigid) -</a:t>
            </a:r>
          </a:p>
          <a:p>
            <a:pPr marL="0" indent="0" eaLnBrk="1" hangingPunct="1">
              <a:buFontTx/>
              <a:buNone/>
              <a:defRPr/>
            </a:pPr>
            <a:r>
              <a:rPr lang="fi-FI" dirty="0"/>
              <a:t>mistahes hüvitiste saamist seksuaalse suhtlemise eest</a:t>
            </a:r>
            <a:endParaRPr lang="et-EE" altLang="et-EE" dirty="0" smtClean="0"/>
          </a:p>
          <a:p>
            <a:pPr eaLnBrk="1" hangingPunct="1">
              <a:buFontTx/>
              <a:buChar char="-"/>
              <a:defRPr/>
            </a:pPr>
            <a:r>
              <a:rPr lang="et-EE" altLang="et-EE" dirty="0" smtClean="0"/>
              <a:t>Kuhu paigutada templiprostitutsioon?</a:t>
            </a:r>
          </a:p>
          <a:p>
            <a:pPr eaLnBrk="1" hangingPunct="1">
              <a:buFontTx/>
              <a:buNone/>
              <a:defRPr/>
            </a:pPr>
            <a:r>
              <a:rPr lang="et-EE" altLang="et-EE" dirty="0" smtClean="0"/>
              <a:t>     (religioosne tseremoonia+seks)</a:t>
            </a:r>
          </a:p>
          <a:p>
            <a:pPr eaLnBrk="1" hangingPunct="1">
              <a:defRPr/>
            </a:pPr>
            <a:r>
              <a:rPr lang="et-EE" altLang="et-EE" b="1" dirty="0" smtClean="0"/>
              <a:t>Kitsam</a:t>
            </a:r>
            <a:r>
              <a:rPr lang="et-EE" altLang="et-EE" dirty="0" smtClean="0"/>
              <a:t> tähendus - </a:t>
            </a:r>
            <a:r>
              <a:rPr lang="et-EE" dirty="0"/>
              <a:t>seksuaalteenuste müük raha </a:t>
            </a:r>
            <a:r>
              <a:rPr lang="et-EE" dirty="0" smtClean="0"/>
              <a:t>eest (elukutselise tegevus)</a:t>
            </a:r>
          </a:p>
          <a:p>
            <a:pPr eaLnBrk="1" hangingPunct="1">
              <a:defRPr/>
            </a:pPr>
            <a:r>
              <a:rPr lang="et-EE" altLang="et-EE" b="1" dirty="0"/>
              <a:t>Ülekantud tähendus </a:t>
            </a:r>
            <a:r>
              <a:rPr lang="et-EE" altLang="et-EE" dirty="0"/>
              <a:t>- k</a:t>
            </a:r>
            <a:r>
              <a:rPr lang="fi-FI" altLang="et-EE" dirty="0"/>
              <a:t>õlbeliselt ebaväärika</a:t>
            </a:r>
            <a:r>
              <a:rPr lang="et-EE" altLang="et-EE" dirty="0"/>
              <a:t>s</a:t>
            </a:r>
            <a:r>
              <a:rPr lang="fi-FI" altLang="et-EE" dirty="0"/>
              <a:t> käitumi</a:t>
            </a:r>
            <a:r>
              <a:rPr lang="et-EE" altLang="et-EE" dirty="0"/>
              <a:t>ne</a:t>
            </a:r>
            <a:r>
              <a:rPr lang="fi-FI" altLang="et-EE" dirty="0"/>
              <a:t> kasusaamise nime</a:t>
            </a:r>
            <a:r>
              <a:rPr lang="et-EE" altLang="et-EE" dirty="0"/>
              <a:t>l</a:t>
            </a:r>
          </a:p>
          <a:p>
            <a:pPr eaLnBrk="1" hangingPunct="1">
              <a:defRPr/>
            </a:pPr>
            <a:endParaRPr lang="et-EE" dirty="0" smtClean="0"/>
          </a:p>
          <a:p>
            <a:pPr marL="0" indent="0" eaLnBrk="1" hangingPunct="1">
              <a:buFontTx/>
              <a:buNone/>
              <a:defRPr/>
            </a:pPr>
            <a:endParaRPr lang="et-EE" altLang="et-EE"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179388" y="115888"/>
            <a:ext cx="8686800" cy="5937250"/>
          </a:xfrm>
        </p:spPr>
        <p:txBody>
          <a:bodyPr/>
          <a:lstStyle/>
          <a:p>
            <a:pPr>
              <a:lnSpc>
                <a:spcPct val="90000"/>
              </a:lnSpc>
              <a:buFontTx/>
              <a:buNone/>
            </a:pPr>
            <a:r>
              <a:rPr lang="et-EE" altLang="et-EE" sz="2400" smtClean="0">
                <a:solidFill>
                  <a:srgbClr val="FF0000"/>
                </a:solidFill>
              </a:rPr>
              <a:t>India</a:t>
            </a:r>
            <a:r>
              <a:rPr lang="et-EE" altLang="et-EE" sz="2400" smtClean="0"/>
              <a:t>: on legaalne, aga kupeldamine ja bordellid on illegaalsed. </a:t>
            </a:r>
          </a:p>
          <a:p>
            <a:pPr>
              <a:lnSpc>
                <a:spcPct val="90000"/>
              </a:lnSpc>
              <a:buFontTx/>
              <a:buNone/>
            </a:pPr>
            <a:r>
              <a:rPr lang="et-EE" altLang="et-EE" sz="2400" smtClean="0">
                <a:solidFill>
                  <a:srgbClr val="FF0000"/>
                </a:solidFill>
              </a:rPr>
              <a:t>Brasiilia</a:t>
            </a:r>
            <a:r>
              <a:rPr lang="et-EE" altLang="et-EE" sz="2400" smtClean="0"/>
              <a:t>: keha müümine on täisealisel inimesel seadusega lubatud, aga lõbumaja pidamine on keelatud.</a:t>
            </a:r>
          </a:p>
          <a:p>
            <a:pPr>
              <a:lnSpc>
                <a:spcPct val="90000"/>
              </a:lnSpc>
              <a:buFontTx/>
              <a:buNone/>
            </a:pPr>
            <a:r>
              <a:rPr lang="et-EE" altLang="et-EE" sz="2400" smtClean="0">
                <a:solidFill>
                  <a:srgbClr val="FF0000"/>
                </a:solidFill>
              </a:rPr>
              <a:t>Saudi-Araabia</a:t>
            </a:r>
            <a:r>
              <a:rPr lang="et-EE" altLang="et-EE" sz="2400" smtClean="0"/>
              <a:t>: prostitutsioon on ränk kuritegu; seda karistatakse surmanuhtlusega.</a:t>
            </a:r>
          </a:p>
          <a:p>
            <a:pPr>
              <a:lnSpc>
                <a:spcPct val="90000"/>
              </a:lnSpc>
              <a:buFontTx/>
              <a:buNone/>
            </a:pPr>
            <a:r>
              <a:rPr lang="et-EE" altLang="et-EE" sz="2400" smtClean="0">
                <a:solidFill>
                  <a:srgbClr val="FF0000"/>
                </a:solidFill>
              </a:rPr>
              <a:t>Inglismaa</a:t>
            </a:r>
            <a:r>
              <a:rPr lang="et-EE" altLang="et-EE" sz="2400" smtClean="0"/>
              <a:t>: on legaalne, kuid keelatud on omada ja juhtida bordelli, kupeldada ja vahendada.</a:t>
            </a:r>
          </a:p>
          <a:p>
            <a:pPr>
              <a:lnSpc>
                <a:spcPct val="90000"/>
              </a:lnSpc>
              <a:buFontTx/>
              <a:buNone/>
            </a:pPr>
            <a:r>
              <a:rPr lang="et-EE" altLang="et-EE" sz="2400" smtClean="0">
                <a:solidFill>
                  <a:srgbClr val="FF0000"/>
                </a:solidFill>
              </a:rPr>
              <a:t>Prantsusmaa</a:t>
            </a:r>
            <a:r>
              <a:rPr lang="et-EE" altLang="et-EE" sz="2400" smtClean="0"/>
              <a:t>: Prostitutsioon on seaduslik, ent keelatud on kupeldamine, prostitutsioonile ahvatlemine ning alaealised prostituudid; aastal 2014 hääletas senat maha prostitutsioonivastase seaduseelnõu, mis näeb ette seksuaalteenuste ostu kriminaliseerimise </a:t>
            </a:r>
          </a:p>
          <a:p>
            <a:pPr>
              <a:lnSpc>
                <a:spcPct val="90000"/>
              </a:lnSpc>
              <a:buFontTx/>
              <a:buNone/>
            </a:pPr>
            <a:endParaRPr lang="et-EE" altLang="et-EE" sz="2400" smtClean="0"/>
          </a:p>
          <a:p>
            <a:pPr>
              <a:lnSpc>
                <a:spcPct val="90000"/>
              </a:lnSpc>
              <a:buFontTx/>
              <a:buNone/>
            </a:pPr>
            <a:r>
              <a:rPr lang="et-EE" altLang="et-EE" sz="2400" smtClean="0"/>
              <a:t>    Rohkem kui 120 riigis kriminaliseeritakse seksitöö või sellele ahvatlemise mõnda aspekti. Kolmeteistkümnes riigis on ette nähtud karistus seksi ostjale. (EPL, 30.10.2014)</a:t>
            </a:r>
          </a:p>
          <a:p>
            <a:pPr>
              <a:lnSpc>
                <a:spcPct val="90000"/>
              </a:lnSpc>
              <a:buFontTx/>
              <a:buNone/>
            </a:pPr>
            <a:endParaRPr lang="et-EE" altLang="et-EE" sz="2400" smtClean="0"/>
          </a:p>
          <a:p>
            <a:pPr>
              <a:lnSpc>
                <a:spcPct val="90000"/>
              </a:lnSpc>
              <a:buFontTx/>
              <a:buNone/>
            </a:pPr>
            <a:endParaRPr lang="et-EE" altLang="et-EE"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179388" y="1268413"/>
            <a:ext cx="8964612" cy="6048375"/>
          </a:xfrm>
        </p:spPr>
        <p:txBody>
          <a:bodyPr/>
          <a:lstStyle/>
          <a:p>
            <a:pPr eaLnBrk="1" hangingPunct="1">
              <a:lnSpc>
                <a:spcPct val="80000"/>
              </a:lnSpc>
            </a:pPr>
            <a:r>
              <a:rPr lang="en-US" altLang="et-EE" sz="2000" smtClean="0"/>
              <a:t>Õpetaja Lauril tekkis kahtlus ühe oma kolmanda klassi õpilase Kauri suhtes, et tema koduse olukorraga pole kõik korras. Õpilane tõmbus järsult endasse, teised õpilased hakkasid teda kiusama ning õppeedukus langes. Õpetaja Laur otsustas õpilasega tõsiselt rääkida, sest varem polnud nende väikeses maakoolis selliseid probleeme olnud.</a:t>
            </a:r>
            <a:endParaRPr lang="et-EE" altLang="et-EE" sz="2000" smtClean="0"/>
          </a:p>
          <a:p>
            <a:pPr eaLnBrk="1" hangingPunct="1">
              <a:lnSpc>
                <a:spcPct val="80000"/>
              </a:lnSpc>
            </a:pPr>
            <a:endParaRPr lang="en-US" altLang="et-EE" sz="2000" smtClean="0"/>
          </a:p>
          <a:p>
            <a:pPr eaLnBrk="1" hangingPunct="1">
              <a:lnSpc>
                <a:spcPct val="80000"/>
              </a:lnSpc>
            </a:pPr>
            <a:r>
              <a:rPr lang="en-US" altLang="et-EE" sz="2000" smtClean="0"/>
              <a:t>Õpetaja Laur sai Kaurilt teada poisi endassetõmbumise põhjuse – nimelt käisid küla peal jutud, et poisi ema töötab prostituudina. Isa poisil puudus.</a:t>
            </a:r>
            <a:endParaRPr lang="et-EE" altLang="et-EE" sz="2000" smtClean="0"/>
          </a:p>
          <a:p>
            <a:pPr eaLnBrk="1" hangingPunct="1">
              <a:lnSpc>
                <a:spcPct val="80000"/>
              </a:lnSpc>
            </a:pPr>
            <a:endParaRPr lang="en-US" altLang="et-EE" sz="2000" smtClean="0"/>
          </a:p>
          <a:p>
            <a:pPr eaLnBrk="1" hangingPunct="1">
              <a:lnSpc>
                <a:spcPct val="80000"/>
              </a:lnSpc>
            </a:pPr>
            <a:r>
              <a:rPr lang="en-US" altLang="et-EE" sz="2000" smtClean="0"/>
              <a:t>Õpetaja Laur ei saanud sellise kuulujutu tõesuses kindel olla, kuid tõsi oli see, et mõni aeg tagasi oli Kauri ema pojale uue jalgratta ning firmatossud ostnud – asjad, mida see perekond endale varem lubada ei saanud. Samas oli võimalik, et Kauri ema oli lihtsalt parema töökoha saanud.</a:t>
            </a:r>
            <a:endParaRPr lang="et-EE" altLang="et-EE" sz="2000" smtClean="0"/>
          </a:p>
          <a:p>
            <a:pPr eaLnBrk="1" hangingPunct="1">
              <a:lnSpc>
                <a:spcPct val="80000"/>
              </a:lnSpc>
            </a:pPr>
            <a:endParaRPr lang="en-US" altLang="et-EE" sz="2000" smtClean="0"/>
          </a:p>
          <a:p>
            <a:pPr eaLnBrk="1" hangingPunct="1">
              <a:lnSpc>
                <a:spcPct val="80000"/>
              </a:lnSpc>
            </a:pPr>
            <a:r>
              <a:rPr lang="en-US" altLang="et-EE" sz="2000" smtClean="0"/>
              <a:t>Nüüd oli õpetaja Laur valiku ees, kas minna Kauri emaga rääkima või pöörduda valla sotsiaaltöötaja poole. Viimasest teadis õpetaja Laur seda, et tegemist on rangete põhimõtetega inimesega, kes teeks kõik, mis tema võimuses, et poiss ema juurest lastekodusse saata, kui see osutub prostituudiks. Samas oli õpetaja Laur kindel, et Kauri ema armastab oma poega väga ning hoolitseb tema eest hästi.</a:t>
            </a:r>
            <a:r>
              <a:rPr lang="et-EE" altLang="et-EE" sz="2000" smtClean="0"/>
              <a:t> Allikas: </a:t>
            </a:r>
            <a:r>
              <a:rPr lang="et-EE" altLang="et-EE" sz="2000" smtClean="0">
                <a:hlinkClick r:id="rId2"/>
              </a:rPr>
              <a:t>www.eetika.ee</a:t>
            </a:r>
            <a:r>
              <a:rPr lang="et-EE" altLang="et-EE" sz="2000" smtClean="0"/>
              <a:t> </a:t>
            </a:r>
          </a:p>
        </p:txBody>
      </p:sp>
      <p:sp>
        <p:nvSpPr>
          <p:cNvPr id="12291" name="TextBox 1"/>
          <p:cNvSpPr txBox="1">
            <a:spLocks noChangeArrowheads="1"/>
          </p:cNvSpPr>
          <p:nvPr/>
        </p:nvSpPr>
        <p:spPr bwMode="auto">
          <a:xfrm>
            <a:off x="107950" y="188913"/>
            <a:ext cx="85375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t-EE" altLang="et-EE" sz="2800" i="1">
                <a:solidFill>
                  <a:srgbClr val="00B050"/>
                </a:solidFill>
              </a:rPr>
              <a:t>Iseseisvaks mõtlemiseks: </a:t>
            </a:r>
            <a:r>
              <a:rPr lang="en-US" altLang="et-EE" sz="2800" i="1">
                <a:solidFill>
                  <a:srgbClr val="00B050"/>
                </a:solidFill>
              </a:rPr>
              <a:t>Kuidas võib last mõjutada </a:t>
            </a:r>
            <a:endParaRPr lang="et-EE" altLang="et-EE" sz="2800" i="1">
              <a:solidFill>
                <a:srgbClr val="00B050"/>
              </a:solidFill>
            </a:endParaRPr>
          </a:p>
          <a:p>
            <a:r>
              <a:rPr lang="en-US" altLang="et-EE" sz="2800" i="1">
                <a:solidFill>
                  <a:srgbClr val="00B050"/>
                </a:solidFill>
              </a:rPr>
              <a:t>teadmine, et tema ema on prostituut? </a:t>
            </a:r>
            <a:endParaRPr lang="et-EE" altLang="et-EE" sz="2800" i="1">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t-EE" altLang="et-EE" smtClean="0"/>
              <a:t>Kasutatud allikad</a:t>
            </a:r>
          </a:p>
        </p:txBody>
      </p:sp>
      <p:sp>
        <p:nvSpPr>
          <p:cNvPr id="13315" name="Content Placeholder 2"/>
          <p:cNvSpPr>
            <a:spLocks noGrp="1"/>
          </p:cNvSpPr>
          <p:nvPr>
            <p:ph idx="1"/>
          </p:nvPr>
        </p:nvSpPr>
        <p:spPr/>
        <p:txBody>
          <a:bodyPr/>
          <a:lstStyle/>
          <a:p>
            <a:pPr marL="0" indent="0">
              <a:buFontTx/>
              <a:buNone/>
            </a:pPr>
            <a:r>
              <a:rPr lang="et-EE" altLang="et-EE" sz="2400" smtClean="0">
                <a:hlinkClick r:id="rId2"/>
              </a:rPr>
              <a:t>www.eetika.ee</a:t>
            </a:r>
            <a:endParaRPr lang="et-EE" altLang="et-EE" sz="2400" smtClean="0"/>
          </a:p>
          <a:p>
            <a:pPr marL="0" indent="0">
              <a:buFontTx/>
              <a:buNone/>
            </a:pPr>
            <a:r>
              <a:rPr lang="et-EE" altLang="et-EE" sz="2400" smtClean="0">
                <a:hlinkClick r:id="rId3"/>
              </a:rPr>
              <a:t>https://www.riigiteataja.ee/akt/738642?leiaKehtiv</a:t>
            </a:r>
            <a:r>
              <a:rPr lang="et-EE" altLang="et-EE" sz="2400" smtClean="0"/>
              <a:t> </a:t>
            </a:r>
          </a:p>
          <a:p>
            <a:pPr marL="0" indent="0">
              <a:buFontTx/>
              <a:buNone/>
            </a:pPr>
            <a:r>
              <a:rPr lang="et-EE" altLang="et-EE" sz="2400" smtClean="0">
                <a:hlinkClick r:id="rId4"/>
              </a:rPr>
              <a:t>http://www.postimees.ee/1409281/kolmandik-soovib-seksiostu-eest-ranget-karistust</a:t>
            </a:r>
            <a:endParaRPr lang="et-EE" altLang="et-EE" sz="2400" smtClean="0"/>
          </a:p>
          <a:p>
            <a:pPr marL="0" indent="0">
              <a:buFontTx/>
              <a:buNone/>
            </a:pPr>
            <a:r>
              <a:rPr lang="et-EE" altLang="et-EE" sz="2400" smtClean="0"/>
              <a:t>Eesti Päevaleht, 30.10.2014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t-EE" altLang="et-EE" smtClean="0"/>
              <a:t>Erinevad aspektid</a:t>
            </a:r>
          </a:p>
        </p:txBody>
      </p:sp>
      <p:sp>
        <p:nvSpPr>
          <p:cNvPr id="3075" name="Rectangle 3"/>
          <p:cNvSpPr>
            <a:spLocks noGrp="1" noChangeArrowheads="1"/>
          </p:cNvSpPr>
          <p:nvPr>
            <p:ph type="body" idx="1"/>
          </p:nvPr>
        </p:nvSpPr>
        <p:spPr>
          <a:xfrm>
            <a:off x="468313" y="1341438"/>
            <a:ext cx="8229600" cy="5257800"/>
          </a:xfrm>
        </p:spPr>
        <p:txBody>
          <a:bodyPr/>
          <a:lstStyle/>
          <a:p>
            <a:pPr eaLnBrk="1" hangingPunct="1">
              <a:lnSpc>
                <a:spcPct val="80000"/>
              </a:lnSpc>
            </a:pPr>
            <a:r>
              <a:rPr lang="et-EE" altLang="et-EE" sz="2500" smtClean="0"/>
              <a:t>Poliitiline: </a:t>
            </a:r>
            <a:r>
              <a:rPr lang="et-EE" altLang="et-EE" sz="2500" b="1" smtClean="0">
                <a:solidFill>
                  <a:schemeClr val="accent2"/>
                </a:solidFill>
              </a:rPr>
              <a:t>kas teha seaduslikuks (legaliseerida)?</a:t>
            </a:r>
          </a:p>
          <a:p>
            <a:pPr eaLnBrk="1" hangingPunct="1">
              <a:lnSpc>
                <a:spcPct val="80000"/>
              </a:lnSpc>
            </a:pPr>
            <a:endParaRPr lang="et-EE" altLang="et-EE" sz="2500" b="1" smtClean="0">
              <a:solidFill>
                <a:schemeClr val="accent2"/>
              </a:solidFill>
            </a:endParaRPr>
          </a:p>
          <a:p>
            <a:pPr eaLnBrk="1" hangingPunct="1">
              <a:lnSpc>
                <a:spcPct val="80000"/>
              </a:lnSpc>
            </a:pPr>
            <a:endParaRPr lang="et-EE" altLang="et-EE" sz="2500" smtClean="0"/>
          </a:p>
          <a:p>
            <a:pPr eaLnBrk="1" hangingPunct="1">
              <a:lnSpc>
                <a:spcPct val="80000"/>
              </a:lnSpc>
            </a:pPr>
            <a:r>
              <a:rPr lang="et-EE" altLang="et-EE" sz="2500" smtClean="0"/>
              <a:t>Majanduslik: </a:t>
            </a:r>
            <a:r>
              <a:rPr lang="et-EE" altLang="et-EE" sz="2500" b="1" smtClean="0">
                <a:solidFill>
                  <a:schemeClr val="accent2"/>
                </a:solidFill>
              </a:rPr>
              <a:t>kellele tulus ettevõtmine?</a:t>
            </a:r>
          </a:p>
          <a:p>
            <a:pPr eaLnBrk="1" hangingPunct="1">
              <a:lnSpc>
                <a:spcPct val="80000"/>
              </a:lnSpc>
            </a:pPr>
            <a:endParaRPr lang="et-EE" altLang="et-EE" sz="2500" b="1" smtClean="0">
              <a:solidFill>
                <a:schemeClr val="accent2"/>
              </a:solidFill>
            </a:endParaRPr>
          </a:p>
          <a:p>
            <a:pPr eaLnBrk="1" hangingPunct="1">
              <a:lnSpc>
                <a:spcPct val="80000"/>
              </a:lnSpc>
            </a:pPr>
            <a:endParaRPr lang="et-EE" altLang="et-EE" sz="2500" smtClean="0"/>
          </a:p>
          <a:p>
            <a:pPr eaLnBrk="1" hangingPunct="1">
              <a:lnSpc>
                <a:spcPct val="80000"/>
              </a:lnSpc>
            </a:pPr>
            <a:r>
              <a:rPr lang="et-EE" altLang="et-EE" sz="2500" smtClean="0"/>
              <a:t>Perekondlik ja sotsiaalne: </a:t>
            </a:r>
            <a:r>
              <a:rPr lang="et-EE" altLang="et-EE" sz="2500" b="1" smtClean="0">
                <a:solidFill>
                  <a:schemeClr val="accent2"/>
                </a:solidFill>
              </a:rPr>
              <a:t>kas ühiskondlikult aktsepteeritav?</a:t>
            </a:r>
          </a:p>
          <a:p>
            <a:pPr eaLnBrk="1" hangingPunct="1">
              <a:lnSpc>
                <a:spcPct val="80000"/>
              </a:lnSpc>
            </a:pPr>
            <a:endParaRPr lang="et-EE" altLang="et-EE" sz="2500" b="1" smtClean="0">
              <a:solidFill>
                <a:schemeClr val="accent2"/>
              </a:solidFill>
            </a:endParaRPr>
          </a:p>
          <a:p>
            <a:pPr eaLnBrk="1" hangingPunct="1">
              <a:lnSpc>
                <a:spcPct val="80000"/>
              </a:lnSpc>
            </a:pPr>
            <a:r>
              <a:rPr lang="et-EE" altLang="et-EE" sz="2500" smtClean="0"/>
              <a:t>Moraalne: </a:t>
            </a:r>
            <a:r>
              <a:rPr lang="et-EE" altLang="et-EE" sz="2500" b="1" smtClean="0">
                <a:solidFill>
                  <a:schemeClr val="accent2"/>
                </a:solidFill>
              </a:rPr>
              <a:t>kellel peaks olema lubatud otsustada seksuaalakti moraalsuse üle?</a:t>
            </a:r>
            <a:r>
              <a:rPr lang="et-EE" altLang="et-EE" sz="2500" smtClean="0"/>
              <a:t> (kui kuskil on prost. legaalne, ei tähenda see tingimata seda, et enamuse arvates on prost. moraalne)</a:t>
            </a:r>
          </a:p>
          <a:p>
            <a:pPr eaLnBrk="1" hangingPunct="1">
              <a:lnSpc>
                <a:spcPct val="80000"/>
              </a:lnSpc>
              <a:buFontTx/>
              <a:buNone/>
            </a:pPr>
            <a:r>
              <a:rPr lang="et-EE" altLang="et-EE" sz="2500" smtClean="0"/>
              <a:t>    Seksuaalakt kui intiimne inimeste vaba tahte alusel olev kokkulepe? – kas ühiskonnal õigust reguleerida?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417512"/>
          </a:xfrm>
        </p:spPr>
        <p:txBody>
          <a:bodyPr/>
          <a:lstStyle/>
          <a:p>
            <a:pPr eaLnBrk="1" hangingPunct="1"/>
            <a:r>
              <a:rPr lang="et-EE" altLang="et-EE" sz="4000" smtClean="0"/>
              <a:t>Ajaloost</a:t>
            </a:r>
          </a:p>
        </p:txBody>
      </p:sp>
      <p:sp>
        <p:nvSpPr>
          <p:cNvPr id="45059" name="Rectangle 3"/>
          <p:cNvSpPr>
            <a:spLocks noGrp="1" noChangeArrowheads="1"/>
          </p:cNvSpPr>
          <p:nvPr>
            <p:ph type="body" idx="1"/>
          </p:nvPr>
        </p:nvSpPr>
        <p:spPr>
          <a:xfrm>
            <a:off x="0" y="404813"/>
            <a:ext cx="9324975" cy="5903912"/>
          </a:xfrm>
        </p:spPr>
        <p:txBody>
          <a:bodyPr/>
          <a:lstStyle/>
          <a:p>
            <a:pPr eaLnBrk="1" hangingPunct="1">
              <a:lnSpc>
                <a:spcPct val="80000"/>
              </a:lnSpc>
              <a:buFontTx/>
              <a:buNone/>
            </a:pPr>
            <a:endParaRPr lang="et-EE" altLang="et-EE" sz="2400" smtClean="0"/>
          </a:p>
          <a:p>
            <a:pPr eaLnBrk="1" hangingPunct="1">
              <a:lnSpc>
                <a:spcPct val="80000"/>
              </a:lnSpc>
            </a:pPr>
            <a:r>
              <a:rPr lang="et-EE" altLang="et-EE" sz="2400" smtClean="0"/>
              <a:t>Esines kõikides vanades ühiskondades (juudid, kreeklased, roomlased, eiptlased). Allikad? Mainitakse mitmel korral isegi Piiblis</a:t>
            </a:r>
          </a:p>
          <a:p>
            <a:pPr eaLnBrk="1" hangingPunct="1">
              <a:lnSpc>
                <a:spcPct val="80000"/>
              </a:lnSpc>
            </a:pPr>
            <a:r>
              <a:rPr lang="et-EE" altLang="et-EE" sz="2400" smtClean="0"/>
              <a:t>Hetäärid (Vana-Kreeka kurtisaanid), tegu oli hinnatud kaaslannadega mitte tavaliste prostituutidega</a:t>
            </a:r>
          </a:p>
          <a:p>
            <a:pPr eaLnBrk="1" hangingPunct="1">
              <a:lnSpc>
                <a:spcPct val="80000"/>
              </a:lnSpc>
            </a:pPr>
            <a:r>
              <a:rPr lang="et-EE" altLang="et-EE" sz="2400" smtClean="0"/>
              <a:t>Geišad Jaapanis, sotsiaalselt tunnustatud nähtus </a:t>
            </a:r>
          </a:p>
          <a:p>
            <a:pPr eaLnBrk="1" hangingPunct="1">
              <a:lnSpc>
                <a:spcPct val="80000"/>
              </a:lnSpc>
            </a:pPr>
            <a:r>
              <a:rPr lang="et-EE" altLang="et-EE" sz="2400" smtClean="0"/>
              <a:t>Geišad ei olnud kurtisaanid</a:t>
            </a:r>
          </a:p>
          <a:p>
            <a:pPr eaLnBrk="1" hangingPunct="1">
              <a:lnSpc>
                <a:spcPct val="80000"/>
              </a:lnSpc>
            </a:pPr>
            <a:r>
              <a:rPr lang="et-EE" altLang="et-EE" sz="2400" smtClean="0"/>
              <a:t>Hetäär tänapäeval – „edasijõudnud“ prostituudid (peenema töö peal)</a:t>
            </a:r>
          </a:p>
          <a:p>
            <a:pPr eaLnBrk="1" hangingPunct="1">
              <a:lnSpc>
                <a:spcPct val="80000"/>
              </a:lnSpc>
            </a:pPr>
            <a:r>
              <a:rPr lang="et-EE" altLang="et-EE" sz="2400" smtClean="0"/>
              <a:t>Kreeka-Rooma ühiskonnas oli müümine ja ostmine tunnustatud nähtus (ca 1 lihttöölise päevapalk).</a:t>
            </a:r>
          </a:p>
          <a:p>
            <a:pPr eaLnBrk="1" hangingPunct="1">
              <a:lnSpc>
                <a:spcPct val="80000"/>
              </a:lnSpc>
            </a:pPr>
            <a:r>
              <a:rPr lang="et-EE" altLang="et-EE" sz="2400" smtClean="0"/>
              <a:t>Prostituutidena kasut. orjasid (levinud Rooma impeeriumis)</a:t>
            </a:r>
          </a:p>
          <a:p>
            <a:pPr eaLnBrk="1" hangingPunct="1">
              <a:lnSpc>
                <a:spcPct val="80000"/>
              </a:lnSpc>
            </a:pPr>
            <a:r>
              <a:rPr lang="et-EE" altLang="et-EE" sz="2400" smtClean="0"/>
              <a:t>Paradoksaalne olukord keskajal: katoliku kirik taunis abielurikkumist, kuid prost. oli ka keskajal </a:t>
            </a:r>
            <a:r>
              <a:rPr lang="et-EE" altLang="et-EE" sz="2400" smtClean="0">
                <a:solidFill>
                  <a:srgbClr val="FF0000"/>
                </a:solidFill>
              </a:rPr>
              <a:t>sots. aktsept</a:t>
            </a:r>
            <a:r>
              <a:rPr lang="et-EE" altLang="et-EE" sz="2400" smtClean="0"/>
              <a:t>.; selleks olid vastavad piirkonnad</a:t>
            </a:r>
          </a:p>
          <a:p>
            <a:pPr eaLnBrk="1" hangingPunct="1">
              <a:lnSpc>
                <a:spcPct val="80000"/>
              </a:lnSpc>
            </a:pPr>
            <a:r>
              <a:rPr lang="et-EE" altLang="et-EE" sz="2400" smtClean="0"/>
              <a:t>“Õitseaeg” sai läbi keskaja lõpuks (Kolumbus, süüfilis)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 calcmode="lin" valueType="num">
                                      <p:cBhvr additive="base">
                                        <p:cTn id="7"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 calcmode="lin" valueType="num">
                                      <p:cBhvr additive="base">
                                        <p:cTn id="19"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9">
                                            <p:txEl>
                                              <p:pRg st="4" end="4"/>
                                            </p:txEl>
                                          </p:spTgt>
                                        </p:tgtEl>
                                        <p:attrNameLst>
                                          <p:attrName>style.visibility</p:attrName>
                                        </p:attrNameLst>
                                      </p:cBhvr>
                                      <p:to>
                                        <p:strVal val="visible"/>
                                      </p:to>
                                    </p:set>
                                    <p:anim calcmode="lin" valueType="num">
                                      <p:cBhvr additive="base">
                                        <p:cTn id="25"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 calcmode="lin" valueType="num">
                                      <p:cBhvr additive="base">
                                        <p:cTn id="31" dur="5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 calcmode="lin" valueType="num">
                                      <p:cBhvr additive="base">
                                        <p:cTn id="37" dur="5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50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5059">
                                            <p:txEl>
                                              <p:pRg st="7" end="7"/>
                                            </p:txEl>
                                          </p:spTgt>
                                        </p:tgtEl>
                                        <p:attrNameLst>
                                          <p:attrName>style.visibility</p:attrName>
                                        </p:attrNameLst>
                                      </p:cBhvr>
                                      <p:to>
                                        <p:strVal val="visible"/>
                                      </p:to>
                                    </p:set>
                                    <p:anim calcmode="lin" valueType="num">
                                      <p:cBhvr additive="base">
                                        <p:cTn id="43" dur="500" fill="hold"/>
                                        <p:tgtEl>
                                          <p:spTgt spid="4505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505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5059">
                                            <p:txEl>
                                              <p:pRg st="8" end="8"/>
                                            </p:txEl>
                                          </p:spTgt>
                                        </p:tgtEl>
                                        <p:attrNameLst>
                                          <p:attrName>style.visibility</p:attrName>
                                        </p:attrNameLst>
                                      </p:cBhvr>
                                      <p:to>
                                        <p:strVal val="visible"/>
                                      </p:to>
                                    </p:set>
                                    <p:anim calcmode="lin" valueType="num">
                                      <p:cBhvr additive="base">
                                        <p:cTn id="49" dur="500" fill="hold"/>
                                        <p:tgtEl>
                                          <p:spTgt spid="4505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505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5059">
                                            <p:txEl>
                                              <p:pRg st="9" end="9"/>
                                            </p:txEl>
                                          </p:spTgt>
                                        </p:tgtEl>
                                        <p:attrNameLst>
                                          <p:attrName>style.visibility</p:attrName>
                                        </p:attrNameLst>
                                      </p:cBhvr>
                                      <p:to>
                                        <p:strVal val="visible"/>
                                      </p:to>
                                    </p:set>
                                    <p:anim calcmode="lin" valueType="num">
                                      <p:cBhvr additive="base">
                                        <p:cTn id="55" dur="500" fill="hold"/>
                                        <p:tgtEl>
                                          <p:spTgt spid="45059">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505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404813"/>
            <a:ext cx="7885113" cy="468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TextBox 1"/>
          <p:cNvSpPr txBox="1">
            <a:spLocks noChangeArrowheads="1"/>
          </p:cNvSpPr>
          <p:nvPr/>
        </p:nvSpPr>
        <p:spPr bwMode="auto">
          <a:xfrm>
            <a:off x="-15875" y="5091113"/>
            <a:ext cx="88788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t-EE" altLang="et-EE" b="1"/>
              <a:t>Tüüpiline eestlaste suhtumine protsitutsiooni, erinevate küsitluste põhjal</a:t>
            </a:r>
          </a:p>
          <a:p>
            <a:r>
              <a:rPr lang="et-EE" altLang="et-EE" b="1"/>
              <a:t>võib just nii inimeste suhtumist liigitada. </a:t>
            </a:r>
          </a:p>
          <a:p>
            <a:r>
              <a:rPr lang="et-EE" altLang="et-EE" b="1" u="sng"/>
              <a:t>Olukord aastal 2004:</a:t>
            </a:r>
          </a:p>
          <a:p>
            <a:r>
              <a:rPr lang="et-EE" altLang="et-EE" b="1"/>
              <a:t>Üle kahe kolmandiku Eesti elanikest soovib, et prostitutsioon oleks seadusega </a:t>
            </a:r>
          </a:p>
          <a:p>
            <a:r>
              <a:rPr lang="et-EE" altLang="et-EE" b="1"/>
              <a:t>ühel või teisel moel karistatav ning vaid 27 protsenti Eesti elanikest sooviks </a:t>
            </a:r>
          </a:p>
          <a:p>
            <a:r>
              <a:rPr lang="et-EE" altLang="et-EE" b="1"/>
              <a:t>prostitutsiooni legaliseerida, selgus Emori küsitlusest.</a:t>
            </a:r>
            <a:r>
              <a:rPr lang="et-EE" altLang="et-EE"/>
              <a:t> </a:t>
            </a:r>
          </a:p>
          <a:p>
            <a:endParaRPr lang="et-EE" altLang="et-EE"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260350"/>
            <a:ext cx="8229600" cy="417513"/>
          </a:xfrm>
        </p:spPr>
        <p:txBody>
          <a:bodyPr/>
          <a:lstStyle/>
          <a:p>
            <a:pPr eaLnBrk="1" hangingPunct="1"/>
            <a:r>
              <a:rPr lang="et-EE" altLang="et-EE" sz="4000" b="1" smtClean="0"/>
              <a:t>Tänapäev</a:t>
            </a:r>
          </a:p>
        </p:txBody>
      </p:sp>
      <p:sp>
        <p:nvSpPr>
          <p:cNvPr id="16387" name="Rectangle 3"/>
          <p:cNvSpPr>
            <a:spLocks noGrp="1" noChangeArrowheads="1"/>
          </p:cNvSpPr>
          <p:nvPr>
            <p:ph type="body" idx="1"/>
          </p:nvPr>
        </p:nvSpPr>
        <p:spPr>
          <a:xfrm>
            <a:off x="0" y="765175"/>
            <a:ext cx="9144000" cy="6335713"/>
          </a:xfrm>
        </p:spPr>
        <p:txBody>
          <a:bodyPr/>
          <a:lstStyle/>
          <a:p>
            <a:pPr eaLnBrk="1" hangingPunct="1">
              <a:lnSpc>
                <a:spcPct val="90000"/>
              </a:lnSpc>
            </a:pPr>
            <a:endParaRPr lang="et-EE" altLang="et-EE" sz="2800" smtClean="0"/>
          </a:p>
          <a:p>
            <a:pPr eaLnBrk="1" hangingPunct="1">
              <a:lnSpc>
                <a:spcPct val="90000"/>
              </a:lnSpc>
            </a:pPr>
            <a:r>
              <a:rPr lang="et-EE" altLang="et-EE" sz="2800" smtClean="0"/>
              <a:t>Oktoobris 1999 legaliseeris Holland bordellipidamise nagu tavalise ettevõtluse</a:t>
            </a:r>
          </a:p>
          <a:p>
            <a:pPr eaLnBrk="1" hangingPunct="1">
              <a:lnSpc>
                <a:spcPct val="90000"/>
              </a:lnSpc>
            </a:pPr>
            <a:r>
              <a:rPr lang="et-EE" altLang="et-EE" sz="2800" smtClean="0"/>
              <a:t>Rootsis: müümine legaalne, ostmine mitte (nii juba 16 aastat)</a:t>
            </a:r>
          </a:p>
          <a:p>
            <a:pPr eaLnBrk="1" hangingPunct="1">
              <a:lnSpc>
                <a:spcPct val="90000"/>
              </a:lnSpc>
            </a:pPr>
            <a:r>
              <a:rPr lang="et-EE" altLang="et-EE" sz="2800" smtClean="0"/>
              <a:t>USA-s Nevada osariigis on prost. lubatud osades maakondades (bordellil peab olema tegevusluba+tervishoiunõuete korrektne täitmine)</a:t>
            </a:r>
          </a:p>
          <a:p>
            <a:pPr eaLnBrk="1" hangingPunct="1">
              <a:lnSpc>
                <a:spcPct val="90000"/>
              </a:lnSpc>
            </a:pPr>
            <a:r>
              <a:rPr lang="et-EE" altLang="et-EE" sz="2800" smtClean="0"/>
              <a:t>Eestis: seksuaalteenuse vahendamine on karistatav (ERR uudis 2011: vahendamine viis 15 inimest kohtu alla, selle eest võib vangi sattuda) </a:t>
            </a:r>
          </a:p>
          <a:p>
            <a:pPr eaLnBrk="1" hangingPunct="1">
              <a:lnSpc>
                <a:spcPct val="90000"/>
              </a:lnSpc>
            </a:pPr>
            <a:r>
              <a:rPr lang="et-EE" altLang="et-EE" sz="2800" smtClean="0"/>
              <a:t>Debatid seksi müümise ning ostmise üle on  aktuaalsed viimastel aastatel ka Eestis</a:t>
            </a:r>
          </a:p>
          <a:p>
            <a:pPr eaLnBrk="1" hangingPunct="1">
              <a:lnSpc>
                <a:spcPct val="90000"/>
              </a:lnSpc>
            </a:pPr>
            <a:endParaRPr lang="et-EE" altLang="et-EE" sz="2800" smtClean="0"/>
          </a:p>
          <a:p>
            <a:pPr eaLnBrk="1" hangingPunct="1">
              <a:lnSpc>
                <a:spcPct val="90000"/>
              </a:lnSpc>
            </a:pPr>
            <a:endParaRPr lang="et-EE" altLang="et-EE"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 calcmode="lin" valueType="num">
                                      <p:cBhvr additive="base">
                                        <p:cTn id="25"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 calcmode="lin" valueType="num">
                                      <p:cBhvr additive="base">
                                        <p:cTn id="31"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549275"/>
            <a:ext cx="8229600" cy="1143000"/>
          </a:xfrm>
        </p:spPr>
        <p:txBody>
          <a:bodyPr/>
          <a:lstStyle/>
          <a:p>
            <a:pPr eaLnBrk="1" hangingPunct="1"/>
            <a:r>
              <a:rPr lang="et-EE" altLang="et-EE" sz="4000" u="sng" smtClean="0"/>
              <a:t/>
            </a:r>
            <a:br>
              <a:rPr lang="et-EE" altLang="et-EE" sz="4000" u="sng" smtClean="0"/>
            </a:br>
            <a:r>
              <a:rPr lang="et-EE" altLang="et-EE" sz="4000" u="sng" smtClean="0"/>
              <a:t/>
            </a:r>
            <a:br>
              <a:rPr lang="et-EE" altLang="et-EE" sz="4000" u="sng" smtClean="0"/>
            </a:br>
            <a:r>
              <a:rPr lang="et-EE" altLang="et-EE" sz="4000" u="sng" smtClean="0"/>
              <a:t>SOOLISE VÕRDÕIGUSLIKKUSE SEADUS</a:t>
            </a:r>
            <a:r>
              <a:rPr lang="et-EE" altLang="et-EE" sz="4000" smtClean="0"/>
              <a:t> (Eestis välja kuulutatud 14.04.2004)</a:t>
            </a:r>
          </a:p>
        </p:txBody>
      </p:sp>
      <p:sp>
        <p:nvSpPr>
          <p:cNvPr id="21507" name="Rectangle 3"/>
          <p:cNvSpPr>
            <a:spLocks noGrp="1" noChangeArrowheads="1"/>
          </p:cNvSpPr>
          <p:nvPr>
            <p:ph type="body" idx="1"/>
          </p:nvPr>
        </p:nvSpPr>
        <p:spPr>
          <a:xfrm>
            <a:off x="457200" y="2420938"/>
            <a:ext cx="8229600" cy="3705225"/>
          </a:xfrm>
        </p:spPr>
        <p:txBody>
          <a:bodyPr/>
          <a:lstStyle/>
          <a:p>
            <a:pPr eaLnBrk="1" hangingPunct="1">
              <a:buFontTx/>
              <a:buNone/>
            </a:pPr>
            <a:r>
              <a:rPr lang="et-EE" altLang="et-EE" smtClean="0"/>
              <a:t>2. peatükk</a:t>
            </a:r>
            <a:br>
              <a:rPr lang="et-EE" altLang="et-EE" smtClean="0"/>
            </a:br>
            <a:r>
              <a:rPr lang="et-EE" altLang="et-EE" smtClean="0"/>
              <a:t>SOOLISE DISKRIMINEERIMISE KEELD </a:t>
            </a:r>
            <a:endParaRPr lang="et-EE" altLang="et-EE" b="1" smtClean="0"/>
          </a:p>
          <a:p>
            <a:pPr eaLnBrk="1" hangingPunct="1">
              <a:buFontTx/>
              <a:buNone/>
            </a:pPr>
            <a:r>
              <a:rPr lang="et-EE" altLang="et-EE" b="1" smtClean="0"/>
              <a:t>§ 5. Sooline diskrimineerimine</a:t>
            </a:r>
            <a:r>
              <a:rPr lang="et-EE" altLang="et-EE" smtClean="0"/>
              <a:t> </a:t>
            </a:r>
          </a:p>
          <a:p>
            <a:pPr eaLnBrk="1" hangingPunct="1">
              <a:buFontTx/>
              <a:buNone/>
            </a:pPr>
            <a:r>
              <a:rPr lang="et-EE" altLang="et-EE" smtClean="0"/>
              <a:t>(1) Otsene ja kaudne sooline diskrimineerimine on keelatud. </a:t>
            </a:r>
          </a:p>
        </p:txBody>
      </p:sp>
      <p:sp>
        <p:nvSpPr>
          <p:cNvPr id="7172" name="TextBox 1"/>
          <p:cNvSpPr txBox="1">
            <a:spLocks noChangeArrowheads="1"/>
          </p:cNvSpPr>
          <p:nvPr/>
        </p:nvSpPr>
        <p:spPr bwMode="auto">
          <a:xfrm>
            <a:off x="250825" y="260350"/>
            <a:ext cx="83550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t-EE" altLang="et-EE" b="1" i="1"/>
              <a:t>Mõtle, kas loetud seaduses on miski, mis otseselt keelaks prostitutsiooni?</a:t>
            </a:r>
          </a:p>
          <a:p>
            <a:endParaRPr lang="et-EE" altLang="et-EE"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260350"/>
            <a:ext cx="8964613" cy="5865813"/>
          </a:xfrm>
        </p:spPr>
        <p:txBody>
          <a:bodyPr/>
          <a:lstStyle/>
          <a:p>
            <a:pPr eaLnBrk="1" hangingPunct="1">
              <a:lnSpc>
                <a:spcPct val="80000"/>
              </a:lnSpc>
            </a:pPr>
            <a:r>
              <a:rPr lang="et-EE" altLang="et-EE" sz="2400" smtClean="0"/>
              <a:t>(2) Otseseks või kaudseks sooliseks diskrimineerimiseks </a:t>
            </a:r>
            <a:r>
              <a:rPr lang="et-EE" altLang="et-EE" sz="2400" b="1" smtClean="0"/>
              <a:t>ei loeta</a:t>
            </a:r>
            <a:r>
              <a:rPr lang="et-EE" altLang="et-EE" sz="2400" smtClean="0"/>
              <a:t>:</a:t>
            </a:r>
            <a:br>
              <a:rPr lang="et-EE" altLang="et-EE" sz="2400" smtClean="0"/>
            </a:br>
            <a:r>
              <a:rPr lang="et-EE" altLang="et-EE" sz="2400" smtClean="0"/>
              <a:t>1) sätteid, mis sisaldavad naiste erilist kaitset seoses raseduse ja sünnitamisega;</a:t>
            </a:r>
            <a:br>
              <a:rPr lang="et-EE" altLang="et-EE" sz="2400" smtClean="0"/>
            </a:br>
            <a:endParaRPr lang="et-EE" altLang="et-EE" sz="2400" smtClean="0"/>
          </a:p>
          <a:p>
            <a:pPr eaLnBrk="1" hangingPunct="1">
              <a:lnSpc>
                <a:spcPct val="80000"/>
              </a:lnSpc>
            </a:pPr>
            <a:r>
              <a:rPr lang="et-EE" altLang="et-EE" sz="2400" smtClean="0"/>
              <a:t>2) kohustusliku kaitseväe ajateenistuse kehtestamist ainult meestele;</a:t>
            </a:r>
            <a:br>
              <a:rPr lang="et-EE" altLang="et-EE" sz="2400" smtClean="0"/>
            </a:br>
            <a:endParaRPr lang="et-EE" altLang="et-EE" sz="2400" smtClean="0"/>
          </a:p>
          <a:p>
            <a:pPr eaLnBrk="1" hangingPunct="1">
              <a:lnSpc>
                <a:spcPct val="80000"/>
              </a:lnSpc>
            </a:pPr>
            <a:r>
              <a:rPr lang="et-EE" altLang="et-EE" sz="2400" smtClean="0"/>
              <a:t>3) ainult naiste või ainult meeste vastuvõtmist mittetulundusühingu liikmeteks, kui see tuleneb ühingu põhikirjast;</a:t>
            </a:r>
            <a:br>
              <a:rPr lang="et-EE" altLang="et-EE" sz="2400" smtClean="0"/>
            </a:br>
            <a:endParaRPr lang="et-EE" altLang="et-EE" sz="2400" smtClean="0"/>
          </a:p>
          <a:p>
            <a:pPr eaLnBrk="1" hangingPunct="1">
              <a:lnSpc>
                <a:spcPct val="80000"/>
              </a:lnSpc>
            </a:pPr>
            <a:r>
              <a:rPr lang="et-EE" altLang="et-EE" sz="2400" smtClean="0"/>
              <a:t>4) tööle saamisel või selleks vajaliku koolituse võimaldamisel erinevat kohtlemist isiku soo tõttu, kui sugu on teatud kutsetegevuse olemuse või sellega liituvate tingimuste tõttu oluline ja määrav nõue ning taolise erineva kohtlemise eesmärk on õigustatud ja nõue proportsionaalne eesmärgiga;</a:t>
            </a:r>
            <a:br>
              <a:rPr lang="et-EE" altLang="et-EE" sz="2400" smtClean="0"/>
            </a:br>
            <a:endParaRPr lang="et-EE" altLang="et-EE" sz="2400" smtClean="0"/>
          </a:p>
          <a:p>
            <a:pPr eaLnBrk="1" hangingPunct="1">
              <a:lnSpc>
                <a:spcPct val="80000"/>
              </a:lnSpc>
            </a:pPr>
            <a:r>
              <a:rPr lang="et-EE" altLang="et-EE" sz="2400" smtClean="0"/>
              <a:t>5) soolist võrdõiguslikkust edendavate erimeetmete rakendamist, mis annavad eeliseid alaesindatud soole või vähendavad soolist ebavõrdsust.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23850" y="836613"/>
            <a:ext cx="8229600" cy="4525962"/>
          </a:xfrm>
        </p:spPr>
        <p:txBody>
          <a:bodyPr/>
          <a:lstStyle/>
          <a:p>
            <a:pPr eaLnBrk="1" hangingPunct="1"/>
            <a:r>
              <a:rPr lang="et-EE" altLang="et-EE" sz="2800" b="1" smtClean="0"/>
              <a:t>§ 8. Diskrimineeriv töö- ja koolituspakkumine</a:t>
            </a:r>
            <a:r>
              <a:rPr lang="et-EE" altLang="et-EE" sz="2800" smtClean="0"/>
              <a:t> </a:t>
            </a:r>
          </a:p>
          <a:p>
            <a:pPr eaLnBrk="1" hangingPunct="1"/>
            <a:r>
              <a:rPr lang="et-EE" altLang="et-EE" sz="2800" smtClean="0"/>
              <a:t>Keelatud on töö- ja koolituspakkumised, mis on suunatud üksnes ühest soost isikutele, kui selleks ei ole käesoleva seaduse § 5 lõike 2 punktides 4 ja 5 nimetatud põhjusi. </a:t>
            </a:r>
          </a:p>
          <a:p>
            <a:pPr eaLnBrk="1" hangingPunct="1">
              <a:buFontTx/>
              <a:buNone/>
            </a:pPr>
            <a:r>
              <a:rPr lang="et-EE" altLang="et-EE" sz="2800" i="1"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115888"/>
            <a:ext cx="8229600" cy="1143000"/>
          </a:xfrm>
        </p:spPr>
        <p:txBody>
          <a:bodyPr/>
          <a:lstStyle/>
          <a:p>
            <a:r>
              <a:rPr lang="et-EE" altLang="et-EE" smtClean="0"/>
              <a:t>Õhkõrnad teoreetilised võimalused Eestis</a:t>
            </a:r>
          </a:p>
        </p:txBody>
      </p:sp>
      <p:sp>
        <p:nvSpPr>
          <p:cNvPr id="39939" name="Rectangle 3"/>
          <p:cNvSpPr>
            <a:spLocks noGrp="1" noChangeArrowheads="1"/>
          </p:cNvSpPr>
          <p:nvPr>
            <p:ph type="body" idx="1"/>
          </p:nvPr>
        </p:nvSpPr>
        <p:spPr>
          <a:xfrm>
            <a:off x="323850" y="1412875"/>
            <a:ext cx="8229600" cy="4525963"/>
          </a:xfrm>
        </p:spPr>
        <p:txBody>
          <a:bodyPr/>
          <a:lstStyle/>
          <a:p>
            <a:pPr marL="609600" indent="-609600">
              <a:lnSpc>
                <a:spcPct val="90000"/>
              </a:lnSpc>
              <a:buFontTx/>
              <a:buAutoNum type="arabicPeriod"/>
              <a:defRPr/>
            </a:pPr>
            <a:r>
              <a:rPr lang="et-EE" altLang="et-EE" sz="2400" dirty="0" smtClean="0"/>
              <a:t>Pakkuda tööd </a:t>
            </a:r>
            <a:r>
              <a:rPr lang="et-EE" altLang="et-EE" sz="2400" u="sng" dirty="0" smtClean="0"/>
              <a:t>mõlemast soost </a:t>
            </a:r>
            <a:r>
              <a:rPr lang="et-EE" altLang="et-EE" sz="2400" dirty="0" smtClean="0"/>
              <a:t>inimestele (jättes kõrvale </a:t>
            </a:r>
            <a:r>
              <a:rPr lang="et-EE" altLang="et-EE" sz="2400" i="1" dirty="0" smtClean="0"/>
              <a:t>Karistusseadustiku </a:t>
            </a:r>
            <a:r>
              <a:rPr lang="et-EE" altLang="et-EE" sz="2400" dirty="0" smtClean="0"/>
              <a:t>bordellipidamise keelu)</a:t>
            </a:r>
          </a:p>
          <a:p>
            <a:pPr marL="609600" indent="-609600">
              <a:lnSpc>
                <a:spcPct val="90000"/>
              </a:lnSpc>
              <a:buFontTx/>
              <a:buAutoNum type="arabicPeriod"/>
              <a:defRPr/>
            </a:pPr>
            <a:r>
              <a:rPr lang="et-EE" altLang="et-EE" sz="2400" dirty="0" smtClean="0"/>
              <a:t>Luua MTÜ, mis on nö katus seksiärile ja MTÜ põhikirjas on märgitud põhitegevuseks nt massaaž ja on määrtatletud selgelt üksnes naistööjõu kasutamine; ehkki praktikas on nö põhitegevusel väike osakaal </a:t>
            </a:r>
          </a:p>
          <a:p>
            <a:pPr marL="0" indent="0">
              <a:lnSpc>
                <a:spcPct val="90000"/>
              </a:lnSpc>
              <a:buFontTx/>
              <a:buNone/>
              <a:defRPr/>
            </a:pPr>
            <a:r>
              <a:rPr lang="et-EE" altLang="et-EE" sz="2400" dirty="0" smtClean="0">
                <a:solidFill>
                  <a:srgbClr val="0070C0"/>
                </a:solidFill>
              </a:rPr>
              <a:t>Juriidiliselt on MTÜ</a:t>
            </a:r>
          </a:p>
          <a:p>
            <a:pPr marL="0" indent="0">
              <a:lnSpc>
                <a:spcPct val="90000"/>
              </a:lnSpc>
              <a:buFontTx/>
              <a:buNone/>
              <a:defRPr/>
            </a:pPr>
            <a:r>
              <a:rPr lang="et-EE" altLang="et-EE" sz="2400" dirty="0" smtClean="0">
                <a:solidFill>
                  <a:srgbClr val="0070C0"/>
                </a:solidFill>
              </a:rPr>
              <a:t>Faktiliselt bordell</a:t>
            </a:r>
            <a:r>
              <a:rPr lang="et-EE" altLang="et-EE" sz="2400" dirty="0" smtClean="0"/>
              <a:t> </a:t>
            </a:r>
          </a:p>
          <a:p>
            <a:pPr marL="0" indent="0">
              <a:lnSpc>
                <a:spcPct val="90000"/>
              </a:lnSpc>
              <a:buFontTx/>
              <a:buNone/>
              <a:defRPr/>
            </a:pPr>
            <a:r>
              <a:rPr lang="et-EE" altLang="et-EE" sz="2400" i="1" dirty="0" smtClean="0"/>
              <a:t>SVS-i kohaselt pole tegu soolise diskrimineerimisega, kui võetakse ühingu liikmeteks ainult mehi või ainult naisi lähtuvalt MTÜ põhikirjast</a:t>
            </a:r>
          </a:p>
          <a:p>
            <a:pPr marL="0" indent="0">
              <a:lnSpc>
                <a:spcPct val="90000"/>
              </a:lnSpc>
              <a:buFontTx/>
              <a:buNone/>
              <a:defRPr/>
            </a:pPr>
            <a:endParaRPr lang="et-EE" altLang="et-EE" sz="2400" i="1" dirty="0"/>
          </a:p>
          <a:p>
            <a:pPr marL="0" indent="0">
              <a:lnSpc>
                <a:spcPct val="90000"/>
              </a:lnSpc>
              <a:buFontTx/>
              <a:buNone/>
              <a:defRPr/>
            </a:pPr>
            <a:r>
              <a:rPr lang="et-EE" altLang="et-EE" sz="2400" i="1" dirty="0" smtClean="0"/>
              <a:t>Järgenavlt mõned näited erinevate riikide kohta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4" end="4"/>
                                            </p:txEl>
                                          </p:spTgt>
                                        </p:tgtEl>
                                        <p:attrNameLst>
                                          <p:attrName>style.visibility</p:attrName>
                                        </p:attrNameLst>
                                      </p:cBhvr>
                                      <p:to>
                                        <p:strVal val="visible"/>
                                      </p:to>
                                    </p:set>
                                    <p:anim calcmode="lin" valueType="num">
                                      <p:cBhvr additive="base">
                                        <p:cTn id="31"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 calcmode="lin" valueType="num">
                                      <p:cBhvr additive="base">
                                        <p:cTn id="37"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2868</TotalTime>
  <Words>800</Words>
  <Application>Microsoft Office PowerPoint</Application>
  <PresentationFormat>Ekraaniseanss (4:3)</PresentationFormat>
  <Paragraphs>85</Paragraphs>
  <Slides>12</Slides>
  <Notes>0</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12</vt:i4>
      </vt:variant>
    </vt:vector>
  </HeadingPairs>
  <TitlesOfParts>
    <vt:vector size="15" baseType="lpstr">
      <vt:lpstr>Arial</vt:lpstr>
      <vt:lpstr>Calibri</vt:lpstr>
      <vt:lpstr>Default Design</vt:lpstr>
      <vt:lpstr>Prostitutsioon</vt:lpstr>
      <vt:lpstr>Erinevad aspektid</vt:lpstr>
      <vt:lpstr>Ajaloost</vt:lpstr>
      <vt:lpstr>PowerPointi esitlus</vt:lpstr>
      <vt:lpstr>Tänapäev</vt:lpstr>
      <vt:lpstr>  SOOLISE VÕRDÕIGUSLIKKUSE SEADUS (Eestis välja kuulutatud 14.04.2004)</vt:lpstr>
      <vt:lpstr>PowerPointi esitlus</vt:lpstr>
      <vt:lpstr>PowerPointi esitlus</vt:lpstr>
      <vt:lpstr>Õhkõrnad teoreetilised võimalused Eestis</vt:lpstr>
      <vt:lpstr>PowerPointi esitlus</vt:lpstr>
      <vt:lpstr>PowerPointi esitlus</vt:lpstr>
      <vt:lpstr>Kasutatud allikad</vt:lpstr>
    </vt:vector>
  </TitlesOfParts>
  <Company>Kool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Sissejuhatus seksuaaleetikasse ja seksuaalsuse olemus</dc:title>
  <dc:creator>peedus</dc:creator>
  <cp:lastModifiedBy>kasutaja</cp:lastModifiedBy>
  <cp:revision>76</cp:revision>
  <dcterms:created xsi:type="dcterms:W3CDTF">2009-03-23T17:29:42Z</dcterms:created>
  <dcterms:modified xsi:type="dcterms:W3CDTF">2019-05-14T08:19:11Z</dcterms:modified>
</cp:coreProperties>
</file>