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16"/>
  </p:notesMasterIdLst>
  <p:handoutMasterIdLst>
    <p:handoutMasterId r:id="rId17"/>
  </p:handoutMasterIdLst>
  <p:sldIdLst>
    <p:sldId id="256" r:id="rId2"/>
    <p:sldId id="257" r:id="rId3"/>
    <p:sldId id="258" r:id="rId4"/>
    <p:sldId id="260" r:id="rId5"/>
    <p:sldId id="261" r:id="rId6"/>
    <p:sldId id="262" r:id="rId7"/>
    <p:sldId id="263" r:id="rId8"/>
    <p:sldId id="264" r:id="rId9"/>
    <p:sldId id="269" r:id="rId10"/>
    <p:sldId id="265" r:id="rId11"/>
    <p:sldId id="266" r:id="rId12"/>
    <p:sldId id="267" r:id="rId13"/>
    <p:sldId id="268" r:id="rId14"/>
    <p:sldId id="259" r:id="rId15"/>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edus"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3300"/>
    <a:srgbClr val="CCECFF"/>
    <a:srgbClr val="CCCCFF"/>
    <a:srgbClr val="CC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2-10-18T21:13:33.625" idx="1">
    <p:pos x="5301" y="1306"/>
    <p:text>Loodusteadused: nt füüsika, keemia, biloloogia</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28675"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28676" name="Rectangle 4"/>
          <p:cNvSpPr>
            <a:spLocks noGrp="1" noChangeArrowheads="1"/>
          </p:cNvSpPr>
          <p:nvPr>
            <p:ph type="ftr" sz="quarter" idx="2"/>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28677" name="Rectangle 5"/>
          <p:cNvSpPr>
            <a:spLocks noGrp="1" noChangeArrowheads="1"/>
          </p:cNvSpPr>
          <p:nvPr>
            <p:ph type="sldNum" sz="quarter" idx="3"/>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BF033A3-910A-479B-B091-3FDFED322CE4}" type="slidenum">
              <a:rPr lang="en-US" altLang="en-US"/>
              <a:pPr/>
              <a:t>‹#›</a:t>
            </a:fld>
            <a:endParaRPr lang="en-US" altLang="en-US"/>
          </a:p>
        </p:txBody>
      </p:sp>
    </p:spTree>
    <p:extLst>
      <p:ext uri="{BB962C8B-B14F-4D97-AF65-F5344CB8AC3E}">
        <p14:creationId xmlns:p14="http://schemas.microsoft.com/office/powerpoint/2010/main" val="1865774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3072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30724"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85800" y="4424363"/>
            <a:ext cx="5486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26" name="Rectangle 6"/>
          <p:cNvSpPr>
            <a:spLocks noGrp="1" noChangeArrowheads="1"/>
          </p:cNvSpPr>
          <p:nvPr>
            <p:ph type="ftr" sz="quarter" idx="4"/>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30727" name="Rectangle 7"/>
          <p:cNvSpPr>
            <a:spLocks noGrp="1" noChangeArrowheads="1"/>
          </p:cNvSpPr>
          <p:nvPr>
            <p:ph type="sldNum" sz="quarter" idx="5"/>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9313F472-4BDD-4E3E-B894-423D7884D9D6}" type="slidenum">
              <a:rPr lang="en-US" altLang="en-US"/>
              <a:pPr/>
              <a:t>‹#›</a:t>
            </a:fld>
            <a:endParaRPr lang="en-US" altLang="en-US"/>
          </a:p>
        </p:txBody>
      </p:sp>
    </p:spTree>
    <p:extLst>
      <p:ext uri="{BB962C8B-B14F-4D97-AF65-F5344CB8AC3E}">
        <p14:creationId xmlns:p14="http://schemas.microsoft.com/office/powerpoint/2010/main" val="16830961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t-EE" altLang="en-US" noProof="0" smtClean="0"/>
              <a:t>Click to edit Master title style</a:t>
            </a:r>
          </a:p>
        </p:txBody>
      </p:sp>
      <p:sp>
        <p:nvSpPr>
          <p:cNvPr id="37891" name="Rectangle 3"/>
          <p:cNvSpPr>
            <a:spLocks noGrp="1" noChangeArrowheads="1"/>
          </p:cNvSpPr>
          <p:nvPr>
            <p:ph type="subTitle" idx="1"/>
          </p:nvPr>
        </p:nvSpPr>
        <p:spPr>
          <a:xfrm>
            <a:off x="1371600" y="3270250"/>
            <a:ext cx="6400800" cy="2209800"/>
          </a:xfrm>
        </p:spPr>
        <p:txBody>
          <a:bodyPr/>
          <a:lstStyle>
            <a:lvl1pPr marL="0" indent="0" algn="ctr">
              <a:buFont typeface="Wingdings" panose="05000000000000000000" pitchFamily="2" charset="2"/>
              <a:buNone/>
              <a:defRPr sz="3000"/>
            </a:lvl1pPr>
          </a:lstStyle>
          <a:p>
            <a:pPr lvl="0"/>
            <a:r>
              <a:rPr lang="et-EE" altLang="en-US" noProof="0" smtClean="0"/>
              <a:t>Click to edit Master subtitle style</a:t>
            </a:r>
          </a:p>
        </p:txBody>
      </p:sp>
      <p:sp>
        <p:nvSpPr>
          <p:cNvPr id="37892" name="Rectangle 4"/>
          <p:cNvSpPr>
            <a:spLocks noGrp="1" noChangeArrowheads="1"/>
          </p:cNvSpPr>
          <p:nvPr>
            <p:ph type="dt" sz="half" idx="2"/>
          </p:nvPr>
        </p:nvSpPr>
        <p:spPr/>
        <p:txBody>
          <a:bodyPr/>
          <a:lstStyle>
            <a:lvl1pPr>
              <a:defRPr/>
            </a:lvl1pPr>
          </a:lstStyle>
          <a:p>
            <a:endParaRPr lang="et-EE" altLang="en-US"/>
          </a:p>
        </p:txBody>
      </p:sp>
      <p:sp>
        <p:nvSpPr>
          <p:cNvPr id="37893" name="Rectangle 5"/>
          <p:cNvSpPr>
            <a:spLocks noGrp="1" noChangeArrowheads="1"/>
          </p:cNvSpPr>
          <p:nvPr>
            <p:ph type="ftr" sz="quarter" idx="3"/>
          </p:nvPr>
        </p:nvSpPr>
        <p:spPr/>
        <p:txBody>
          <a:bodyPr/>
          <a:lstStyle>
            <a:lvl1pPr>
              <a:defRPr/>
            </a:lvl1pPr>
          </a:lstStyle>
          <a:p>
            <a:endParaRPr lang="et-EE" altLang="en-US"/>
          </a:p>
        </p:txBody>
      </p:sp>
      <p:sp>
        <p:nvSpPr>
          <p:cNvPr id="37894" name="Rectangle 6"/>
          <p:cNvSpPr>
            <a:spLocks noGrp="1" noChangeArrowheads="1"/>
          </p:cNvSpPr>
          <p:nvPr>
            <p:ph type="sldNum" sz="quarter" idx="4"/>
          </p:nvPr>
        </p:nvSpPr>
        <p:spPr/>
        <p:txBody>
          <a:bodyPr/>
          <a:lstStyle>
            <a:lvl1pPr>
              <a:defRPr/>
            </a:lvl1pPr>
          </a:lstStyle>
          <a:p>
            <a:fld id="{41F72AE3-E988-4217-9D6F-8111EBCC892B}" type="slidenum">
              <a:rPr lang="et-EE" altLang="en-US"/>
              <a:pPr/>
              <a:t>‹#›</a:t>
            </a:fld>
            <a:endParaRPr lang="et-EE" altLang="en-US"/>
          </a:p>
        </p:txBody>
      </p:sp>
      <p:grpSp>
        <p:nvGrpSpPr>
          <p:cNvPr id="37895" name="Group 7"/>
          <p:cNvGrpSpPr>
            <a:grpSpLocks/>
          </p:cNvGrpSpPr>
          <p:nvPr/>
        </p:nvGrpSpPr>
        <p:grpSpPr bwMode="auto">
          <a:xfrm>
            <a:off x="228600" y="2889250"/>
            <a:ext cx="8610600" cy="201613"/>
            <a:chOff x="144" y="1680"/>
            <a:chExt cx="5424" cy="144"/>
          </a:xfrm>
        </p:grpSpPr>
        <p:sp>
          <p:nvSpPr>
            <p:cNvPr id="37896"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7"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8"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Vertikaalteksti kohatäide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5549CE3A-675C-44FB-9639-FEAA40FF3A57}" type="slidenum">
              <a:rPr lang="et-EE" altLang="en-US"/>
              <a:pPr/>
              <a:t>‹#›</a:t>
            </a:fld>
            <a:endParaRPr lang="et-EE" altLang="en-US"/>
          </a:p>
        </p:txBody>
      </p:sp>
    </p:spTree>
    <p:extLst>
      <p:ext uri="{BB962C8B-B14F-4D97-AF65-F5344CB8AC3E}">
        <p14:creationId xmlns:p14="http://schemas.microsoft.com/office/powerpoint/2010/main" val="589247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7813"/>
            <a:ext cx="2057400" cy="5853112"/>
          </a:xfrm>
        </p:spPr>
        <p:txBody>
          <a:bodyPr vert="eaVert"/>
          <a:lstStyle/>
          <a:p>
            <a:r>
              <a:rPr lang="et-EE" smtClean="0"/>
              <a:t>Muutke pealkirja laadi</a:t>
            </a:r>
            <a:endParaRPr lang="en-US"/>
          </a:p>
        </p:txBody>
      </p:sp>
      <p:sp>
        <p:nvSpPr>
          <p:cNvPr id="3" name="Vertikaalteksti kohatäide 2"/>
          <p:cNvSpPr>
            <a:spLocks noGrp="1"/>
          </p:cNvSpPr>
          <p:nvPr>
            <p:ph type="body" orient="vert" idx="1"/>
          </p:nvPr>
        </p:nvSpPr>
        <p:spPr>
          <a:xfrm>
            <a:off x="457200" y="277813"/>
            <a:ext cx="6019800" cy="5853112"/>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959DE447-37FC-4E18-8726-5E3566A06A80}" type="slidenum">
              <a:rPr lang="et-EE" altLang="en-US"/>
              <a:pPr/>
              <a:t>‹#›</a:t>
            </a:fld>
            <a:endParaRPr lang="et-EE" altLang="en-US"/>
          </a:p>
        </p:txBody>
      </p:sp>
    </p:spTree>
    <p:extLst>
      <p:ext uri="{BB962C8B-B14F-4D97-AF65-F5344CB8AC3E}">
        <p14:creationId xmlns:p14="http://schemas.microsoft.com/office/powerpoint/2010/main" val="2207975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Sisu kohatäide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9B1704E4-F52C-451D-A12B-31E78BFAA6B5}" type="slidenum">
              <a:rPr lang="et-EE" altLang="en-US"/>
              <a:pPr/>
              <a:t>‹#›</a:t>
            </a:fld>
            <a:endParaRPr lang="et-EE" altLang="en-US"/>
          </a:p>
        </p:txBody>
      </p:sp>
    </p:spTree>
    <p:extLst>
      <p:ext uri="{BB962C8B-B14F-4D97-AF65-F5344CB8AC3E}">
        <p14:creationId xmlns:p14="http://schemas.microsoft.com/office/powerpoint/2010/main" val="304548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623888" y="1709738"/>
            <a:ext cx="7886700" cy="2852737"/>
          </a:xfrm>
        </p:spPr>
        <p:txBody>
          <a:bodyPr/>
          <a:lstStyle>
            <a:lvl1pPr>
              <a:defRPr sz="6000"/>
            </a:lvl1pPr>
          </a:lstStyle>
          <a:p>
            <a:r>
              <a:rPr lang="et-EE" smtClean="0"/>
              <a:t>Muutke pealkirja laadi</a:t>
            </a:r>
            <a:endParaRPr lang="en-US"/>
          </a:p>
        </p:txBody>
      </p:sp>
      <p:sp>
        <p:nvSpPr>
          <p:cNvPr id="3" name="Teksti kohatäid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t-EE" smtClean="0"/>
              <a:t>Redigeeri juhtslaidi tekstilaade</a:t>
            </a:r>
          </a:p>
        </p:txBody>
      </p:sp>
      <p:sp>
        <p:nvSpPr>
          <p:cNvPr id="4" name="Kuupäeva kohatäide 3"/>
          <p:cNvSpPr>
            <a:spLocks noGrp="1"/>
          </p:cNvSpPr>
          <p:nvPr>
            <p:ph type="dt" sz="half" idx="10"/>
          </p:nvPr>
        </p:nvSpPr>
        <p:spPr/>
        <p:txBody>
          <a:bodyPr/>
          <a:lstStyle>
            <a:lvl1pPr>
              <a:defRPr/>
            </a:lvl1pPr>
          </a:lstStyle>
          <a:p>
            <a:endParaRPr lang="et-EE" altLang="en-US"/>
          </a:p>
        </p:txBody>
      </p:sp>
      <p:sp>
        <p:nvSpPr>
          <p:cNvPr id="5" name="Jaluse kohatäide 4"/>
          <p:cNvSpPr>
            <a:spLocks noGrp="1"/>
          </p:cNvSpPr>
          <p:nvPr>
            <p:ph type="ftr" sz="quarter" idx="11"/>
          </p:nvPr>
        </p:nvSpPr>
        <p:spPr/>
        <p:txBody>
          <a:bodyPr/>
          <a:lstStyle>
            <a:lvl1pPr>
              <a:defRPr/>
            </a:lvl1pPr>
          </a:lstStyle>
          <a:p>
            <a:endParaRPr lang="et-EE" altLang="en-US"/>
          </a:p>
        </p:txBody>
      </p:sp>
      <p:sp>
        <p:nvSpPr>
          <p:cNvPr id="6" name="Slaidinumbri kohatäide 5"/>
          <p:cNvSpPr>
            <a:spLocks noGrp="1"/>
          </p:cNvSpPr>
          <p:nvPr>
            <p:ph type="sldNum" sz="quarter" idx="12"/>
          </p:nvPr>
        </p:nvSpPr>
        <p:spPr/>
        <p:txBody>
          <a:bodyPr/>
          <a:lstStyle>
            <a:lvl1pPr>
              <a:defRPr/>
            </a:lvl1pPr>
          </a:lstStyle>
          <a:p>
            <a:fld id="{AD742618-C516-4459-A923-D482DC3BCF34}" type="slidenum">
              <a:rPr lang="et-EE" altLang="en-US"/>
              <a:pPr/>
              <a:t>‹#›</a:t>
            </a:fld>
            <a:endParaRPr lang="et-EE" altLang="en-US"/>
          </a:p>
        </p:txBody>
      </p:sp>
    </p:spTree>
    <p:extLst>
      <p:ext uri="{BB962C8B-B14F-4D97-AF65-F5344CB8AC3E}">
        <p14:creationId xmlns:p14="http://schemas.microsoft.com/office/powerpoint/2010/main" val="1922941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Sisu kohatäide 2"/>
          <p:cNvSpPr>
            <a:spLocks noGrp="1"/>
          </p:cNvSpPr>
          <p:nvPr>
            <p:ph sz="half" idx="1"/>
          </p:nvPr>
        </p:nvSpPr>
        <p:spPr>
          <a:xfrm>
            <a:off x="457200" y="1600200"/>
            <a:ext cx="4038600" cy="4530725"/>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Sisu kohatäide 3"/>
          <p:cNvSpPr>
            <a:spLocks noGrp="1"/>
          </p:cNvSpPr>
          <p:nvPr>
            <p:ph sz="half" idx="2"/>
          </p:nvPr>
        </p:nvSpPr>
        <p:spPr>
          <a:xfrm>
            <a:off x="4648200" y="1600200"/>
            <a:ext cx="4038600" cy="4530725"/>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Kuupäeva kohatäide 4"/>
          <p:cNvSpPr>
            <a:spLocks noGrp="1"/>
          </p:cNvSpPr>
          <p:nvPr>
            <p:ph type="dt" sz="half" idx="10"/>
          </p:nvPr>
        </p:nvSpPr>
        <p:spPr/>
        <p:txBody>
          <a:bodyPr/>
          <a:lstStyle>
            <a:lvl1pPr>
              <a:defRPr/>
            </a:lvl1pPr>
          </a:lstStyle>
          <a:p>
            <a:endParaRPr lang="et-EE" altLang="en-US"/>
          </a:p>
        </p:txBody>
      </p:sp>
      <p:sp>
        <p:nvSpPr>
          <p:cNvPr id="6" name="Jaluse kohatäide 5"/>
          <p:cNvSpPr>
            <a:spLocks noGrp="1"/>
          </p:cNvSpPr>
          <p:nvPr>
            <p:ph type="ftr" sz="quarter" idx="11"/>
          </p:nvPr>
        </p:nvSpPr>
        <p:spPr/>
        <p:txBody>
          <a:bodyPr/>
          <a:lstStyle>
            <a:lvl1pPr>
              <a:defRPr/>
            </a:lvl1pPr>
          </a:lstStyle>
          <a:p>
            <a:endParaRPr lang="et-EE" altLang="en-US"/>
          </a:p>
        </p:txBody>
      </p:sp>
      <p:sp>
        <p:nvSpPr>
          <p:cNvPr id="7" name="Slaidinumbri kohatäide 6"/>
          <p:cNvSpPr>
            <a:spLocks noGrp="1"/>
          </p:cNvSpPr>
          <p:nvPr>
            <p:ph type="sldNum" sz="quarter" idx="12"/>
          </p:nvPr>
        </p:nvSpPr>
        <p:spPr/>
        <p:txBody>
          <a:bodyPr/>
          <a:lstStyle>
            <a:lvl1pPr>
              <a:defRPr/>
            </a:lvl1pPr>
          </a:lstStyle>
          <a:p>
            <a:fld id="{D5956596-1462-4AA4-AD2F-C03B4568ACEB}" type="slidenum">
              <a:rPr lang="et-EE" altLang="en-US"/>
              <a:pPr/>
              <a:t>‹#›</a:t>
            </a:fld>
            <a:endParaRPr lang="et-EE" altLang="en-US"/>
          </a:p>
        </p:txBody>
      </p:sp>
    </p:spTree>
    <p:extLst>
      <p:ext uri="{BB962C8B-B14F-4D97-AF65-F5344CB8AC3E}">
        <p14:creationId xmlns:p14="http://schemas.microsoft.com/office/powerpoint/2010/main" val="426589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630238" y="365125"/>
            <a:ext cx="7886700" cy="1325563"/>
          </a:xfrm>
        </p:spPr>
        <p:txBody>
          <a:bodyPr/>
          <a:lstStyle/>
          <a:p>
            <a:r>
              <a:rPr lang="et-EE" smtClean="0"/>
              <a:t>Muutke pealkirja laadi</a:t>
            </a:r>
            <a:endParaRPr lang="en-US"/>
          </a:p>
        </p:txBody>
      </p:sp>
      <p:sp>
        <p:nvSpPr>
          <p:cNvPr id="3" name="Teksti kohatäid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Sisu kohatäide 3"/>
          <p:cNvSpPr>
            <a:spLocks noGrp="1"/>
          </p:cNvSpPr>
          <p:nvPr>
            <p:ph sz="half" idx="2"/>
          </p:nvPr>
        </p:nvSpPr>
        <p:spPr>
          <a:xfrm>
            <a:off x="630238" y="2505075"/>
            <a:ext cx="3868737"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5" name="Teksti kohatäid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Sisu kohatäide 5"/>
          <p:cNvSpPr>
            <a:spLocks noGrp="1"/>
          </p:cNvSpPr>
          <p:nvPr>
            <p:ph sz="quarter" idx="4"/>
          </p:nvPr>
        </p:nvSpPr>
        <p:spPr>
          <a:xfrm>
            <a:off x="4629150" y="2505075"/>
            <a:ext cx="3887788"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7" name="Kuupäeva kohatäide 6"/>
          <p:cNvSpPr>
            <a:spLocks noGrp="1"/>
          </p:cNvSpPr>
          <p:nvPr>
            <p:ph type="dt" sz="half" idx="10"/>
          </p:nvPr>
        </p:nvSpPr>
        <p:spPr/>
        <p:txBody>
          <a:bodyPr/>
          <a:lstStyle>
            <a:lvl1pPr>
              <a:defRPr/>
            </a:lvl1pPr>
          </a:lstStyle>
          <a:p>
            <a:endParaRPr lang="et-EE" altLang="en-US"/>
          </a:p>
        </p:txBody>
      </p:sp>
      <p:sp>
        <p:nvSpPr>
          <p:cNvPr id="8" name="Jaluse kohatäide 7"/>
          <p:cNvSpPr>
            <a:spLocks noGrp="1"/>
          </p:cNvSpPr>
          <p:nvPr>
            <p:ph type="ftr" sz="quarter" idx="11"/>
          </p:nvPr>
        </p:nvSpPr>
        <p:spPr/>
        <p:txBody>
          <a:bodyPr/>
          <a:lstStyle>
            <a:lvl1pPr>
              <a:defRPr/>
            </a:lvl1pPr>
          </a:lstStyle>
          <a:p>
            <a:endParaRPr lang="et-EE" altLang="en-US"/>
          </a:p>
        </p:txBody>
      </p:sp>
      <p:sp>
        <p:nvSpPr>
          <p:cNvPr id="9" name="Slaidinumbri kohatäide 8"/>
          <p:cNvSpPr>
            <a:spLocks noGrp="1"/>
          </p:cNvSpPr>
          <p:nvPr>
            <p:ph type="sldNum" sz="quarter" idx="12"/>
          </p:nvPr>
        </p:nvSpPr>
        <p:spPr/>
        <p:txBody>
          <a:bodyPr/>
          <a:lstStyle>
            <a:lvl1pPr>
              <a:defRPr/>
            </a:lvl1pPr>
          </a:lstStyle>
          <a:p>
            <a:fld id="{0E2F3CCF-635E-48E8-8C50-70F0927E2FFD}" type="slidenum">
              <a:rPr lang="et-EE" altLang="en-US"/>
              <a:pPr/>
              <a:t>‹#›</a:t>
            </a:fld>
            <a:endParaRPr lang="et-EE" altLang="en-US"/>
          </a:p>
        </p:txBody>
      </p:sp>
    </p:spTree>
    <p:extLst>
      <p:ext uri="{BB962C8B-B14F-4D97-AF65-F5344CB8AC3E}">
        <p14:creationId xmlns:p14="http://schemas.microsoft.com/office/powerpoint/2010/main" val="151904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n-US"/>
          </a:p>
        </p:txBody>
      </p:sp>
      <p:sp>
        <p:nvSpPr>
          <p:cNvPr id="3" name="Kuupäeva kohatäide 2"/>
          <p:cNvSpPr>
            <a:spLocks noGrp="1"/>
          </p:cNvSpPr>
          <p:nvPr>
            <p:ph type="dt" sz="half" idx="10"/>
          </p:nvPr>
        </p:nvSpPr>
        <p:spPr/>
        <p:txBody>
          <a:bodyPr/>
          <a:lstStyle>
            <a:lvl1pPr>
              <a:defRPr/>
            </a:lvl1pPr>
          </a:lstStyle>
          <a:p>
            <a:endParaRPr lang="et-EE" altLang="en-US"/>
          </a:p>
        </p:txBody>
      </p:sp>
      <p:sp>
        <p:nvSpPr>
          <p:cNvPr id="4" name="Jaluse kohatäide 3"/>
          <p:cNvSpPr>
            <a:spLocks noGrp="1"/>
          </p:cNvSpPr>
          <p:nvPr>
            <p:ph type="ftr" sz="quarter" idx="11"/>
          </p:nvPr>
        </p:nvSpPr>
        <p:spPr/>
        <p:txBody>
          <a:bodyPr/>
          <a:lstStyle>
            <a:lvl1pPr>
              <a:defRPr/>
            </a:lvl1pPr>
          </a:lstStyle>
          <a:p>
            <a:endParaRPr lang="et-EE" altLang="en-US"/>
          </a:p>
        </p:txBody>
      </p:sp>
      <p:sp>
        <p:nvSpPr>
          <p:cNvPr id="5" name="Slaidinumbri kohatäide 4"/>
          <p:cNvSpPr>
            <a:spLocks noGrp="1"/>
          </p:cNvSpPr>
          <p:nvPr>
            <p:ph type="sldNum" sz="quarter" idx="12"/>
          </p:nvPr>
        </p:nvSpPr>
        <p:spPr/>
        <p:txBody>
          <a:bodyPr/>
          <a:lstStyle>
            <a:lvl1pPr>
              <a:defRPr/>
            </a:lvl1pPr>
          </a:lstStyle>
          <a:p>
            <a:fld id="{DC7DE5AB-9A7C-44E4-B2BC-7BB25E5A5528}" type="slidenum">
              <a:rPr lang="et-EE" altLang="en-US"/>
              <a:pPr/>
              <a:t>‹#›</a:t>
            </a:fld>
            <a:endParaRPr lang="et-EE" altLang="en-US"/>
          </a:p>
        </p:txBody>
      </p:sp>
    </p:spTree>
    <p:extLst>
      <p:ext uri="{BB962C8B-B14F-4D97-AF65-F5344CB8AC3E}">
        <p14:creationId xmlns:p14="http://schemas.microsoft.com/office/powerpoint/2010/main" val="408235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endParaRPr lang="et-EE" altLang="en-US"/>
          </a:p>
        </p:txBody>
      </p:sp>
      <p:sp>
        <p:nvSpPr>
          <p:cNvPr id="3" name="Jaluse kohatäide 2"/>
          <p:cNvSpPr>
            <a:spLocks noGrp="1"/>
          </p:cNvSpPr>
          <p:nvPr>
            <p:ph type="ftr" sz="quarter" idx="11"/>
          </p:nvPr>
        </p:nvSpPr>
        <p:spPr/>
        <p:txBody>
          <a:bodyPr/>
          <a:lstStyle>
            <a:lvl1pPr>
              <a:defRPr/>
            </a:lvl1pPr>
          </a:lstStyle>
          <a:p>
            <a:endParaRPr lang="et-EE" altLang="en-US"/>
          </a:p>
        </p:txBody>
      </p:sp>
      <p:sp>
        <p:nvSpPr>
          <p:cNvPr id="4" name="Slaidinumbri kohatäide 3"/>
          <p:cNvSpPr>
            <a:spLocks noGrp="1"/>
          </p:cNvSpPr>
          <p:nvPr>
            <p:ph type="sldNum" sz="quarter" idx="12"/>
          </p:nvPr>
        </p:nvSpPr>
        <p:spPr/>
        <p:txBody>
          <a:bodyPr/>
          <a:lstStyle>
            <a:lvl1pPr>
              <a:defRPr/>
            </a:lvl1pPr>
          </a:lstStyle>
          <a:p>
            <a:fld id="{330E430B-273D-42E1-B83B-92BE7D15CA86}" type="slidenum">
              <a:rPr lang="et-EE" altLang="en-US"/>
              <a:pPr/>
              <a:t>‹#›</a:t>
            </a:fld>
            <a:endParaRPr lang="et-EE" altLang="en-US"/>
          </a:p>
        </p:txBody>
      </p:sp>
    </p:spTree>
    <p:extLst>
      <p:ext uri="{BB962C8B-B14F-4D97-AF65-F5344CB8AC3E}">
        <p14:creationId xmlns:p14="http://schemas.microsoft.com/office/powerpoint/2010/main" val="21965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30238" y="457200"/>
            <a:ext cx="2949575" cy="1600200"/>
          </a:xfrm>
        </p:spPr>
        <p:txBody>
          <a:bodyPr/>
          <a:lstStyle>
            <a:lvl1pPr>
              <a:defRPr sz="3200"/>
            </a:lvl1pPr>
          </a:lstStyle>
          <a:p>
            <a:r>
              <a:rPr lang="et-EE" smtClean="0"/>
              <a:t>Muutke pealkirja laadi</a:t>
            </a:r>
            <a:endParaRPr lang="en-US"/>
          </a:p>
        </p:txBody>
      </p:sp>
      <p:sp>
        <p:nvSpPr>
          <p:cNvPr id="3" name="Sisu kohatäid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a:p>
        </p:txBody>
      </p:sp>
      <p:sp>
        <p:nvSpPr>
          <p:cNvPr id="4" name="Teksti kohatäid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lvl1pPr>
              <a:defRPr/>
            </a:lvl1pPr>
          </a:lstStyle>
          <a:p>
            <a:endParaRPr lang="et-EE" altLang="en-US"/>
          </a:p>
        </p:txBody>
      </p:sp>
      <p:sp>
        <p:nvSpPr>
          <p:cNvPr id="6" name="Jaluse kohatäide 5"/>
          <p:cNvSpPr>
            <a:spLocks noGrp="1"/>
          </p:cNvSpPr>
          <p:nvPr>
            <p:ph type="ftr" sz="quarter" idx="11"/>
          </p:nvPr>
        </p:nvSpPr>
        <p:spPr/>
        <p:txBody>
          <a:bodyPr/>
          <a:lstStyle>
            <a:lvl1pPr>
              <a:defRPr/>
            </a:lvl1pPr>
          </a:lstStyle>
          <a:p>
            <a:endParaRPr lang="et-EE" altLang="en-US"/>
          </a:p>
        </p:txBody>
      </p:sp>
      <p:sp>
        <p:nvSpPr>
          <p:cNvPr id="7" name="Slaidinumbri kohatäide 6"/>
          <p:cNvSpPr>
            <a:spLocks noGrp="1"/>
          </p:cNvSpPr>
          <p:nvPr>
            <p:ph type="sldNum" sz="quarter" idx="12"/>
          </p:nvPr>
        </p:nvSpPr>
        <p:spPr/>
        <p:txBody>
          <a:bodyPr/>
          <a:lstStyle>
            <a:lvl1pPr>
              <a:defRPr/>
            </a:lvl1pPr>
          </a:lstStyle>
          <a:p>
            <a:fld id="{6501FC30-11FD-4494-B331-6FE3078F3EA2}" type="slidenum">
              <a:rPr lang="et-EE" altLang="en-US"/>
              <a:pPr/>
              <a:t>‹#›</a:t>
            </a:fld>
            <a:endParaRPr lang="et-EE" altLang="en-US"/>
          </a:p>
        </p:txBody>
      </p:sp>
    </p:spTree>
    <p:extLst>
      <p:ext uri="{BB962C8B-B14F-4D97-AF65-F5344CB8AC3E}">
        <p14:creationId xmlns:p14="http://schemas.microsoft.com/office/powerpoint/2010/main" val="296459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630238" y="457200"/>
            <a:ext cx="2949575" cy="1600200"/>
          </a:xfrm>
        </p:spPr>
        <p:txBody>
          <a:bodyPr/>
          <a:lstStyle>
            <a:lvl1pPr>
              <a:defRPr sz="3200"/>
            </a:lvl1pPr>
          </a:lstStyle>
          <a:p>
            <a:r>
              <a:rPr lang="et-EE" smtClean="0"/>
              <a:t>Muutke pealkirja laadi</a:t>
            </a:r>
            <a:endParaRPr lang="en-US"/>
          </a:p>
        </p:txBody>
      </p:sp>
      <p:sp>
        <p:nvSpPr>
          <p:cNvPr id="3" name="Pildi kohatäid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i kohatäid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lvl1pPr>
              <a:defRPr/>
            </a:lvl1pPr>
          </a:lstStyle>
          <a:p>
            <a:endParaRPr lang="et-EE" altLang="en-US"/>
          </a:p>
        </p:txBody>
      </p:sp>
      <p:sp>
        <p:nvSpPr>
          <p:cNvPr id="6" name="Jaluse kohatäide 5"/>
          <p:cNvSpPr>
            <a:spLocks noGrp="1"/>
          </p:cNvSpPr>
          <p:nvPr>
            <p:ph type="ftr" sz="quarter" idx="11"/>
          </p:nvPr>
        </p:nvSpPr>
        <p:spPr/>
        <p:txBody>
          <a:bodyPr/>
          <a:lstStyle>
            <a:lvl1pPr>
              <a:defRPr/>
            </a:lvl1pPr>
          </a:lstStyle>
          <a:p>
            <a:endParaRPr lang="et-EE" altLang="en-US"/>
          </a:p>
        </p:txBody>
      </p:sp>
      <p:sp>
        <p:nvSpPr>
          <p:cNvPr id="7" name="Slaidinumbri kohatäide 6"/>
          <p:cNvSpPr>
            <a:spLocks noGrp="1"/>
          </p:cNvSpPr>
          <p:nvPr>
            <p:ph type="sldNum" sz="quarter" idx="12"/>
          </p:nvPr>
        </p:nvSpPr>
        <p:spPr/>
        <p:txBody>
          <a:bodyPr/>
          <a:lstStyle>
            <a:lvl1pPr>
              <a:defRPr/>
            </a:lvl1pPr>
          </a:lstStyle>
          <a:p>
            <a:fld id="{CE7BD0FE-B6AC-4E7A-A835-1367588A3052}" type="slidenum">
              <a:rPr lang="et-EE" altLang="en-US"/>
              <a:pPr/>
              <a:t>‹#›</a:t>
            </a:fld>
            <a:endParaRPr lang="et-EE" altLang="en-US"/>
          </a:p>
        </p:txBody>
      </p:sp>
    </p:spTree>
    <p:extLst>
      <p:ext uri="{BB962C8B-B14F-4D97-AF65-F5344CB8AC3E}">
        <p14:creationId xmlns:p14="http://schemas.microsoft.com/office/powerpoint/2010/main" val="212727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t-EE" altLang="en-US" smtClean="0"/>
              <a:t>Click to edit Master title style</a:t>
            </a:r>
          </a:p>
        </p:txBody>
      </p:sp>
      <p:sp>
        <p:nvSpPr>
          <p:cNvPr id="3686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ltLang="en-US" smtClean="0"/>
              <a:t>Click to edit Master text styles</a:t>
            </a:r>
          </a:p>
          <a:p>
            <a:pPr lvl="1"/>
            <a:r>
              <a:rPr lang="et-EE" altLang="en-US" smtClean="0"/>
              <a:t>Second level</a:t>
            </a:r>
          </a:p>
          <a:p>
            <a:pPr lvl="2"/>
            <a:r>
              <a:rPr lang="et-EE" altLang="en-US" smtClean="0"/>
              <a:t>Third level</a:t>
            </a:r>
          </a:p>
          <a:p>
            <a:pPr lvl="3"/>
            <a:r>
              <a:rPr lang="et-EE" altLang="en-US" smtClean="0"/>
              <a:t>Fourth level</a:t>
            </a:r>
          </a:p>
          <a:p>
            <a:pPr lvl="4"/>
            <a:r>
              <a:rPr lang="et-EE" altLang="en-US" smtClean="0"/>
              <a:t>Fifth level</a:t>
            </a:r>
          </a:p>
        </p:txBody>
      </p:sp>
      <p:sp>
        <p:nvSpPr>
          <p:cNvPr id="36868"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t-EE" altLang="en-US"/>
          </a:p>
        </p:txBody>
      </p:sp>
      <p:sp>
        <p:nvSpPr>
          <p:cNvPr id="3686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t-EE" altLang="en-US"/>
          </a:p>
        </p:txBody>
      </p:sp>
      <p:sp>
        <p:nvSpPr>
          <p:cNvPr id="36870"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AC24FC29-90A4-4A5F-8033-1ED2226EEC4D}" type="slidenum">
              <a:rPr lang="et-EE" altLang="en-US"/>
              <a:pPr/>
              <a:t>‹#›</a:t>
            </a:fld>
            <a:endParaRPr lang="et-EE" altLang="en-US"/>
          </a:p>
        </p:txBody>
      </p:sp>
      <p:sp>
        <p:nvSpPr>
          <p:cNvPr id="36871"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t-EE" altLang="en-US" sz="2400">
              <a:latin typeface="Times New Roman" panose="02020603050405020304" pitchFamily="18" charset="0"/>
            </a:endParaRPr>
          </a:p>
        </p:txBody>
      </p:sp>
      <p:sp>
        <p:nvSpPr>
          <p:cNvPr id="36872"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3"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t-EE" altLang="en-US" sz="2400">
              <a:latin typeface="Times New Roman" panose="02020603050405020304" pitchFamily="18" charset="0"/>
            </a:endParaRPr>
          </a:p>
        </p:txBody>
      </p:sp>
      <p:sp>
        <p:nvSpPr>
          <p:cNvPr id="36874"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t-EE"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hf hdr="0" ft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2pPr>
      <a:lvl3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3pPr>
      <a:lvl4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4pPr>
      <a:lvl5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5pPr>
      <a:lvl6pPr marL="4572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6pPr>
      <a:lvl7pPr marL="9144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7pPr>
      <a:lvl8pPr marL="13716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8pPr>
      <a:lvl9pPr marL="18288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t-EE" altLang="en-US" b="1"/>
              <a:t>7. Saientism</a:t>
            </a:r>
            <a:r>
              <a:rPr lang="et-EE" altLang="en-US"/>
              <a:t> - teadusel põhinev maailmavaade</a:t>
            </a:r>
            <a:endParaRPr lang="en-US" altLang="en-US"/>
          </a:p>
        </p:txBody>
      </p:sp>
      <p:pic>
        <p:nvPicPr>
          <p:cNvPr id="2053" name="Picture 5" descr="ANd9GcS_jhj4zNAHaD3jQrTFLAL7p7fAhsTFEl1y65Hh-QSVADsvYX3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3500438"/>
            <a:ext cx="1866900" cy="24479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ANd9GcQ6u2B6N-ka39khA4uihIeaCCcglzcEOIZVAnm7xIs4UYkfmt9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3500438"/>
            <a:ext cx="1752600" cy="2376487"/>
          </a:xfrm>
          <a:prstGeom prst="rect">
            <a:avLst/>
          </a:prstGeom>
          <a:noFill/>
          <a:extLst>
            <a:ext uri="{909E8E84-426E-40DD-AFC4-6F175D3DCCD1}">
              <a14:hiddenFill xmlns:a14="http://schemas.microsoft.com/office/drawing/2010/main">
                <a:solidFill>
                  <a:srgbClr val="FFFFFF"/>
                </a:solidFill>
              </a14:hiddenFill>
            </a:ext>
          </a:extLst>
        </p:spPr>
      </p:pic>
      <p:sp>
        <p:nvSpPr>
          <p:cNvPr id="2056" name="Text Box 8"/>
          <p:cNvSpPr txBox="1">
            <a:spLocks noChangeArrowheads="1"/>
          </p:cNvSpPr>
          <p:nvPr/>
        </p:nvSpPr>
        <p:spPr bwMode="auto">
          <a:xfrm>
            <a:off x="1116013" y="6021388"/>
            <a:ext cx="1165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ltLang="en-US" i="1"/>
              <a:t>Hawking</a:t>
            </a:r>
          </a:p>
        </p:txBody>
      </p:sp>
      <p:sp>
        <p:nvSpPr>
          <p:cNvPr id="2057" name="Text Box 9"/>
          <p:cNvSpPr txBox="1">
            <a:spLocks noChangeArrowheads="1"/>
          </p:cNvSpPr>
          <p:nvPr/>
        </p:nvSpPr>
        <p:spPr bwMode="auto">
          <a:xfrm>
            <a:off x="3255963" y="6035675"/>
            <a:ext cx="1317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ltLang="en-US" i="1"/>
              <a:t>Rutheford</a:t>
            </a:r>
          </a:p>
        </p:txBody>
      </p:sp>
      <p:pic>
        <p:nvPicPr>
          <p:cNvPr id="2059" name="Picture 11" descr="ANd9GcRvowH67MMKzturLijZpO7095-cZe_hg2U_WwBAK9vZMe_A7mid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163" y="3500438"/>
            <a:ext cx="1676400" cy="2362200"/>
          </a:xfrm>
          <a:prstGeom prst="rect">
            <a:avLst/>
          </a:prstGeom>
          <a:noFill/>
          <a:extLst>
            <a:ext uri="{909E8E84-426E-40DD-AFC4-6F175D3DCCD1}">
              <a14:hiddenFill xmlns:a14="http://schemas.microsoft.com/office/drawing/2010/main">
                <a:solidFill>
                  <a:srgbClr val="FFFFFF"/>
                </a:solidFill>
              </a14:hiddenFill>
            </a:ext>
          </a:extLst>
        </p:spPr>
      </p:pic>
      <p:sp>
        <p:nvSpPr>
          <p:cNvPr id="2060" name="Text Box 12"/>
          <p:cNvSpPr txBox="1">
            <a:spLocks noChangeArrowheads="1"/>
          </p:cNvSpPr>
          <p:nvPr/>
        </p:nvSpPr>
        <p:spPr bwMode="auto">
          <a:xfrm>
            <a:off x="5559425" y="6035675"/>
            <a:ext cx="10906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ltLang="en-US" i="1"/>
              <a:t>Einstein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aidinumbri kohatäide 5"/>
          <p:cNvSpPr>
            <a:spLocks noGrp="1"/>
          </p:cNvSpPr>
          <p:nvPr>
            <p:ph type="sldNum" sz="quarter" idx="12"/>
          </p:nvPr>
        </p:nvSpPr>
        <p:spPr/>
        <p:txBody>
          <a:bodyPr/>
          <a:lstStyle/>
          <a:p>
            <a:fld id="{72016EF3-3270-43B1-A129-4E5F2A35DFFA}" type="slidenum">
              <a:rPr lang="et-EE" altLang="en-US"/>
              <a:pPr/>
              <a:t>10</a:t>
            </a:fld>
            <a:endParaRPr lang="et-EE" altLang="en-US"/>
          </a:p>
        </p:txBody>
      </p:sp>
      <p:sp>
        <p:nvSpPr>
          <p:cNvPr id="31746" name="Rectangle 2"/>
          <p:cNvSpPr>
            <a:spLocks noGrp="1" noChangeArrowheads="1"/>
          </p:cNvSpPr>
          <p:nvPr>
            <p:ph type="title"/>
          </p:nvPr>
        </p:nvSpPr>
        <p:spPr/>
        <p:txBody>
          <a:bodyPr/>
          <a:lstStyle/>
          <a:p>
            <a:r>
              <a:rPr lang="et-EE" altLang="en-US" sz="4000"/>
              <a:t>7.3.1. </a:t>
            </a:r>
            <a:r>
              <a:rPr lang="en-US" altLang="en-US" sz="4000"/>
              <a:t>Teadusliku teooria loomine Karl Popperi järgi</a:t>
            </a:r>
            <a:r>
              <a:rPr lang="et-EE" altLang="en-US" sz="4000"/>
              <a:t> (Meos 1998:31)</a:t>
            </a:r>
            <a:endParaRPr lang="en-US" altLang="en-US" sz="4000"/>
          </a:p>
        </p:txBody>
      </p:sp>
      <p:sp>
        <p:nvSpPr>
          <p:cNvPr id="31747" name="Rectangle 3"/>
          <p:cNvSpPr>
            <a:spLocks noGrp="1" noChangeArrowheads="1"/>
          </p:cNvSpPr>
          <p:nvPr>
            <p:ph type="body" idx="1"/>
          </p:nvPr>
        </p:nvSpPr>
        <p:spPr/>
        <p:txBody>
          <a:bodyPr/>
          <a:lstStyle/>
          <a:p>
            <a:pPr>
              <a:buFont typeface="Wingdings" panose="05000000000000000000" pitchFamily="2" charset="2"/>
              <a:buNone/>
            </a:pPr>
            <a:r>
              <a:rPr lang="et-EE" altLang="en-US"/>
              <a:t>Probleem (huvi)</a:t>
            </a:r>
          </a:p>
          <a:p>
            <a:pPr>
              <a:buFont typeface="Wingdings" panose="05000000000000000000" pitchFamily="2" charset="2"/>
              <a:buNone/>
            </a:pPr>
            <a:endParaRPr lang="et-EE" altLang="en-US"/>
          </a:p>
          <a:p>
            <a:pPr>
              <a:buFont typeface="Wingdings" panose="05000000000000000000" pitchFamily="2" charset="2"/>
              <a:buNone/>
            </a:pPr>
            <a:r>
              <a:rPr lang="et-EE" altLang="en-US"/>
              <a:t>Oletus (hüpotees)</a:t>
            </a:r>
          </a:p>
          <a:p>
            <a:pPr>
              <a:buFont typeface="Wingdings" panose="05000000000000000000" pitchFamily="2" charset="2"/>
              <a:buNone/>
            </a:pPr>
            <a:endParaRPr lang="et-EE" altLang="en-US"/>
          </a:p>
          <a:p>
            <a:pPr>
              <a:buFont typeface="Wingdings" panose="05000000000000000000" pitchFamily="2" charset="2"/>
              <a:buNone/>
            </a:pPr>
            <a:r>
              <a:rPr lang="et-EE" altLang="en-US"/>
              <a:t>Teooria</a:t>
            </a:r>
          </a:p>
          <a:p>
            <a:pPr>
              <a:buFont typeface="Wingdings" panose="05000000000000000000" pitchFamily="2" charset="2"/>
              <a:buNone/>
            </a:pPr>
            <a:endParaRPr lang="et-EE" altLang="en-US"/>
          </a:p>
          <a:p>
            <a:pPr>
              <a:buFont typeface="Wingdings" panose="05000000000000000000" pitchFamily="2" charset="2"/>
              <a:buNone/>
            </a:pPr>
            <a:r>
              <a:rPr lang="et-EE" altLang="en-US"/>
              <a:t>Teooria kontroll (vajadusel uus oletus jne)</a:t>
            </a:r>
            <a:endParaRPr lang="en-US" altLang="en-US"/>
          </a:p>
        </p:txBody>
      </p:sp>
      <p:sp>
        <p:nvSpPr>
          <p:cNvPr id="31750" name="Line 6"/>
          <p:cNvSpPr>
            <a:spLocks noChangeShapeType="1"/>
          </p:cNvSpPr>
          <p:nvPr/>
        </p:nvSpPr>
        <p:spPr bwMode="auto">
          <a:xfrm>
            <a:off x="1403350" y="2205038"/>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Line 7"/>
          <p:cNvSpPr>
            <a:spLocks noChangeShapeType="1"/>
          </p:cNvSpPr>
          <p:nvPr/>
        </p:nvSpPr>
        <p:spPr bwMode="auto">
          <a:xfrm>
            <a:off x="1476375" y="3429000"/>
            <a:ext cx="0"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2" name="Line 8"/>
          <p:cNvSpPr>
            <a:spLocks noChangeShapeType="1"/>
          </p:cNvSpPr>
          <p:nvPr/>
        </p:nvSpPr>
        <p:spPr bwMode="auto">
          <a:xfrm>
            <a:off x="1476375" y="4508500"/>
            <a:ext cx="0"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3" name="Text Box 9"/>
          <p:cNvSpPr txBox="1">
            <a:spLocks noChangeArrowheads="1"/>
          </p:cNvSpPr>
          <p:nvPr/>
        </p:nvSpPr>
        <p:spPr bwMode="auto">
          <a:xfrm>
            <a:off x="323850" y="6092825"/>
            <a:ext cx="7856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t-EE" altLang="en-US" sz="2400" i="1">
                <a:solidFill>
                  <a:srgbClr val="993300"/>
                </a:solidFill>
              </a:rPr>
              <a:t>Nii võib sündida Popperi meelest teaduslik teooria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96E1670F-002D-43CD-A7F6-F5A3DF73FE4C}" type="slidenum">
              <a:rPr lang="et-EE" altLang="en-US"/>
              <a:pPr/>
              <a:t>11</a:t>
            </a:fld>
            <a:endParaRPr lang="et-EE" altLang="en-US"/>
          </a:p>
        </p:txBody>
      </p:sp>
      <p:sp>
        <p:nvSpPr>
          <p:cNvPr id="32770" name="Rectangle 2"/>
          <p:cNvSpPr>
            <a:spLocks noGrp="1" noChangeArrowheads="1"/>
          </p:cNvSpPr>
          <p:nvPr>
            <p:ph type="title"/>
          </p:nvPr>
        </p:nvSpPr>
        <p:spPr/>
        <p:txBody>
          <a:bodyPr/>
          <a:lstStyle/>
          <a:p>
            <a:r>
              <a:rPr lang="et-EE" altLang="en-US" sz="4000"/>
              <a:t>7.4. Teadusliku loomingu viis etappi (Meos 1998:34)</a:t>
            </a:r>
            <a:endParaRPr lang="en-US" altLang="en-US" sz="4000"/>
          </a:p>
        </p:txBody>
      </p:sp>
      <p:sp>
        <p:nvSpPr>
          <p:cNvPr id="32771" name="Rectangle 3"/>
          <p:cNvSpPr>
            <a:spLocks noGrp="1" noChangeArrowheads="1"/>
          </p:cNvSpPr>
          <p:nvPr>
            <p:ph type="body" idx="1"/>
          </p:nvPr>
        </p:nvSpPr>
        <p:spPr/>
        <p:txBody>
          <a:bodyPr/>
          <a:lstStyle/>
          <a:p>
            <a:pPr marL="609600" indent="-609600">
              <a:lnSpc>
                <a:spcPct val="90000"/>
              </a:lnSpc>
              <a:buFont typeface="Wingdings" panose="05000000000000000000" pitchFamily="2" charset="2"/>
              <a:buNone/>
            </a:pPr>
            <a:r>
              <a:rPr lang="et-EE" altLang="en-US" sz="2400"/>
              <a:t>Teaduslikus loomingus võib eristada viit etappi...</a:t>
            </a:r>
          </a:p>
          <a:p>
            <a:pPr marL="609600" indent="-609600">
              <a:lnSpc>
                <a:spcPct val="90000"/>
              </a:lnSpc>
              <a:buFontTx/>
              <a:buAutoNum type="arabicPeriod"/>
            </a:pPr>
            <a:r>
              <a:rPr lang="et-EE" altLang="en-US" sz="2400"/>
              <a:t>Probleemi sõnastamine, teemakohaste teadmiste kogumine.</a:t>
            </a:r>
          </a:p>
          <a:p>
            <a:pPr marL="609600" indent="-609600">
              <a:lnSpc>
                <a:spcPct val="90000"/>
              </a:lnSpc>
              <a:buFontTx/>
              <a:buAutoNum type="arabicPeriod"/>
            </a:pPr>
            <a:r>
              <a:rPr lang="et-EE" altLang="en-US" sz="2400"/>
              <a:t>Teadusliku pingutuse periood, mille tulemuseks võib olla probleemi lahendamine, kuid vahel ka väsimus ja pettumine.</a:t>
            </a:r>
          </a:p>
          <a:p>
            <a:pPr marL="609600" indent="-609600">
              <a:lnSpc>
                <a:spcPct val="90000"/>
              </a:lnSpc>
              <a:buFontTx/>
              <a:buAutoNum type="arabicPeriod"/>
            </a:pPr>
            <a:r>
              <a:rPr lang="et-EE" altLang="en-US" sz="2400"/>
              <a:t>Probleemi ajutine kõrvalejätmine, muuga tegelemine. Seda etappi nimetatakse ka inkubatsiooniperioodiks (ld incubare “hauduma”).</a:t>
            </a:r>
            <a:endParaRPr lang="en-US"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DA7C8E72-2C87-4E4D-AAEF-37476FA34E84}" type="slidenum">
              <a:rPr lang="et-EE" altLang="en-US"/>
              <a:pPr/>
              <a:t>12</a:t>
            </a:fld>
            <a:endParaRPr lang="et-EE" altLang="en-US"/>
          </a:p>
        </p:txBody>
      </p:sp>
      <p:sp>
        <p:nvSpPr>
          <p:cNvPr id="33795" name="Rectangle 3"/>
          <p:cNvSpPr>
            <a:spLocks noGrp="1" noChangeArrowheads="1"/>
          </p:cNvSpPr>
          <p:nvPr>
            <p:ph type="body" idx="1"/>
          </p:nvPr>
        </p:nvSpPr>
        <p:spPr/>
        <p:txBody>
          <a:bodyPr/>
          <a:lstStyle/>
          <a:p>
            <a:pPr>
              <a:buFont typeface="Wingdings" panose="05000000000000000000" pitchFamily="2" charset="2"/>
              <a:buNone/>
            </a:pPr>
            <a:r>
              <a:rPr lang="et-EE" altLang="en-US"/>
              <a:t>4. Nö mõttesähvatus, taipamine, intuitsioon (ingl insight). See on idee leidmine, kuidas võiks probleemi lahendada.</a:t>
            </a:r>
          </a:p>
          <a:p>
            <a:pPr>
              <a:buFont typeface="Wingdings" panose="05000000000000000000" pitchFamily="2" charset="2"/>
              <a:buNone/>
            </a:pPr>
            <a:r>
              <a:rPr lang="et-EE" altLang="en-US"/>
              <a:t>5. Idee kõlblikkuse kontrollimine, selle edasiarendamine ja realiseerimine.</a:t>
            </a:r>
            <a:endParaRPr lang="en-US" altLang="en-US"/>
          </a:p>
        </p:txBody>
      </p:sp>
      <p:sp>
        <p:nvSpPr>
          <p:cNvPr id="33796" name="Text Box 4"/>
          <p:cNvSpPr txBox="1">
            <a:spLocks noChangeArrowheads="1"/>
          </p:cNvSpPr>
          <p:nvPr/>
        </p:nvSpPr>
        <p:spPr bwMode="auto">
          <a:xfrm>
            <a:off x="611188" y="4210050"/>
            <a:ext cx="766445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t-EE" altLang="en-US" sz="2400" i="1">
                <a:solidFill>
                  <a:srgbClr val="800000"/>
                </a:solidFill>
              </a:rPr>
              <a:t>Sellised punktid on esitanud I. Meos filosoofiaõpikus. Need küll erinevad mõnevõrra Popperi arusaamast, kuid on samuti seotud </a:t>
            </a:r>
          </a:p>
          <a:p>
            <a:r>
              <a:rPr lang="et-EE" altLang="en-US" sz="2400" i="1">
                <a:solidFill>
                  <a:srgbClr val="800000"/>
                </a:solidFill>
              </a:rPr>
              <a:t>tegeliku eluga. Võimalik, et eelmisel aastal uurimistööd kirjutades läbisid kõik viis etappi.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183CC645-62E9-41B7-8F09-AB538A207F78}" type="slidenum">
              <a:rPr lang="et-EE" altLang="en-US"/>
              <a:pPr/>
              <a:t>13</a:t>
            </a:fld>
            <a:endParaRPr lang="et-EE" altLang="en-US"/>
          </a:p>
        </p:txBody>
      </p:sp>
      <p:sp>
        <p:nvSpPr>
          <p:cNvPr id="40962" name="Rectangle 2"/>
          <p:cNvSpPr>
            <a:spLocks noGrp="1" noChangeArrowheads="1"/>
          </p:cNvSpPr>
          <p:nvPr>
            <p:ph type="title"/>
          </p:nvPr>
        </p:nvSpPr>
        <p:spPr/>
        <p:txBody>
          <a:bodyPr/>
          <a:lstStyle/>
          <a:p>
            <a:r>
              <a:rPr lang="et-EE" altLang="en-US"/>
              <a:t>7.5. Kokkuvõte</a:t>
            </a:r>
          </a:p>
        </p:txBody>
      </p:sp>
      <p:sp>
        <p:nvSpPr>
          <p:cNvPr id="40963" name="Rectangle 3"/>
          <p:cNvSpPr>
            <a:spLocks noGrp="1" noChangeArrowheads="1"/>
          </p:cNvSpPr>
          <p:nvPr>
            <p:ph type="body" idx="1"/>
          </p:nvPr>
        </p:nvSpPr>
        <p:spPr>
          <a:xfrm>
            <a:off x="457200" y="1600200"/>
            <a:ext cx="8229600" cy="5257800"/>
          </a:xfrm>
        </p:spPr>
        <p:txBody>
          <a:bodyPr/>
          <a:lstStyle/>
          <a:p>
            <a:pPr>
              <a:lnSpc>
                <a:spcPct val="80000"/>
              </a:lnSpc>
            </a:pPr>
            <a:r>
              <a:rPr lang="et-EE" altLang="en-US" sz="2000"/>
              <a:t>Kuigi osad loodusteadlased suhtuvad humanitaarteadustesse kerge põlgusega, pole üksteise mahategemine mõistlik, sest:</a:t>
            </a:r>
          </a:p>
          <a:p>
            <a:pPr>
              <a:lnSpc>
                <a:spcPct val="80000"/>
              </a:lnSpc>
              <a:buFont typeface="Wingdings" panose="05000000000000000000" pitchFamily="2" charset="2"/>
              <a:buNone/>
            </a:pPr>
            <a:r>
              <a:rPr lang="et-EE" altLang="en-US" sz="2000"/>
              <a:t>-  nende uurimisvaldkond on erinev: üks uurib loodust, teine inimest;</a:t>
            </a:r>
          </a:p>
          <a:p>
            <a:pPr>
              <a:lnSpc>
                <a:spcPct val="80000"/>
              </a:lnSpc>
              <a:buFontTx/>
              <a:buChar char="-"/>
            </a:pPr>
            <a:r>
              <a:rPr lang="et-EE" altLang="en-US" sz="2000"/>
              <a:t>nende uurimismeetodid on erinevad, nt psühholoogias, filosoofias, antropoloogias ja teistes humanitaarteadustes on väga raske kasutada loodusteaduslikku meetodit: joonlauaga ei saa kohe kuidagi mõõta inimese loovust, hoolivust, tolerantsust jne;</a:t>
            </a:r>
          </a:p>
          <a:p>
            <a:pPr>
              <a:lnSpc>
                <a:spcPct val="80000"/>
              </a:lnSpc>
              <a:buFontTx/>
              <a:buChar char="-"/>
            </a:pPr>
            <a:r>
              <a:rPr lang="et-EE" altLang="en-US" sz="2000"/>
              <a:t>pole selget mõõdupuud, mille alusel nimetada loodusteaduseid teaduslikemaks kui humanitaarteadused.</a:t>
            </a:r>
          </a:p>
          <a:p>
            <a:pPr>
              <a:lnSpc>
                <a:spcPct val="80000"/>
              </a:lnSpc>
              <a:buFont typeface="Wingdings" panose="05000000000000000000" pitchFamily="2" charset="2"/>
              <a:buNone/>
            </a:pPr>
            <a:r>
              <a:rPr lang="et-EE" altLang="en-US" sz="2000"/>
              <a:t>    </a:t>
            </a:r>
          </a:p>
          <a:p>
            <a:pPr>
              <a:lnSpc>
                <a:spcPct val="80000"/>
              </a:lnSpc>
              <a:buFont typeface="Wingdings" panose="05000000000000000000" pitchFamily="2" charset="2"/>
              <a:buNone/>
            </a:pPr>
            <a:r>
              <a:rPr lang="et-EE" altLang="en-US" sz="2000"/>
              <a:t>    </a:t>
            </a:r>
            <a:r>
              <a:rPr lang="et-EE" altLang="en-US" sz="2000" i="1">
                <a:solidFill>
                  <a:srgbClr val="993300"/>
                </a:solidFill>
              </a:rPr>
              <a:t>Olgu siinkohal meelde tuletatud, et humanistide ja eksistentsialistide arvates pole inimene lihtsalt tükike loodust, mida uurida loodusteaduse meetodeid kasutades. Nende arvates on inimene eriline olend. Just humanitaarteadustel on inimese ja tema käitumise uurimisel kandev roll.</a:t>
            </a:r>
            <a:r>
              <a:rPr lang="et-EE" altLang="en-US" sz="20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077C1B65-67B1-4243-8454-A0DAE1A4E919}" type="slidenum">
              <a:rPr lang="et-EE" altLang="en-US"/>
              <a:pPr/>
              <a:t>14</a:t>
            </a:fld>
            <a:endParaRPr lang="et-EE" altLang="en-US"/>
          </a:p>
        </p:txBody>
      </p:sp>
      <p:sp>
        <p:nvSpPr>
          <p:cNvPr id="22530" name="Rectangle 2"/>
          <p:cNvSpPr>
            <a:spLocks noGrp="1" noChangeArrowheads="1"/>
          </p:cNvSpPr>
          <p:nvPr>
            <p:ph type="title"/>
          </p:nvPr>
        </p:nvSpPr>
        <p:spPr/>
        <p:txBody>
          <a:bodyPr/>
          <a:lstStyle/>
          <a:p>
            <a:r>
              <a:rPr lang="et-EE" altLang="en-US"/>
              <a:t>Kasutatud infoallikad</a:t>
            </a:r>
            <a:endParaRPr lang="en-US" altLang="en-US"/>
          </a:p>
        </p:txBody>
      </p:sp>
      <p:sp>
        <p:nvSpPr>
          <p:cNvPr id="22531" name="Rectangle 3"/>
          <p:cNvSpPr>
            <a:spLocks noGrp="1" noChangeArrowheads="1"/>
          </p:cNvSpPr>
          <p:nvPr>
            <p:ph type="body" idx="1"/>
          </p:nvPr>
        </p:nvSpPr>
        <p:spPr/>
        <p:txBody>
          <a:bodyPr/>
          <a:lstStyle/>
          <a:p>
            <a:r>
              <a:rPr lang="et-EE" altLang="en-US"/>
              <a:t>Law, Stepen. </a:t>
            </a:r>
            <a:r>
              <a:rPr lang="et-EE" altLang="en-US" i="1"/>
              <a:t>Filosoofia</a:t>
            </a:r>
            <a:r>
              <a:rPr lang="et-EE" altLang="en-US"/>
              <a:t>. Tallinn, Varrak 2008</a:t>
            </a:r>
          </a:p>
          <a:p>
            <a:r>
              <a:rPr lang="et-EE" altLang="en-US"/>
              <a:t>Meos, Indrek. </a:t>
            </a:r>
            <a:r>
              <a:rPr lang="et-EE" altLang="en-US" i="1"/>
              <a:t>Filosoofia sõnaraamat</a:t>
            </a:r>
            <a:r>
              <a:rPr lang="et-EE" altLang="en-US"/>
              <a:t>. Tallinn, Koolibri 2002</a:t>
            </a:r>
          </a:p>
          <a:p>
            <a:r>
              <a:rPr lang="et-EE" altLang="en-US"/>
              <a:t>Meos, Indrek. </a:t>
            </a:r>
            <a:r>
              <a:rPr lang="et-EE" altLang="en-US" i="1"/>
              <a:t>Filosoofia põhiprobleemid</a:t>
            </a:r>
            <a:r>
              <a:rPr lang="et-EE" altLang="en-US"/>
              <a:t>. Tallinn, Koolibri 1998</a:t>
            </a:r>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6976C0B5-95A9-4B02-A191-5788174AC239}" type="slidenum">
              <a:rPr lang="et-EE" altLang="en-US"/>
              <a:pPr/>
              <a:t>2</a:t>
            </a:fld>
            <a:endParaRPr lang="et-EE" altLang="en-US"/>
          </a:p>
        </p:txBody>
      </p:sp>
      <p:sp>
        <p:nvSpPr>
          <p:cNvPr id="20482" name="Rectangle 2"/>
          <p:cNvSpPr>
            <a:spLocks noGrp="1" noChangeArrowheads="1"/>
          </p:cNvSpPr>
          <p:nvPr>
            <p:ph type="title"/>
          </p:nvPr>
        </p:nvSpPr>
        <p:spPr/>
        <p:txBody>
          <a:bodyPr/>
          <a:lstStyle/>
          <a:p>
            <a:r>
              <a:rPr lang="et-EE" altLang="en-US"/>
              <a:t>7.1. Sissejuhatuseks</a:t>
            </a:r>
            <a:endParaRPr lang="en-US" altLang="en-US"/>
          </a:p>
        </p:txBody>
      </p:sp>
      <p:sp>
        <p:nvSpPr>
          <p:cNvPr id="20483" name="Rectangle 3"/>
          <p:cNvSpPr>
            <a:spLocks noGrp="1" noChangeArrowheads="1"/>
          </p:cNvSpPr>
          <p:nvPr>
            <p:ph type="body" idx="1"/>
          </p:nvPr>
        </p:nvSpPr>
        <p:spPr/>
        <p:txBody>
          <a:bodyPr/>
          <a:lstStyle/>
          <a:p>
            <a:r>
              <a:rPr lang="et-EE" altLang="en-US"/>
              <a:t>Saientism (ingl </a:t>
            </a:r>
            <a:r>
              <a:rPr lang="et-EE" altLang="en-US" i="1"/>
              <a:t>scientism</a:t>
            </a:r>
            <a:r>
              <a:rPr lang="et-EE" altLang="en-US"/>
              <a:t>) on veendumus, et: </a:t>
            </a:r>
          </a:p>
          <a:p>
            <a:pPr>
              <a:buFont typeface="Wingdings" panose="05000000000000000000" pitchFamily="2" charset="2"/>
              <a:buNone/>
            </a:pPr>
            <a:r>
              <a:rPr lang="et-EE" altLang="en-US"/>
              <a:t>■ loodusteaduse meetoditega on võimalik uurida kõike, ka inimest ja ühiskonda;</a:t>
            </a:r>
          </a:p>
          <a:p>
            <a:pPr>
              <a:buFont typeface="Wingdings" panose="05000000000000000000" pitchFamily="2" charset="2"/>
              <a:buNone/>
            </a:pPr>
            <a:r>
              <a:rPr lang="et-EE" altLang="en-US"/>
              <a:t>■ loodusteaduse meetoditega saab lahendada filosoofia ja humanitaarteaduse probleeme.</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6765540D-C83F-4000-84ED-D0D31A19C650}" type="slidenum">
              <a:rPr lang="et-EE" altLang="en-US"/>
              <a:pPr/>
              <a:t>3</a:t>
            </a:fld>
            <a:endParaRPr lang="et-EE" altLang="en-US"/>
          </a:p>
        </p:txBody>
      </p:sp>
      <p:sp>
        <p:nvSpPr>
          <p:cNvPr id="21507" name="Rectangle 3"/>
          <p:cNvSpPr>
            <a:spLocks noGrp="1" noChangeArrowheads="1"/>
          </p:cNvSpPr>
          <p:nvPr>
            <p:ph type="body" idx="1"/>
          </p:nvPr>
        </p:nvSpPr>
        <p:spPr/>
        <p:txBody>
          <a:bodyPr/>
          <a:lstStyle/>
          <a:p>
            <a:r>
              <a:rPr lang="et-EE" altLang="en-US"/>
              <a:t>Seoses saientismiga on levinud arvamus, et loodusteadus (ingl </a:t>
            </a:r>
            <a:r>
              <a:rPr lang="et-EE" altLang="en-US" i="1"/>
              <a:t>sciences</a:t>
            </a:r>
            <a:r>
              <a:rPr lang="et-EE" altLang="en-US"/>
              <a:t>) on maailma tunnetamises tähtsam humanitaarteadustest (ingl </a:t>
            </a:r>
            <a:r>
              <a:rPr lang="et-EE" altLang="en-US" i="1"/>
              <a:t>arts</a:t>
            </a:r>
            <a:r>
              <a:rPr lang="et-EE" altLang="en-US"/>
              <a:t>). </a:t>
            </a:r>
          </a:p>
          <a:p>
            <a:endParaRPr lang="et-EE" altLang="en-US"/>
          </a:p>
          <a:p>
            <a:pPr>
              <a:buFont typeface="Wingdings" panose="05000000000000000000" pitchFamily="2" charset="2"/>
              <a:buNone/>
            </a:pPr>
            <a:endParaRPr lang="et-EE" altLang="en-US"/>
          </a:p>
          <a:p>
            <a:endParaRPr lang="et-EE" altLang="en-US"/>
          </a:p>
          <a:p>
            <a:pPr>
              <a:buFont typeface="Wingdings" panose="05000000000000000000" pitchFamily="2" charset="2"/>
              <a:buNone/>
            </a:pPr>
            <a:endParaRPr lang="et-EE" altLang="en-US"/>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BC91574E-7339-456F-998F-04A900743D5C}" type="slidenum">
              <a:rPr lang="et-EE" altLang="en-US"/>
              <a:pPr/>
              <a:t>4</a:t>
            </a:fld>
            <a:endParaRPr lang="et-EE" altLang="en-US"/>
          </a:p>
        </p:txBody>
      </p:sp>
      <p:sp>
        <p:nvSpPr>
          <p:cNvPr id="23554" name="Rectangle 2"/>
          <p:cNvSpPr>
            <a:spLocks noGrp="1" noChangeArrowheads="1"/>
          </p:cNvSpPr>
          <p:nvPr>
            <p:ph type="title"/>
          </p:nvPr>
        </p:nvSpPr>
        <p:spPr/>
        <p:txBody>
          <a:bodyPr/>
          <a:lstStyle/>
          <a:p>
            <a:r>
              <a:rPr lang="et-EE" altLang="en-US"/>
              <a:t>7.2. Loodusteadus</a:t>
            </a:r>
            <a:endParaRPr lang="en-US" altLang="en-US"/>
          </a:p>
        </p:txBody>
      </p:sp>
      <p:sp>
        <p:nvSpPr>
          <p:cNvPr id="23555" name="Rectangle 3"/>
          <p:cNvSpPr>
            <a:spLocks noGrp="1" noChangeArrowheads="1"/>
          </p:cNvSpPr>
          <p:nvPr>
            <p:ph type="body" idx="1"/>
          </p:nvPr>
        </p:nvSpPr>
        <p:spPr/>
        <p:txBody>
          <a:bodyPr/>
          <a:lstStyle/>
          <a:p>
            <a:pPr marL="609600" indent="-609600">
              <a:lnSpc>
                <a:spcPct val="90000"/>
              </a:lnSpc>
            </a:pPr>
            <a:r>
              <a:rPr lang="et-EE" altLang="en-US"/>
              <a:t>Loodusteadus tekkis 17. sajandil, eraldudes filosoofiast.</a:t>
            </a:r>
          </a:p>
          <a:p>
            <a:pPr marL="609600" indent="-609600">
              <a:lnSpc>
                <a:spcPct val="90000"/>
              </a:lnSpc>
            </a:pPr>
            <a:r>
              <a:rPr lang="et-EE" altLang="en-US"/>
              <a:t>Loodusteaduse all mõistetakse:</a:t>
            </a:r>
          </a:p>
          <a:p>
            <a:pPr marL="609600" indent="-609600">
              <a:lnSpc>
                <a:spcPct val="90000"/>
              </a:lnSpc>
              <a:buFontTx/>
              <a:buAutoNum type="alphaLcParenR"/>
            </a:pPr>
            <a:r>
              <a:rPr lang="et-EE" altLang="en-US"/>
              <a:t>süstemaatilist uute teadmiste hankimist looduse kohta; </a:t>
            </a:r>
          </a:p>
          <a:p>
            <a:pPr marL="609600" indent="-609600">
              <a:lnSpc>
                <a:spcPct val="90000"/>
              </a:lnSpc>
              <a:buFontTx/>
              <a:buAutoNum type="alphaLcParenR"/>
            </a:pPr>
            <a:r>
              <a:rPr lang="et-EE" altLang="en-US"/>
              <a:t>loodusteaduse tulemusena saadud teadmiste kogumit;</a:t>
            </a:r>
          </a:p>
          <a:p>
            <a:pPr marL="609600" indent="-609600">
              <a:lnSpc>
                <a:spcPct val="90000"/>
              </a:lnSpc>
              <a:buFontTx/>
              <a:buAutoNum type="alphaLcParenR"/>
            </a:pPr>
            <a:r>
              <a:rPr lang="et-EE" altLang="en-US"/>
              <a:t>eluslooduse uurimist eelkõige vaatluse teel (argiarusaam).</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7C0F0432-4D77-4583-8712-F3309324143F}" type="slidenum">
              <a:rPr lang="et-EE" altLang="en-US"/>
              <a:pPr/>
              <a:t>5</a:t>
            </a:fld>
            <a:endParaRPr lang="et-EE" altLang="en-US"/>
          </a:p>
        </p:txBody>
      </p:sp>
      <p:sp>
        <p:nvSpPr>
          <p:cNvPr id="24579" name="Rectangle 3"/>
          <p:cNvSpPr>
            <a:spLocks noGrp="1" noChangeArrowheads="1"/>
          </p:cNvSpPr>
          <p:nvPr>
            <p:ph type="body" idx="1"/>
          </p:nvPr>
        </p:nvSpPr>
        <p:spPr/>
        <p:txBody>
          <a:bodyPr/>
          <a:lstStyle/>
          <a:p>
            <a:r>
              <a:rPr lang="et-EE" altLang="en-US"/>
              <a:t>Traditsiooniliselt on loodusteadust mõistetud teadusena, mis uurib loodust just sellisena nagu ta on, st sõltumatuna inimtegevusest. Siiski on kaasaja füüsikas ilmnenud suundumusi, kus inimtegevus on integreeritud füüsikalisse reaalsusse.</a:t>
            </a:r>
          </a:p>
          <a:p>
            <a:r>
              <a:rPr lang="et-EE" altLang="en-US"/>
              <a:t>Loodusteaduseks kõige puhtamal kujul peetakse </a:t>
            </a:r>
            <a:r>
              <a:rPr lang="et-EE" altLang="en-US" b="1"/>
              <a:t>füüsikat</a:t>
            </a:r>
            <a:r>
              <a:rPr lang="et-EE" altLang="en-US"/>
              <a:t>.</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idinumbri kohatäide 5"/>
          <p:cNvSpPr>
            <a:spLocks noGrp="1"/>
          </p:cNvSpPr>
          <p:nvPr>
            <p:ph type="sldNum" sz="quarter" idx="12"/>
          </p:nvPr>
        </p:nvSpPr>
        <p:spPr/>
        <p:txBody>
          <a:bodyPr/>
          <a:lstStyle/>
          <a:p>
            <a:fld id="{F01C6638-4F91-4538-A26F-55E8F6D28B82}" type="slidenum">
              <a:rPr lang="et-EE" altLang="en-US"/>
              <a:pPr/>
              <a:t>6</a:t>
            </a:fld>
            <a:endParaRPr lang="et-EE" altLang="en-US"/>
          </a:p>
        </p:txBody>
      </p:sp>
      <p:sp>
        <p:nvSpPr>
          <p:cNvPr id="25602" name="Rectangle 2"/>
          <p:cNvSpPr>
            <a:spLocks noGrp="1" noChangeArrowheads="1"/>
          </p:cNvSpPr>
          <p:nvPr>
            <p:ph type="title"/>
          </p:nvPr>
        </p:nvSpPr>
        <p:spPr/>
        <p:txBody>
          <a:bodyPr/>
          <a:lstStyle/>
          <a:p>
            <a:r>
              <a:rPr lang="et-EE" altLang="en-US"/>
              <a:t>7.3. Loodusteaduslik meetod</a:t>
            </a:r>
            <a:endParaRPr lang="en-US" altLang="en-US"/>
          </a:p>
        </p:txBody>
      </p:sp>
      <p:sp>
        <p:nvSpPr>
          <p:cNvPr id="25603" name="Rectangle 3"/>
          <p:cNvSpPr>
            <a:spLocks noGrp="1" noChangeArrowheads="1"/>
          </p:cNvSpPr>
          <p:nvPr>
            <p:ph type="body" idx="1"/>
          </p:nvPr>
        </p:nvSpPr>
        <p:spPr/>
        <p:txBody>
          <a:bodyPr/>
          <a:lstStyle/>
          <a:p>
            <a:r>
              <a:rPr lang="et-EE" altLang="en-US"/>
              <a:t>Loodusteadusliku ehk t</a:t>
            </a:r>
            <a:r>
              <a:rPr lang="en-US" altLang="en-US"/>
              <a:t>eadusliku meetodi all mõistetakse </a:t>
            </a:r>
            <a:r>
              <a:rPr lang="et-EE" altLang="en-US"/>
              <a:t>üldjuhul</a:t>
            </a:r>
            <a:r>
              <a:rPr lang="en-US" altLang="en-US"/>
              <a:t> nn hüpoteetilis-deduktiivset meetodit, mille tuumaks on vaatluste või mõõtmiste põhjal hüpoteeside püstitamine, nende põhjal ennustuste tegemine ja ennustuste paikapidavuse kontrollimine korratavate katsete teel.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5F757289-131E-47C0-86FB-9130D4751317}" type="slidenum">
              <a:rPr lang="et-EE" altLang="en-US"/>
              <a:pPr/>
              <a:t>7</a:t>
            </a:fld>
            <a:endParaRPr lang="et-EE" altLang="en-US"/>
          </a:p>
        </p:txBody>
      </p:sp>
      <p:sp>
        <p:nvSpPr>
          <p:cNvPr id="26627" name="Rectangle 3"/>
          <p:cNvSpPr>
            <a:spLocks noGrp="1" noChangeArrowheads="1"/>
          </p:cNvSpPr>
          <p:nvPr>
            <p:ph type="body" idx="1"/>
          </p:nvPr>
        </p:nvSpPr>
        <p:spPr/>
        <p:txBody>
          <a:bodyPr/>
          <a:lstStyle/>
          <a:p>
            <a:r>
              <a:rPr lang="et-EE" altLang="en-US" sz="2400"/>
              <a:t>Mitmete teadlaste hulgas on levinud veendumus, et just sellise teadusliku meetodi järjekindel kasutamine eristab teaduse mitteteadusest.</a:t>
            </a:r>
          </a:p>
          <a:p>
            <a:endParaRPr lang="et-EE" altLang="en-US" sz="2400"/>
          </a:p>
          <a:p>
            <a:r>
              <a:rPr lang="et-EE" altLang="en-US" sz="2400"/>
              <a:t>Selline veendumus tugineb valdavalt </a:t>
            </a:r>
            <a:r>
              <a:rPr lang="en-US" altLang="en-US" sz="2400" b="1"/>
              <a:t>Karl Popperi</a:t>
            </a:r>
            <a:r>
              <a:rPr lang="en-US" altLang="en-US" sz="2400"/>
              <a:t> teadusfilosoofial. Tema definitsiooni </a:t>
            </a:r>
            <a:r>
              <a:rPr lang="et-EE" altLang="en-US" sz="2400"/>
              <a:t>kohaselt</a:t>
            </a:r>
            <a:r>
              <a:rPr lang="en-US" altLang="en-US" sz="2400"/>
              <a:t> teadus peab sisaldama hüpoteese, mis võimaldavad teha kontrollitavaid ennustusi ning hüpoteesid peavad olema </a:t>
            </a:r>
            <a:r>
              <a:rPr lang="en-US" altLang="en-US" sz="2400" b="1"/>
              <a:t>falsifitseeritavad</a:t>
            </a:r>
            <a:r>
              <a:rPr lang="en-US" altLang="en-US" sz="2400"/>
              <a:t>. </a:t>
            </a:r>
            <a:r>
              <a:rPr lang="et-EE" altLang="en-US" sz="2400"/>
              <a:t> </a:t>
            </a:r>
            <a:endParaRPr lang="en-US" alt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C8B96A89-7A5A-4852-AB79-1380AAE863A4}" type="slidenum">
              <a:rPr lang="et-EE" altLang="en-US"/>
              <a:pPr/>
              <a:t>8</a:t>
            </a:fld>
            <a:endParaRPr lang="et-EE" altLang="en-US"/>
          </a:p>
        </p:txBody>
      </p:sp>
      <p:sp>
        <p:nvSpPr>
          <p:cNvPr id="27651" name="Rectangle 3"/>
          <p:cNvSpPr>
            <a:spLocks noGrp="1" noChangeArrowheads="1"/>
          </p:cNvSpPr>
          <p:nvPr>
            <p:ph type="body" idx="1"/>
          </p:nvPr>
        </p:nvSpPr>
        <p:spPr>
          <a:xfrm>
            <a:off x="457200" y="1600200"/>
            <a:ext cx="8229600" cy="4852988"/>
          </a:xfrm>
        </p:spPr>
        <p:txBody>
          <a:bodyPr/>
          <a:lstStyle/>
          <a:p>
            <a:pPr>
              <a:lnSpc>
                <a:spcPct val="90000"/>
              </a:lnSpc>
            </a:pPr>
            <a:r>
              <a:rPr lang="et-EE" altLang="en-US" sz="2000"/>
              <a:t>Feyerabend on Popperi seisukoha vaidlustanud, väites, et teadusliku meetodi poolt esitatud piirangud </a:t>
            </a:r>
            <a:r>
              <a:rPr lang="et-EE" altLang="en-US" sz="2000" b="1"/>
              <a:t>piiravad</a:t>
            </a:r>
            <a:r>
              <a:rPr lang="et-EE" altLang="en-US" sz="2000"/>
              <a:t> tegelikult vaba teadusliku mõtte arengut.</a:t>
            </a:r>
          </a:p>
          <a:p>
            <a:pPr>
              <a:lnSpc>
                <a:spcPct val="90000"/>
              </a:lnSpc>
            </a:pPr>
            <a:endParaRPr lang="et-EE" altLang="en-US" sz="2000"/>
          </a:p>
          <a:p>
            <a:pPr>
              <a:lnSpc>
                <a:spcPct val="90000"/>
              </a:lnSpc>
            </a:pPr>
            <a:r>
              <a:rPr lang="et-EE" altLang="en-US" sz="2000"/>
              <a:t>Teadusfilosoofide seas on esile toodud ka </a:t>
            </a:r>
            <a:r>
              <a:rPr lang="en-US" altLang="en-US" sz="2000"/>
              <a:t>induktsiooniprobleem</a:t>
            </a:r>
            <a:r>
              <a:rPr lang="et-EE" altLang="en-US" sz="2000"/>
              <a:t>, millele vastavalt ei saa</a:t>
            </a:r>
            <a:r>
              <a:rPr lang="en-US" altLang="en-US" sz="2000"/>
              <a:t> üksikute katsetulemuste põhjal vältimatult järeldada üldist teooriat</a:t>
            </a:r>
            <a:r>
              <a:rPr lang="et-EE" altLang="en-US" sz="2000"/>
              <a:t>. </a:t>
            </a:r>
          </a:p>
          <a:p>
            <a:pPr>
              <a:lnSpc>
                <a:spcPct val="90000"/>
              </a:lnSpc>
            </a:pPr>
            <a:endParaRPr lang="et-EE" altLang="en-US" sz="2000"/>
          </a:p>
          <a:p>
            <a:pPr>
              <a:lnSpc>
                <a:spcPct val="90000"/>
              </a:lnSpc>
            </a:pPr>
            <a:r>
              <a:rPr lang="et-EE" altLang="en-US" sz="2000"/>
              <a:t>Teisiti öeldes – induktsiooniprobleem seisneb selles, et minevikus toimunu (katsed, vaatlused jne) põhjal ei saa teha selgeid järeldusi tuleviku kohta, sest tulevik ei pruugi olla mineviku sarnane. </a:t>
            </a:r>
          </a:p>
          <a:p>
            <a:pPr>
              <a:lnSpc>
                <a:spcPct val="90000"/>
              </a:lnSpc>
            </a:pPr>
            <a:endParaRPr lang="et-EE" altLang="en-US" sz="2000"/>
          </a:p>
          <a:p>
            <a:pPr>
              <a:lnSpc>
                <a:spcPct val="90000"/>
              </a:lnSpc>
            </a:pPr>
            <a:r>
              <a:rPr lang="et-EE" altLang="en-US" sz="2000"/>
              <a:t>Induktsiooniprobleemi tõstatas filosoofias David Hume aastal 1739 raamatus “Traktaat inimloomusest”.</a:t>
            </a:r>
            <a:endParaRPr lang="en-US"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inumbri kohatäide 5"/>
          <p:cNvSpPr>
            <a:spLocks noGrp="1"/>
          </p:cNvSpPr>
          <p:nvPr>
            <p:ph type="sldNum" sz="quarter" idx="12"/>
          </p:nvPr>
        </p:nvSpPr>
        <p:spPr/>
        <p:txBody>
          <a:bodyPr/>
          <a:lstStyle/>
          <a:p>
            <a:fld id="{39CF24B4-D86B-4F8C-8D7A-051BD887B0A7}" type="slidenum">
              <a:rPr lang="et-EE" altLang="en-US"/>
              <a:pPr/>
              <a:t>9</a:t>
            </a:fld>
            <a:endParaRPr lang="et-EE" altLang="en-US"/>
          </a:p>
        </p:txBody>
      </p:sp>
      <p:sp>
        <p:nvSpPr>
          <p:cNvPr id="41987" name="Rectangle 3"/>
          <p:cNvSpPr>
            <a:spLocks noGrp="1" noChangeArrowheads="1"/>
          </p:cNvSpPr>
          <p:nvPr>
            <p:ph type="body" idx="1"/>
          </p:nvPr>
        </p:nvSpPr>
        <p:spPr>
          <a:xfrm>
            <a:off x="457200" y="1600200"/>
            <a:ext cx="8229600" cy="5068888"/>
          </a:xfrm>
        </p:spPr>
        <p:txBody>
          <a:bodyPr/>
          <a:lstStyle/>
          <a:p>
            <a:pPr>
              <a:lnSpc>
                <a:spcPct val="80000"/>
              </a:lnSpc>
            </a:pPr>
            <a:r>
              <a:rPr lang="et-EE" altLang="en-US" sz="2400"/>
              <a:t>Induktiivse arutluse (üksikult üldisele arutluse) “häda” seisneb ka selles, et kui me püüame midagi järeldada, siis ei pruugi need järeldused veel tõesed olla.</a:t>
            </a:r>
          </a:p>
          <a:p>
            <a:pPr>
              <a:lnSpc>
                <a:spcPct val="80000"/>
              </a:lnSpc>
            </a:pPr>
            <a:r>
              <a:rPr lang="et-EE" altLang="en-US" sz="2400"/>
              <a:t>Oletagem, et soovin uurida induktiivset meetodit kasutades, kas kõikidel virsikutel on kivi. </a:t>
            </a:r>
          </a:p>
          <a:p>
            <a:pPr>
              <a:lnSpc>
                <a:spcPct val="80000"/>
              </a:lnSpc>
            </a:pPr>
            <a:r>
              <a:rPr lang="et-EE" altLang="en-US" sz="2400"/>
              <a:t>Ka pärast 1000. virsiku lahti lõikamist säilib tõenäosus, et 1001. on ilma kivita. Seega: 1000 õige eelduse (1. virsikus on kivi, 2. virsikus on kivi jne) korral ei pruugi järeldus “kõikidel virsikutel on kivi” olla korrektne. </a:t>
            </a:r>
          </a:p>
          <a:p>
            <a:pPr>
              <a:lnSpc>
                <a:spcPct val="80000"/>
              </a:lnSpc>
            </a:pPr>
            <a:r>
              <a:rPr lang="et-EE" altLang="en-US" sz="2400"/>
              <a:t>Järelikult: loodusteadlase poolt teostatud katsete põhjal ei pruugi ilmtingimata sündida tegelikkust tõepäraselt kirjeldav teooria, sest nt 1001. katse tulemus võib olla ootamatu …  </a:t>
            </a:r>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Level</Template>
  <TotalTime>193</TotalTime>
  <Words>764</Words>
  <Application>Microsoft Office PowerPoint</Application>
  <PresentationFormat>Ekraaniseanss (4:3)</PresentationFormat>
  <Paragraphs>78</Paragraphs>
  <Slides>14</Slides>
  <Notes>0</Notes>
  <HiddenSlides>0</HiddenSlides>
  <MMClips>0</MMClips>
  <ScaleCrop>false</ScaleCrop>
  <HeadingPairs>
    <vt:vector size="4" baseType="variant">
      <vt:variant>
        <vt:lpstr>Kujundus</vt:lpstr>
      </vt:variant>
      <vt:variant>
        <vt:i4>1</vt:i4>
      </vt:variant>
      <vt:variant>
        <vt:lpstr>Slaidipealkirjad</vt:lpstr>
      </vt:variant>
      <vt:variant>
        <vt:i4>14</vt:i4>
      </vt:variant>
    </vt:vector>
  </HeadingPairs>
  <TitlesOfParts>
    <vt:vector size="15" baseType="lpstr">
      <vt:lpstr>Level</vt:lpstr>
      <vt:lpstr>7. Saientism - teadusel põhinev maailmavaade</vt:lpstr>
      <vt:lpstr>7.1. Sissejuhatuseks</vt:lpstr>
      <vt:lpstr>PowerPointi esitlus</vt:lpstr>
      <vt:lpstr>7.2. Loodusteadus</vt:lpstr>
      <vt:lpstr>PowerPointi esitlus</vt:lpstr>
      <vt:lpstr>7.3. Loodusteaduslik meetod</vt:lpstr>
      <vt:lpstr>PowerPointi esitlus</vt:lpstr>
      <vt:lpstr>PowerPointi esitlus</vt:lpstr>
      <vt:lpstr>PowerPointi esitlus</vt:lpstr>
      <vt:lpstr>7.3.1. Teadusliku teooria loomine Karl Popperi järgi (Meos 1998:31)</vt:lpstr>
      <vt:lpstr>7.4. Teadusliku loomingu viis etappi (Meos 1998:34)</vt:lpstr>
      <vt:lpstr>PowerPointi esitlus</vt:lpstr>
      <vt:lpstr>7.5. Kokkuvõte</vt:lpstr>
      <vt:lpstr>Kasutatud infoallikad</vt:lpstr>
    </vt:vector>
  </TitlesOfParts>
  <Company>Kodu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Saientism</dc:title>
  <dc:creator>Peedu Sula</dc:creator>
  <cp:lastModifiedBy>kasutaja</cp:lastModifiedBy>
  <cp:revision>10</cp:revision>
  <dcterms:created xsi:type="dcterms:W3CDTF">2006-10-19T02:27:24Z</dcterms:created>
  <dcterms:modified xsi:type="dcterms:W3CDTF">2021-01-20T08:05:24Z</dcterms:modified>
</cp:coreProperties>
</file>